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15113000" cy="106934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5" autoAdjust="0"/>
    <p:restoredTop sz="94596" autoAdjust="0"/>
  </p:normalViewPr>
  <p:slideViewPr>
    <p:cSldViewPr>
      <p:cViewPr varScale="1">
        <p:scale>
          <a:sx n="63" d="100"/>
          <a:sy n="63" d="100"/>
        </p:scale>
        <p:origin x="200" y="12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BA83D3-A7D7-4A4D-A684-53BF65E3EB26}" type="datetimeFigureOut">
              <a:rPr lang="en-GB" smtClean="0"/>
              <a:t>26/11/2024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47775" y="1143000"/>
            <a:ext cx="43624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5744B9-445F-7D43-8FD7-1BB3047297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8034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5744B9-445F-7D43-8FD7-1BB3047297D0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63772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5" Type="http://schemas.openxmlformats.org/officeDocument/2006/relationships/image" Target="../media/image4.jpeg"/><Relationship Id="rId6" Type="http://schemas.openxmlformats.org/officeDocument/2006/relationships/image" Target="../media/image5.jpeg"/><Relationship Id="rId7" Type="http://schemas.openxmlformats.org/officeDocument/2006/relationships/image" Target="../media/image6.png"/><Relationship Id="rId8" Type="http://schemas.openxmlformats.org/officeDocument/2006/relationships/image" Target="../media/image7.jpeg"/><Relationship Id="rId9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5116175" cy="10696575"/>
          </a:xfrm>
          <a:custGeom>
            <a:avLst/>
            <a:gdLst/>
            <a:ahLst/>
            <a:cxnLst/>
            <a:rect l="l" t="t" r="r" b="b"/>
            <a:pathLst>
              <a:path w="15116175" h="10696575">
                <a:moveTo>
                  <a:pt x="0" y="0"/>
                </a:moveTo>
                <a:lnTo>
                  <a:pt x="15116175" y="0"/>
                </a:lnTo>
                <a:lnTo>
                  <a:pt x="15116175" y="10696575"/>
                </a:lnTo>
                <a:lnTo>
                  <a:pt x="0" y="1069657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756" t="-21410" r="-50887" b="-21367"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3" name="Group 3"/>
          <p:cNvGrpSpPr/>
          <p:nvPr/>
        </p:nvGrpSpPr>
        <p:grpSpPr>
          <a:xfrm>
            <a:off x="-219475" y="-284947"/>
            <a:ext cx="15558943" cy="11261895"/>
            <a:chOff x="0" y="0"/>
            <a:chExt cx="2644148" cy="191389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644148" cy="1913890"/>
            </a:xfrm>
            <a:custGeom>
              <a:avLst/>
              <a:gdLst/>
              <a:ahLst/>
              <a:cxnLst/>
              <a:rect l="l" t="t" r="r" b="b"/>
              <a:pathLst>
                <a:path w="2644148" h="1913890">
                  <a:moveTo>
                    <a:pt x="0" y="0"/>
                  </a:moveTo>
                  <a:lnTo>
                    <a:pt x="2644148" y="0"/>
                  </a:lnTo>
                  <a:lnTo>
                    <a:pt x="2644148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00014B">
                <a:alpha val="80000"/>
              </a:srgbClr>
            </a:solidFill>
          </p:spPr>
          <p:txBody>
            <a:bodyPr/>
            <a:lstStyle/>
            <a:p>
              <a:endParaRPr lang="en-GB" dirty="0"/>
            </a:p>
          </p:txBody>
        </p:sp>
      </p:grpSp>
      <p:sp>
        <p:nvSpPr>
          <p:cNvPr id="5" name="Freeform 5"/>
          <p:cNvSpPr/>
          <p:nvPr/>
        </p:nvSpPr>
        <p:spPr>
          <a:xfrm>
            <a:off x="1139942" y="3224869"/>
            <a:ext cx="2582396" cy="5794343"/>
          </a:xfrm>
          <a:custGeom>
            <a:avLst/>
            <a:gdLst/>
            <a:ahLst/>
            <a:cxnLst/>
            <a:rect l="l" t="t" r="r" b="b"/>
            <a:pathLst>
              <a:path w="2582396" h="5794343">
                <a:moveTo>
                  <a:pt x="0" y="0"/>
                </a:moveTo>
                <a:lnTo>
                  <a:pt x="2582396" y="0"/>
                </a:lnTo>
                <a:lnTo>
                  <a:pt x="2582396" y="5794344"/>
                </a:lnTo>
                <a:lnTo>
                  <a:pt x="0" y="579434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81806" r="-42572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Freeform 6"/>
          <p:cNvSpPr/>
          <p:nvPr/>
        </p:nvSpPr>
        <p:spPr>
          <a:xfrm>
            <a:off x="3721217" y="3224869"/>
            <a:ext cx="2582396" cy="5794343"/>
          </a:xfrm>
          <a:custGeom>
            <a:avLst/>
            <a:gdLst/>
            <a:ahLst/>
            <a:cxnLst/>
            <a:rect l="l" t="t" r="r" b="b"/>
            <a:pathLst>
              <a:path w="2582396" h="5794343">
                <a:moveTo>
                  <a:pt x="0" y="0"/>
                </a:moveTo>
                <a:lnTo>
                  <a:pt x="2582396" y="0"/>
                </a:lnTo>
                <a:lnTo>
                  <a:pt x="2582396" y="5794344"/>
                </a:lnTo>
                <a:lnTo>
                  <a:pt x="0" y="579434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81806" r="-42572"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GB"/>
          </a:p>
        </p:txBody>
      </p:sp>
      <p:sp>
        <p:nvSpPr>
          <p:cNvPr id="7" name="Freeform 7"/>
          <p:cNvSpPr/>
          <p:nvPr/>
        </p:nvSpPr>
        <p:spPr>
          <a:xfrm>
            <a:off x="6303613" y="3224869"/>
            <a:ext cx="2582396" cy="5794343"/>
          </a:xfrm>
          <a:custGeom>
            <a:avLst/>
            <a:gdLst/>
            <a:ahLst/>
            <a:cxnLst/>
            <a:rect l="l" t="t" r="r" b="b"/>
            <a:pathLst>
              <a:path w="2582396" h="5794343">
                <a:moveTo>
                  <a:pt x="0" y="0"/>
                </a:moveTo>
                <a:lnTo>
                  <a:pt x="2582396" y="0"/>
                </a:lnTo>
                <a:lnTo>
                  <a:pt x="2582396" y="5794344"/>
                </a:lnTo>
                <a:lnTo>
                  <a:pt x="0" y="579434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81806" r="-42572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8" name="Freeform 8"/>
          <p:cNvSpPr/>
          <p:nvPr/>
        </p:nvSpPr>
        <p:spPr>
          <a:xfrm>
            <a:off x="8886009" y="3224869"/>
            <a:ext cx="2582396" cy="5794343"/>
          </a:xfrm>
          <a:custGeom>
            <a:avLst/>
            <a:gdLst/>
            <a:ahLst/>
            <a:cxnLst/>
            <a:rect l="l" t="t" r="r" b="b"/>
            <a:pathLst>
              <a:path w="2582396" h="5794343">
                <a:moveTo>
                  <a:pt x="0" y="0"/>
                </a:moveTo>
                <a:lnTo>
                  <a:pt x="2582395" y="0"/>
                </a:lnTo>
                <a:lnTo>
                  <a:pt x="2582395" y="5794344"/>
                </a:lnTo>
                <a:lnTo>
                  <a:pt x="0" y="579434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81806" r="-42572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9" name="Freeform 9"/>
          <p:cNvSpPr/>
          <p:nvPr/>
        </p:nvSpPr>
        <p:spPr>
          <a:xfrm>
            <a:off x="11468404" y="3224869"/>
            <a:ext cx="2582396" cy="5794343"/>
          </a:xfrm>
          <a:custGeom>
            <a:avLst/>
            <a:gdLst/>
            <a:ahLst/>
            <a:cxnLst/>
            <a:rect l="l" t="t" r="r" b="b"/>
            <a:pathLst>
              <a:path w="2582396" h="5794343">
                <a:moveTo>
                  <a:pt x="0" y="0"/>
                </a:moveTo>
                <a:lnTo>
                  <a:pt x="2582396" y="0"/>
                </a:lnTo>
                <a:lnTo>
                  <a:pt x="2582396" y="5794344"/>
                </a:lnTo>
                <a:lnTo>
                  <a:pt x="0" y="579434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81806" r="-42572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0" name="Freeform 10"/>
          <p:cNvSpPr/>
          <p:nvPr/>
        </p:nvSpPr>
        <p:spPr>
          <a:xfrm>
            <a:off x="4867113" y="9255500"/>
            <a:ext cx="1436500" cy="1349660"/>
          </a:xfrm>
          <a:custGeom>
            <a:avLst/>
            <a:gdLst/>
            <a:ahLst/>
            <a:cxnLst/>
            <a:rect l="l" t="t" r="r" b="b"/>
            <a:pathLst>
              <a:path w="1436500" h="1349660">
                <a:moveTo>
                  <a:pt x="0" y="0"/>
                </a:moveTo>
                <a:lnTo>
                  <a:pt x="1436500" y="0"/>
                </a:lnTo>
                <a:lnTo>
                  <a:pt x="1436500" y="1349660"/>
                </a:lnTo>
                <a:lnTo>
                  <a:pt x="0" y="134966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t="-6434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1" name="Freeform 11"/>
          <p:cNvSpPr/>
          <p:nvPr/>
        </p:nvSpPr>
        <p:spPr>
          <a:xfrm>
            <a:off x="6940660" y="9255500"/>
            <a:ext cx="1308301" cy="1349660"/>
          </a:xfrm>
          <a:custGeom>
            <a:avLst/>
            <a:gdLst/>
            <a:ahLst/>
            <a:cxnLst/>
            <a:rect l="l" t="t" r="r" b="b"/>
            <a:pathLst>
              <a:path w="1308301" h="1349660">
                <a:moveTo>
                  <a:pt x="0" y="0"/>
                </a:moveTo>
                <a:lnTo>
                  <a:pt x="1308301" y="0"/>
                </a:lnTo>
                <a:lnTo>
                  <a:pt x="1308301" y="1349660"/>
                </a:lnTo>
                <a:lnTo>
                  <a:pt x="0" y="1349660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-1580" r="-1580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2" name="Freeform 12"/>
          <p:cNvSpPr/>
          <p:nvPr/>
        </p:nvSpPr>
        <p:spPr>
          <a:xfrm>
            <a:off x="8664959" y="9354693"/>
            <a:ext cx="1864412" cy="1151274"/>
          </a:xfrm>
          <a:custGeom>
            <a:avLst/>
            <a:gdLst/>
            <a:ahLst/>
            <a:cxnLst/>
            <a:rect l="l" t="t" r="r" b="b"/>
            <a:pathLst>
              <a:path w="1864412" h="1151274">
                <a:moveTo>
                  <a:pt x="0" y="0"/>
                </a:moveTo>
                <a:lnTo>
                  <a:pt x="1864412" y="0"/>
                </a:lnTo>
                <a:lnTo>
                  <a:pt x="1864412" y="1151274"/>
                </a:lnTo>
                <a:lnTo>
                  <a:pt x="0" y="1151274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en-GB" dirty="0"/>
          </a:p>
        </p:txBody>
      </p:sp>
      <p:sp>
        <p:nvSpPr>
          <p:cNvPr id="13" name="TextBox 13"/>
          <p:cNvSpPr txBox="1"/>
          <p:nvPr/>
        </p:nvSpPr>
        <p:spPr>
          <a:xfrm>
            <a:off x="564055" y="367994"/>
            <a:ext cx="13991889" cy="16264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02"/>
              </a:lnSpc>
            </a:pPr>
            <a:r>
              <a:rPr lang="en-US" sz="5210" b="1" spc="609" dirty="0">
                <a:solidFill>
                  <a:srgbClr val="FFFFFF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AFTER DEVELOPMENT LECTURES 2024</a:t>
            </a:r>
          </a:p>
          <a:p>
            <a:pPr algn="ctr">
              <a:lnSpc>
                <a:spcPts val="3850"/>
              </a:lnSpc>
            </a:pPr>
            <a:endParaRPr lang="en-US" sz="5210" b="1" spc="609" dirty="0">
              <a:solidFill>
                <a:srgbClr val="FFFFFF"/>
              </a:solidFill>
              <a:latin typeface="Glacial Indifference Bold"/>
              <a:ea typeface="Glacial Indifference Bold"/>
              <a:cs typeface="Glacial Indifference Bold"/>
              <a:sym typeface="Glacial Indifference Bold"/>
            </a:endParaRPr>
          </a:p>
          <a:p>
            <a:pPr algn="ctr">
              <a:lnSpc>
                <a:spcPts val="3850"/>
              </a:lnSpc>
            </a:pPr>
            <a:r>
              <a:rPr lang="en-US" sz="4010" i="1" spc="469" dirty="0">
                <a:solidFill>
                  <a:srgbClr val="FFFFFF"/>
                </a:solidFill>
                <a:latin typeface="Glacial Indifference Italics"/>
                <a:ea typeface="Glacial Indifference Italics"/>
                <a:cs typeface="Glacial Indifference Italics"/>
                <a:sym typeface="Glacial Indifference Italics"/>
              </a:rPr>
              <a:t>DECEMBER 16-20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736336" y="3488781"/>
            <a:ext cx="1389608" cy="5969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99"/>
              </a:lnSpc>
              <a:spcBef>
                <a:spcPct val="0"/>
              </a:spcBef>
            </a:pPr>
            <a:r>
              <a:rPr lang="en-US" sz="3499" b="1" spc="409">
                <a:solidFill>
                  <a:srgbClr val="FFFFFF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DAY 1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4269728" y="3488781"/>
            <a:ext cx="1486495" cy="5969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99"/>
              </a:lnSpc>
              <a:spcBef>
                <a:spcPct val="0"/>
              </a:spcBef>
            </a:pPr>
            <a:r>
              <a:rPr lang="en-US" sz="3499" b="1" spc="409">
                <a:solidFill>
                  <a:srgbClr val="FFFFFF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DAY 2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6850333" y="3488781"/>
            <a:ext cx="1496318" cy="5969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99"/>
              </a:lnSpc>
              <a:spcBef>
                <a:spcPct val="0"/>
              </a:spcBef>
            </a:pPr>
            <a:r>
              <a:rPr lang="en-US" sz="3499" b="1" spc="409">
                <a:solidFill>
                  <a:srgbClr val="FFFFFF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DAY 3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9418292" y="3488781"/>
            <a:ext cx="1525191" cy="5969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99"/>
              </a:lnSpc>
              <a:spcBef>
                <a:spcPct val="0"/>
              </a:spcBef>
            </a:pPr>
            <a:r>
              <a:rPr lang="en-US" sz="3499" b="1" spc="409">
                <a:solidFill>
                  <a:srgbClr val="FFFFFF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DAY 4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2013859" y="3488781"/>
            <a:ext cx="1498848" cy="5969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99"/>
              </a:lnSpc>
              <a:spcBef>
                <a:spcPct val="0"/>
              </a:spcBef>
            </a:pPr>
            <a:r>
              <a:rPr lang="en-US" sz="3499" b="1" spc="409">
                <a:solidFill>
                  <a:srgbClr val="FFFFFF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DAY 5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312325" y="5288850"/>
            <a:ext cx="2237631" cy="9410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80"/>
              </a:lnSpc>
            </a:pPr>
            <a:r>
              <a:rPr lang="en-US" sz="2700" b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Post-growth </a:t>
            </a:r>
          </a:p>
          <a:p>
            <a:pPr algn="ctr">
              <a:lnSpc>
                <a:spcPts val="3780"/>
              </a:lnSpc>
            </a:pPr>
            <a:r>
              <a:rPr lang="en-US" sz="2700" b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food systems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4181398" y="5050725"/>
            <a:ext cx="1663154" cy="14173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80"/>
              </a:lnSpc>
            </a:pPr>
            <a:r>
              <a:rPr lang="en-US" sz="2700" b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Deep-sea </a:t>
            </a:r>
          </a:p>
          <a:p>
            <a:pPr algn="ctr">
              <a:lnSpc>
                <a:spcPts val="3780"/>
              </a:lnSpc>
            </a:pPr>
            <a:r>
              <a:rPr lang="en-US" sz="2700" b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research:</a:t>
            </a:r>
          </a:p>
          <a:p>
            <a:pPr algn="ctr">
              <a:lnSpc>
                <a:spcPts val="3780"/>
              </a:lnSpc>
            </a:pPr>
            <a:r>
              <a:rPr lang="en-US" sz="2700" b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where to?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6524662" y="5288850"/>
            <a:ext cx="2140297" cy="9410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80"/>
              </a:lnSpc>
            </a:pPr>
            <a:r>
              <a:rPr lang="en-US" sz="2700" b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Modeling for</a:t>
            </a:r>
          </a:p>
          <a:p>
            <a:pPr algn="ctr">
              <a:lnSpc>
                <a:spcPts val="3780"/>
              </a:lnSpc>
            </a:pPr>
            <a:r>
              <a:rPr lang="en-US" sz="2700" b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post-growth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9145604" y="4812600"/>
            <a:ext cx="2063204" cy="18935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80"/>
              </a:lnSpc>
            </a:pPr>
            <a:r>
              <a:rPr lang="en-US" sz="2700" b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Systems </a:t>
            </a:r>
          </a:p>
          <a:p>
            <a:pPr algn="ctr">
              <a:lnSpc>
                <a:spcPts val="3780"/>
              </a:lnSpc>
            </a:pPr>
            <a:r>
              <a:rPr lang="en-US" sz="2700" b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thinking </a:t>
            </a:r>
          </a:p>
          <a:p>
            <a:pPr algn="ctr">
              <a:lnSpc>
                <a:spcPts val="3780"/>
              </a:lnSpc>
            </a:pPr>
            <a:r>
              <a:rPr lang="en-US" sz="2700" b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for</a:t>
            </a:r>
          </a:p>
          <a:p>
            <a:pPr algn="ctr">
              <a:lnSpc>
                <a:spcPts val="3780"/>
              </a:lnSpc>
            </a:pPr>
            <a:r>
              <a:rPr lang="en-US" sz="2700" b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post-growth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1837761" y="5050725"/>
            <a:ext cx="1843683" cy="14173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80"/>
              </a:lnSpc>
            </a:pPr>
            <a:r>
              <a:rPr lang="en-US" sz="2700" b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System</a:t>
            </a:r>
          </a:p>
          <a:p>
            <a:pPr algn="ctr">
              <a:lnSpc>
                <a:spcPts val="3780"/>
              </a:lnSpc>
            </a:pPr>
            <a:r>
              <a:rPr lang="en-US" sz="2700" b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Dynamics </a:t>
            </a:r>
          </a:p>
          <a:p>
            <a:pPr algn="ctr">
              <a:lnSpc>
                <a:spcPts val="3780"/>
              </a:lnSpc>
            </a:pPr>
            <a:r>
              <a:rPr lang="en-US" sz="2700" b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Challenges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945365" y="7907199"/>
            <a:ext cx="950268" cy="4317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00"/>
              </a:lnSpc>
            </a:pPr>
            <a:r>
              <a:rPr lang="en-US" sz="2500" i="1">
                <a:solidFill>
                  <a:srgbClr val="000000"/>
                </a:solidFill>
                <a:latin typeface="Canva Sans Italics"/>
                <a:ea typeface="Canva Sans Italics"/>
                <a:cs typeface="Canva Sans Italics"/>
                <a:sym typeface="Canva Sans Italics"/>
              </a:rPr>
              <a:t>online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4231925" y="7907199"/>
            <a:ext cx="1524298" cy="8699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00"/>
              </a:lnSpc>
            </a:pPr>
            <a:r>
              <a:rPr lang="en-US" sz="2500" i="1">
                <a:solidFill>
                  <a:srgbClr val="000000"/>
                </a:solidFill>
                <a:latin typeface="Canva Sans Italics"/>
                <a:ea typeface="Canva Sans Italics"/>
                <a:cs typeface="Canva Sans Italics"/>
                <a:sym typeface="Canva Sans Italics"/>
              </a:rPr>
              <a:t>online &amp;</a:t>
            </a:r>
          </a:p>
          <a:p>
            <a:pPr algn="ctr">
              <a:lnSpc>
                <a:spcPts val="3500"/>
              </a:lnSpc>
            </a:pPr>
            <a:r>
              <a:rPr lang="en-US" sz="2500" i="1">
                <a:solidFill>
                  <a:srgbClr val="000000"/>
                </a:solidFill>
                <a:latin typeface="Canva Sans Italics"/>
                <a:ea typeface="Canva Sans Italics"/>
                <a:cs typeface="Canva Sans Italics"/>
                <a:sym typeface="Canva Sans Italics"/>
              </a:rPr>
              <a:t> in Bergen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7132288" y="7907199"/>
            <a:ext cx="950268" cy="4317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00"/>
              </a:lnSpc>
            </a:pPr>
            <a:r>
              <a:rPr lang="en-US" sz="2500" i="1">
                <a:solidFill>
                  <a:srgbClr val="000000"/>
                </a:solidFill>
                <a:latin typeface="Canva Sans Italics"/>
                <a:ea typeface="Canva Sans Italics"/>
                <a:cs typeface="Canva Sans Italics"/>
                <a:sym typeface="Canva Sans Italics"/>
              </a:rPr>
              <a:t>online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9714684" y="7907199"/>
            <a:ext cx="950268" cy="4317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00"/>
              </a:lnSpc>
            </a:pPr>
            <a:r>
              <a:rPr lang="en-US" sz="2500" i="1" dirty="0">
                <a:solidFill>
                  <a:srgbClr val="000000"/>
                </a:solidFill>
                <a:latin typeface="Canva Sans Italics"/>
                <a:ea typeface="Canva Sans Italics"/>
                <a:cs typeface="Canva Sans Italics"/>
                <a:sym typeface="Canva Sans Italics"/>
              </a:rPr>
              <a:t>online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12297079" y="7907199"/>
            <a:ext cx="950268" cy="4317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00"/>
              </a:lnSpc>
            </a:pPr>
            <a:r>
              <a:rPr lang="en-US" sz="2500" i="1">
                <a:solidFill>
                  <a:srgbClr val="000000"/>
                </a:solidFill>
                <a:latin typeface="Canva Sans Italics"/>
                <a:ea typeface="Canva Sans Italics"/>
                <a:cs typeface="Canva Sans Italics"/>
                <a:sym typeface="Canva Sans Italics"/>
              </a:rPr>
              <a:t>online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975" y="698500"/>
            <a:ext cx="14622343" cy="922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3179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7796</TotalTime>
  <Words>45</Words>
  <Application>Microsoft Macintosh PowerPoint</Application>
  <PresentationFormat>Personnalisé</PresentationFormat>
  <Paragraphs>29</Paragraphs>
  <Slides>2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10" baseType="lpstr">
      <vt:lpstr>Aptos</vt:lpstr>
      <vt:lpstr>Calibri</vt:lpstr>
      <vt:lpstr>Canva Sans Bold</vt:lpstr>
      <vt:lpstr>Canva Sans Italics</vt:lpstr>
      <vt:lpstr>Glacial Indifference Bold</vt:lpstr>
      <vt:lpstr>Glacial Indifference Italics</vt:lpstr>
      <vt:lpstr>Arial</vt:lpstr>
      <vt:lpstr>Office Theme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15.0028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after development lectures 2024</dc:title>
  <cp:lastModifiedBy>arnaud DIEMER</cp:lastModifiedBy>
  <cp:revision>5</cp:revision>
  <dcterms:created xsi:type="dcterms:W3CDTF">2006-08-16T00:00:00Z</dcterms:created>
  <dcterms:modified xsi:type="dcterms:W3CDTF">2024-12-01T20:04:39Z</dcterms:modified>
  <dc:identifier>DAGXAehz2Cg</dc:identifier>
</cp:coreProperties>
</file>