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75" r:id="rId4"/>
    <p:sldMasterId id="2147483676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no-NO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3" name="Google Shape;193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1ff164294bd_0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1ff164294bd_0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g1ff164294bd_0_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1ff164294bd_0_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1ff164294bd_0_2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g1ff164294bd_0_2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" name="Google Shape;378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022a4047e4_0_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2022a4047e4_0_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g2022a4047e4_0_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1f7215193b9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1f7215193b9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g1f7215193b9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1faf38f5bfb_0_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1faf38f5bfb_0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g1faf38f5bfb_0_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1db0f3c8737_0_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1db0f3c8737_0_2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g1db0f3c8737_0_2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1c55676759d_1_8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g1c55676759d_1_8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1dc4c0da0a0_0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g1dc4c0da0a0_0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1c55676759d_1_7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53740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g1c55676759d_1_7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1fdfff71deb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1fdfff71deb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g1fdfff71deb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rside lys - stående bilde">
  <p:cSld name="Forside lys - stående bilde">
    <p:bg>
      <p:bgPr>
        <a:solidFill>
          <a:schemeClr val="lt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/>
          <p:nvPr>
            <p:ph type="ctrTitle"/>
          </p:nvPr>
        </p:nvSpPr>
        <p:spPr>
          <a:xfrm>
            <a:off x="1619511" y="2054942"/>
            <a:ext cx="5040000" cy="125852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sz="28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" type="subTitle"/>
          </p:nvPr>
        </p:nvSpPr>
        <p:spPr>
          <a:xfrm>
            <a:off x="1619512" y="3718184"/>
            <a:ext cx="5040000" cy="10504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sz="22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8139" y="553771"/>
            <a:ext cx="3113909" cy="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"/>
          <p:cNvSpPr txBox="1"/>
          <p:nvPr>
            <p:ph idx="2" type="body"/>
          </p:nvPr>
        </p:nvSpPr>
        <p:spPr>
          <a:xfrm>
            <a:off x="1619512" y="5596146"/>
            <a:ext cx="5040000" cy="908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500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969696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969696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969696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969696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69696"/>
              </a:buClr>
              <a:buSzPts val="1600"/>
              <a:buNone/>
              <a:defRPr sz="1600">
                <a:solidFill>
                  <a:srgbClr val="969696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69696"/>
              </a:buClr>
              <a:buSzPts val="1600"/>
              <a:buNone/>
              <a:defRPr sz="1600">
                <a:solidFill>
                  <a:srgbClr val="969696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69696"/>
              </a:buClr>
              <a:buSzPts val="1600"/>
              <a:buNone/>
              <a:defRPr sz="1600">
                <a:solidFill>
                  <a:srgbClr val="969696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69696"/>
              </a:buClr>
              <a:buSzPts val="1600"/>
              <a:buNone/>
              <a:defRPr sz="1600">
                <a:solidFill>
                  <a:srgbClr val="969696"/>
                </a:solidFill>
              </a:defRPr>
            </a:lvl9pPr>
          </a:lstStyle>
          <a:p/>
        </p:txBody>
      </p:sp>
      <p:cxnSp>
        <p:nvCxnSpPr>
          <p:cNvPr id="19" name="Google Shape;19;p2"/>
          <p:cNvCxnSpPr/>
          <p:nvPr/>
        </p:nvCxnSpPr>
        <p:spPr>
          <a:xfrm>
            <a:off x="1619512" y="5433342"/>
            <a:ext cx="421939" cy="0"/>
          </a:xfrm>
          <a:prstGeom prst="straightConnector1">
            <a:avLst/>
          </a:prstGeom>
          <a:noFill/>
          <a:ln cap="flat" cmpd="sng" w="1270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0" name="Google Shape;20;p2"/>
          <p:cNvSpPr/>
          <p:nvPr>
            <p:ph idx="3" type="pic"/>
          </p:nvPr>
        </p:nvSpPr>
        <p:spPr>
          <a:xfrm>
            <a:off x="7152000" y="0"/>
            <a:ext cx="504000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rside mørk - stående bilde">
  <p:cSld name="Forside mørk - stående bilde">
    <p:bg>
      <p:bgPr>
        <a:solidFill>
          <a:schemeClr val="dk2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1"/>
          <p:cNvSpPr txBox="1"/>
          <p:nvPr>
            <p:ph type="ctrTitle"/>
          </p:nvPr>
        </p:nvSpPr>
        <p:spPr>
          <a:xfrm>
            <a:off x="1619512" y="2054942"/>
            <a:ext cx="5040000" cy="125852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sz="2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1"/>
          <p:cNvSpPr txBox="1"/>
          <p:nvPr>
            <p:ph idx="1" type="subTitle"/>
          </p:nvPr>
        </p:nvSpPr>
        <p:spPr>
          <a:xfrm>
            <a:off x="1619512" y="3718184"/>
            <a:ext cx="5040000" cy="10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sz="22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85" name="Google Shape;85;p11"/>
          <p:cNvSpPr txBox="1"/>
          <p:nvPr>
            <p:ph idx="2" type="body"/>
          </p:nvPr>
        </p:nvSpPr>
        <p:spPr>
          <a:xfrm>
            <a:off x="1619512" y="5596146"/>
            <a:ext cx="5040000" cy="908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5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cxnSp>
        <p:nvCxnSpPr>
          <p:cNvPr id="86" name="Google Shape;86;p11"/>
          <p:cNvCxnSpPr/>
          <p:nvPr/>
        </p:nvCxnSpPr>
        <p:spPr>
          <a:xfrm>
            <a:off x="1619512" y="5433342"/>
            <a:ext cx="42193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7" name="Google Shape;87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8140" y="537312"/>
            <a:ext cx="3113908" cy="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1"/>
          <p:cNvSpPr/>
          <p:nvPr>
            <p:ph idx="3" type="pic"/>
          </p:nvPr>
        </p:nvSpPr>
        <p:spPr>
          <a:xfrm>
            <a:off x="7152000" y="0"/>
            <a:ext cx="504000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rside mørk - liggende bilder">
  <p:cSld name="Forside mørk - liggende bilder">
    <p:bg>
      <p:bgPr>
        <a:solidFill>
          <a:schemeClr val="dk2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2"/>
          <p:cNvSpPr txBox="1"/>
          <p:nvPr>
            <p:ph type="ctrTitle"/>
          </p:nvPr>
        </p:nvSpPr>
        <p:spPr>
          <a:xfrm>
            <a:off x="1619512" y="2054942"/>
            <a:ext cx="5040000" cy="125852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sz="2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2"/>
          <p:cNvSpPr txBox="1"/>
          <p:nvPr>
            <p:ph idx="1" type="subTitle"/>
          </p:nvPr>
        </p:nvSpPr>
        <p:spPr>
          <a:xfrm>
            <a:off x="1619512" y="3718184"/>
            <a:ext cx="5040000" cy="10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sz="22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92" name="Google Shape;92;p12"/>
          <p:cNvSpPr txBox="1"/>
          <p:nvPr>
            <p:ph idx="2" type="body"/>
          </p:nvPr>
        </p:nvSpPr>
        <p:spPr>
          <a:xfrm>
            <a:off x="1619512" y="5596146"/>
            <a:ext cx="5040000" cy="908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5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cxnSp>
        <p:nvCxnSpPr>
          <p:cNvPr id="93" name="Google Shape;93;p12"/>
          <p:cNvCxnSpPr/>
          <p:nvPr/>
        </p:nvCxnSpPr>
        <p:spPr>
          <a:xfrm>
            <a:off x="1619512" y="5433342"/>
            <a:ext cx="42193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4" name="Google Shape;94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8140" y="537312"/>
            <a:ext cx="3113908" cy="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2"/>
          <p:cNvSpPr/>
          <p:nvPr>
            <p:ph idx="3" type="pic"/>
          </p:nvPr>
        </p:nvSpPr>
        <p:spPr>
          <a:xfrm>
            <a:off x="7152000" y="0"/>
            <a:ext cx="5040000" cy="33840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12"/>
          <p:cNvSpPr/>
          <p:nvPr>
            <p:ph idx="4" type="pic"/>
          </p:nvPr>
        </p:nvSpPr>
        <p:spPr>
          <a:xfrm>
            <a:off x="7152000" y="3474000"/>
            <a:ext cx="5040000" cy="3384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killeside lys - stående bilde">
  <p:cSld name="Skilleside lys - stående bilde">
    <p:bg>
      <p:bgPr>
        <a:solidFill>
          <a:schemeClr val="lt1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3"/>
          <p:cNvSpPr/>
          <p:nvPr>
            <p:ph idx="2" type="pic"/>
          </p:nvPr>
        </p:nvSpPr>
        <p:spPr>
          <a:xfrm>
            <a:off x="6252000" y="5495"/>
            <a:ext cx="5940000" cy="6852505"/>
          </a:xfrm>
          <a:prstGeom prst="rect">
            <a:avLst/>
          </a:prstGeom>
          <a:noFill/>
          <a:ln>
            <a:noFill/>
          </a:ln>
        </p:spPr>
      </p:sp>
      <p:sp>
        <p:nvSpPr>
          <p:cNvPr id="99" name="Google Shape;99;p13"/>
          <p:cNvSpPr txBox="1"/>
          <p:nvPr>
            <p:ph type="ctrTitle"/>
          </p:nvPr>
        </p:nvSpPr>
        <p:spPr>
          <a:xfrm>
            <a:off x="809426" y="1879389"/>
            <a:ext cx="4914000" cy="125852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sz="28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13"/>
          <p:cNvSpPr txBox="1"/>
          <p:nvPr>
            <p:ph idx="1" type="subTitle"/>
          </p:nvPr>
        </p:nvSpPr>
        <p:spPr>
          <a:xfrm>
            <a:off x="809426" y="3703967"/>
            <a:ext cx="4860000" cy="10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sz="22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cxnSp>
        <p:nvCxnSpPr>
          <p:cNvPr id="101" name="Google Shape;101;p13"/>
          <p:cNvCxnSpPr/>
          <p:nvPr/>
        </p:nvCxnSpPr>
        <p:spPr>
          <a:xfrm>
            <a:off x="809427" y="3434389"/>
            <a:ext cx="421939" cy="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killeside mørk - stående bilde">
  <p:cSld name="Skilleside mørk - stående bilde">
    <p:bg>
      <p:bgPr>
        <a:solidFill>
          <a:schemeClr val="dk2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4"/>
          <p:cNvSpPr/>
          <p:nvPr>
            <p:ph idx="2" type="pic"/>
          </p:nvPr>
        </p:nvSpPr>
        <p:spPr>
          <a:xfrm>
            <a:off x="6252000" y="5495"/>
            <a:ext cx="5940000" cy="6852505"/>
          </a:xfrm>
          <a:prstGeom prst="rect">
            <a:avLst/>
          </a:prstGeom>
          <a:noFill/>
          <a:ln>
            <a:noFill/>
          </a:ln>
        </p:spPr>
      </p:sp>
      <p:sp>
        <p:nvSpPr>
          <p:cNvPr id="104" name="Google Shape;104;p14"/>
          <p:cNvSpPr txBox="1"/>
          <p:nvPr>
            <p:ph type="ctrTitle"/>
          </p:nvPr>
        </p:nvSpPr>
        <p:spPr>
          <a:xfrm>
            <a:off x="809426" y="1879389"/>
            <a:ext cx="4914000" cy="125852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sz="2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14"/>
          <p:cNvSpPr txBox="1"/>
          <p:nvPr>
            <p:ph idx="1" type="subTitle"/>
          </p:nvPr>
        </p:nvSpPr>
        <p:spPr>
          <a:xfrm>
            <a:off x="809426" y="3703967"/>
            <a:ext cx="4860000" cy="10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sz="22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/>
        </p:txBody>
      </p:sp>
      <p:cxnSp>
        <p:nvCxnSpPr>
          <p:cNvPr id="106" name="Google Shape;106;p14"/>
          <p:cNvCxnSpPr/>
          <p:nvPr/>
        </p:nvCxnSpPr>
        <p:spPr>
          <a:xfrm>
            <a:off x="809427" y="3434389"/>
            <a:ext cx="421939" cy="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killeside mørk - to liggende bilder">
  <p:cSld name="Skilleside mørk - to liggende bilder">
    <p:bg>
      <p:bgPr>
        <a:solidFill>
          <a:schemeClr val="dk2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5"/>
          <p:cNvSpPr txBox="1"/>
          <p:nvPr>
            <p:ph type="ctrTitle"/>
          </p:nvPr>
        </p:nvSpPr>
        <p:spPr>
          <a:xfrm>
            <a:off x="809426" y="1879389"/>
            <a:ext cx="5760000" cy="125852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sz="2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15"/>
          <p:cNvSpPr txBox="1"/>
          <p:nvPr>
            <p:ph idx="1" type="subTitle"/>
          </p:nvPr>
        </p:nvSpPr>
        <p:spPr>
          <a:xfrm>
            <a:off x="809426" y="3703967"/>
            <a:ext cx="5760000" cy="10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sz="22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10" name="Google Shape;110;p15"/>
          <p:cNvSpPr/>
          <p:nvPr>
            <p:ph idx="2" type="pic"/>
          </p:nvPr>
        </p:nvSpPr>
        <p:spPr>
          <a:xfrm>
            <a:off x="7152000" y="5495"/>
            <a:ext cx="5040000" cy="3384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11" name="Google Shape;111;p15"/>
          <p:cNvCxnSpPr/>
          <p:nvPr/>
        </p:nvCxnSpPr>
        <p:spPr>
          <a:xfrm>
            <a:off x="809427" y="3434389"/>
            <a:ext cx="421939" cy="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2" name="Google Shape;112;p15"/>
          <p:cNvSpPr/>
          <p:nvPr>
            <p:ph idx="3" type="pic"/>
          </p:nvPr>
        </p:nvSpPr>
        <p:spPr>
          <a:xfrm>
            <a:off x="7152000" y="3468783"/>
            <a:ext cx="5040000" cy="3384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m" type="blank">
  <p:cSld name="BLANK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vslutningsside mørk">
  <p:cSld name="Avslutningsside mørk">
    <p:bg>
      <p:bgPr>
        <a:solidFill>
          <a:schemeClr val="dk2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7"/>
          <p:cNvSpPr txBox="1"/>
          <p:nvPr>
            <p:ph type="ctrTitle"/>
          </p:nvPr>
        </p:nvSpPr>
        <p:spPr>
          <a:xfrm>
            <a:off x="2856000" y="5755342"/>
            <a:ext cx="648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sz="2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16" name="Google Shape;116;p17"/>
          <p:cNvGrpSpPr/>
          <p:nvPr/>
        </p:nvGrpSpPr>
        <p:grpSpPr>
          <a:xfrm>
            <a:off x="3774141" y="1039515"/>
            <a:ext cx="4643718" cy="4052830"/>
            <a:chOff x="5122863" y="2579688"/>
            <a:chExt cx="1946276" cy="1698625"/>
          </a:xfrm>
        </p:grpSpPr>
        <p:sp>
          <p:nvSpPr>
            <p:cNvPr id="117" name="Google Shape;117;p17"/>
            <p:cNvSpPr/>
            <p:nvPr/>
          </p:nvSpPr>
          <p:spPr>
            <a:xfrm>
              <a:off x="5122863" y="2579688"/>
              <a:ext cx="554038" cy="747713"/>
            </a:xfrm>
            <a:custGeom>
              <a:rect b="b" l="l" r="r" t="t"/>
              <a:pathLst>
                <a:path extrusionOk="0" h="471" w="349">
                  <a:moveTo>
                    <a:pt x="164" y="0"/>
                  </a:moveTo>
                  <a:lnTo>
                    <a:pt x="0" y="0"/>
                  </a:lnTo>
                  <a:lnTo>
                    <a:pt x="271" y="471"/>
                  </a:lnTo>
                  <a:lnTo>
                    <a:pt x="349" y="328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17"/>
            <p:cNvSpPr/>
            <p:nvPr/>
          </p:nvSpPr>
          <p:spPr>
            <a:xfrm>
              <a:off x="5756276" y="2579688"/>
              <a:ext cx="1312863" cy="1698625"/>
            </a:xfrm>
            <a:custGeom>
              <a:rect b="b" l="l" r="r" t="t"/>
              <a:pathLst>
                <a:path extrusionOk="0" h="1070" w="827">
                  <a:moveTo>
                    <a:pt x="406" y="0"/>
                  </a:moveTo>
                  <a:lnTo>
                    <a:pt x="86" y="564"/>
                  </a:lnTo>
                  <a:lnTo>
                    <a:pt x="0" y="699"/>
                  </a:lnTo>
                  <a:lnTo>
                    <a:pt x="214" y="1070"/>
                  </a:lnTo>
                  <a:lnTo>
                    <a:pt x="827" y="0"/>
                  </a:lnTo>
                  <a:lnTo>
                    <a:pt x="4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rside lys - stående bilde">
  <p:cSld name="Forside lys - stående bilde">
    <p:bg>
      <p:bgPr>
        <a:solidFill>
          <a:schemeClr val="lt1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9"/>
          <p:cNvSpPr txBox="1"/>
          <p:nvPr>
            <p:ph type="ctrTitle"/>
          </p:nvPr>
        </p:nvSpPr>
        <p:spPr>
          <a:xfrm>
            <a:off x="1619511" y="2054942"/>
            <a:ext cx="5040000" cy="125852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sz="28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19"/>
          <p:cNvSpPr txBox="1"/>
          <p:nvPr>
            <p:ph idx="1" type="subTitle"/>
          </p:nvPr>
        </p:nvSpPr>
        <p:spPr>
          <a:xfrm>
            <a:off x="1619512" y="3718184"/>
            <a:ext cx="5040000" cy="10504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sz="22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127" name="Google Shape;127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8139" y="553771"/>
            <a:ext cx="3113909" cy="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9"/>
          <p:cNvSpPr txBox="1"/>
          <p:nvPr>
            <p:ph idx="2" type="body"/>
          </p:nvPr>
        </p:nvSpPr>
        <p:spPr>
          <a:xfrm>
            <a:off x="1619512" y="5596146"/>
            <a:ext cx="5040000" cy="908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500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969696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969696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969696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969696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69696"/>
              </a:buClr>
              <a:buSzPts val="1600"/>
              <a:buNone/>
              <a:defRPr sz="1600">
                <a:solidFill>
                  <a:srgbClr val="969696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69696"/>
              </a:buClr>
              <a:buSzPts val="1600"/>
              <a:buNone/>
              <a:defRPr sz="1600">
                <a:solidFill>
                  <a:srgbClr val="969696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69696"/>
              </a:buClr>
              <a:buSzPts val="1600"/>
              <a:buNone/>
              <a:defRPr sz="1600">
                <a:solidFill>
                  <a:srgbClr val="969696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69696"/>
              </a:buClr>
              <a:buSzPts val="1600"/>
              <a:buNone/>
              <a:defRPr sz="1600">
                <a:solidFill>
                  <a:srgbClr val="969696"/>
                </a:solidFill>
              </a:defRPr>
            </a:lvl9pPr>
          </a:lstStyle>
          <a:p/>
        </p:txBody>
      </p:sp>
      <p:cxnSp>
        <p:nvCxnSpPr>
          <p:cNvPr id="129" name="Google Shape;129;p19"/>
          <p:cNvCxnSpPr/>
          <p:nvPr/>
        </p:nvCxnSpPr>
        <p:spPr>
          <a:xfrm>
            <a:off x="1619512" y="5433342"/>
            <a:ext cx="421939" cy="0"/>
          </a:xfrm>
          <a:prstGeom prst="straightConnector1">
            <a:avLst/>
          </a:prstGeom>
          <a:noFill/>
          <a:ln cap="flat" cmpd="sng" w="1270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0" name="Google Shape;130;p19"/>
          <p:cNvSpPr/>
          <p:nvPr>
            <p:ph idx="3" type="pic"/>
          </p:nvPr>
        </p:nvSpPr>
        <p:spPr>
          <a:xfrm>
            <a:off x="7152000" y="0"/>
            <a:ext cx="504000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spalte med bakgrunn" type="obj">
  <p:cSld name="OBJECT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20"/>
          <p:cNvGrpSpPr/>
          <p:nvPr/>
        </p:nvGrpSpPr>
        <p:grpSpPr>
          <a:xfrm>
            <a:off x="279820" y="6504062"/>
            <a:ext cx="250360" cy="218504"/>
            <a:chOff x="5122863" y="2579688"/>
            <a:chExt cx="1946276" cy="1698625"/>
          </a:xfrm>
        </p:grpSpPr>
        <p:sp>
          <p:nvSpPr>
            <p:cNvPr id="133" name="Google Shape;133;p20"/>
            <p:cNvSpPr/>
            <p:nvPr/>
          </p:nvSpPr>
          <p:spPr>
            <a:xfrm>
              <a:off x="5122863" y="2579688"/>
              <a:ext cx="554038" cy="747713"/>
            </a:xfrm>
            <a:custGeom>
              <a:rect b="b" l="l" r="r" t="t"/>
              <a:pathLst>
                <a:path extrusionOk="0" h="471" w="349">
                  <a:moveTo>
                    <a:pt x="164" y="0"/>
                  </a:moveTo>
                  <a:lnTo>
                    <a:pt x="0" y="0"/>
                  </a:lnTo>
                  <a:lnTo>
                    <a:pt x="271" y="471"/>
                  </a:lnTo>
                  <a:lnTo>
                    <a:pt x="349" y="328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20"/>
            <p:cNvSpPr/>
            <p:nvPr/>
          </p:nvSpPr>
          <p:spPr>
            <a:xfrm>
              <a:off x="5756276" y="2579688"/>
              <a:ext cx="1312863" cy="1698625"/>
            </a:xfrm>
            <a:custGeom>
              <a:rect b="b" l="l" r="r" t="t"/>
              <a:pathLst>
                <a:path extrusionOk="0" h="1070" w="827">
                  <a:moveTo>
                    <a:pt x="406" y="0"/>
                  </a:moveTo>
                  <a:lnTo>
                    <a:pt x="86" y="564"/>
                  </a:lnTo>
                  <a:lnTo>
                    <a:pt x="0" y="699"/>
                  </a:lnTo>
                  <a:lnTo>
                    <a:pt x="214" y="1070"/>
                  </a:lnTo>
                  <a:lnTo>
                    <a:pt x="827" y="0"/>
                  </a:lnTo>
                  <a:lnTo>
                    <a:pt x="4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5" name="Google Shape;135;p20"/>
          <p:cNvSpPr/>
          <p:nvPr/>
        </p:nvSpPr>
        <p:spPr>
          <a:xfrm>
            <a:off x="812602" y="1363946"/>
            <a:ext cx="10926000" cy="5058000"/>
          </a:xfrm>
          <a:prstGeom prst="rect">
            <a:avLst/>
          </a:prstGeom>
          <a:solidFill>
            <a:srgbClr val="F2F2F2">
              <a:alpha val="4941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no-NO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6" name="Google Shape;136;p20"/>
          <p:cNvCxnSpPr/>
          <p:nvPr/>
        </p:nvCxnSpPr>
        <p:spPr>
          <a:xfrm>
            <a:off x="809427" y="1358552"/>
            <a:ext cx="10926000" cy="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7" name="Google Shape;137;p20"/>
          <p:cNvSpPr txBox="1"/>
          <p:nvPr>
            <p:ph type="title"/>
          </p:nvPr>
        </p:nvSpPr>
        <p:spPr>
          <a:xfrm>
            <a:off x="809976" y="-2081"/>
            <a:ext cx="10926000" cy="135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20"/>
          <p:cNvSpPr txBox="1"/>
          <p:nvPr>
            <p:ph idx="1" type="body"/>
          </p:nvPr>
        </p:nvSpPr>
        <p:spPr>
          <a:xfrm>
            <a:off x="809427" y="1361080"/>
            <a:ext cx="10926000" cy="50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180000" lIns="180000" spcFirstLastPara="1" rIns="180000" wrap="square" tIns="180000">
            <a:normAutofit/>
          </a:bodyPr>
          <a:lstStyle>
            <a:lvl1pPr indent="-355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Arial"/>
              <a:buChar char="›"/>
              <a:defRPr sz="2000"/>
            </a:lvl1pPr>
            <a:lvl2pPr indent="-355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Arial"/>
              <a:buChar char="›"/>
              <a:defRPr sz="2000"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Arial"/>
              <a:buChar char="›"/>
              <a:defRPr sz="2000"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Arial"/>
              <a:buChar char="›"/>
              <a:defRPr sz="2000"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Arial"/>
              <a:buChar char="›"/>
              <a:defRPr sz="20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9" name="Google Shape;139;p20"/>
          <p:cNvSpPr txBox="1"/>
          <p:nvPr>
            <p:ph idx="11" type="ftr"/>
          </p:nvPr>
        </p:nvSpPr>
        <p:spPr>
          <a:xfrm>
            <a:off x="811950" y="6408000"/>
            <a:ext cx="5252673" cy="45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20"/>
          <p:cNvSpPr txBox="1"/>
          <p:nvPr>
            <p:ph idx="12" type="sldNum"/>
          </p:nvPr>
        </p:nvSpPr>
        <p:spPr>
          <a:xfrm>
            <a:off x="11738087" y="6406054"/>
            <a:ext cx="4500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vslutningsside lys">
  <p:cSld name="Avslutningsside lys">
    <p:bg>
      <p:bgPr>
        <a:solidFill>
          <a:schemeClr val="lt1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1"/>
          <p:cNvSpPr txBox="1"/>
          <p:nvPr>
            <p:ph type="ctrTitle"/>
          </p:nvPr>
        </p:nvSpPr>
        <p:spPr>
          <a:xfrm>
            <a:off x="2856000" y="5755342"/>
            <a:ext cx="648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sz="28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43" name="Google Shape;143;p21"/>
          <p:cNvGrpSpPr/>
          <p:nvPr/>
        </p:nvGrpSpPr>
        <p:grpSpPr>
          <a:xfrm>
            <a:off x="3774141" y="1039515"/>
            <a:ext cx="4643718" cy="4052830"/>
            <a:chOff x="5122863" y="2579688"/>
            <a:chExt cx="1946276" cy="1698625"/>
          </a:xfrm>
        </p:grpSpPr>
        <p:sp>
          <p:nvSpPr>
            <p:cNvPr id="144" name="Google Shape;144;p21"/>
            <p:cNvSpPr/>
            <p:nvPr/>
          </p:nvSpPr>
          <p:spPr>
            <a:xfrm>
              <a:off x="5122863" y="2579688"/>
              <a:ext cx="554038" cy="747713"/>
            </a:xfrm>
            <a:custGeom>
              <a:rect b="b" l="l" r="r" t="t"/>
              <a:pathLst>
                <a:path extrusionOk="0" h="471" w="349">
                  <a:moveTo>
                    <a:pt x="164" y="0"/>
                  </a:moveTo>
                  <a:lnTo>
                    <a:pt x="0" y="0"/>
                  </a:lnTo>
                  <a:lnTo>
                    <a:pt x="271" y="471"/>
                  </a:lnTo>
                  <a:lnTo>
                    <a:pt x="349" y="328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21"/>
            <p:cNvSpPr/>
            <p:nvPr/>
          </p:nvSpPr>
          <p:spPr>
            <a:xfrm>
              <a:off x="5756276" y="2579688"/>
              <a:ext cx="1312863" cy="1698625"/>
            </a:xfrm>
            <a:custGeom>
              <a:rect b="b" l="l" r="r" t="t"/>
              <a:pathLst>
                <a:path extrusionOk="0" h="1070" w="827">
                  <a:moveTo>
                    <a:pt x="406" y="0"/>
                  </a:moveTo>
                  <a:lnTo>
                    <a:pt x="86" y="564"/>
                  </a:lnTo>
                  <a:lnTo>
                    <a:pt x="0" y="699"/>
                  </a:lnTo>
                  <a:lnTo>
                    <a:pt x="214" y="1070"/>
                  </a:lnTo>
                  <a:lnTo>
                    <a:pt x="827" y="0"/>
                  </a:lnTo>
                  <a:lnTo>
                    <a:pt x="4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spalte med bakgrunn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oogle Shape;22;p3"/>
          <p:cNvGrpSpPr/>
          <p:nvPr/>
        </p:nvGrpSpPr>
        <p:grpSpPr>
          <a:xfrm>
            <a:off x="279820" y="6504062"/>
            <a:ext cx="250360" cy="218504"/>
            <a:chOff x="5122863" y="2579688"/>
            <a:chExt cx="1946276" cy="1698625"/>
          </a:xfrm>
        </p:grpSpPr>
        <p:sp>
          <p:nvSpPr>
            <p:cNvPr id="23" name="Google Shape;23;p3"/>
            <p:cNvSpPr/>
            <p:nvPr/>
          </p:nvSpPr>
          <p:spPr>
            <a:xfrm>
              <a:off x="5122863" y="2579688"/>
              <a:ext cx="554038" cy="747713"/>
            </a:xfrm>
            <a:custGeom>
              <a:rect b="b" l="l" r="r" t="t"/>
              <a:pathLst>
                <a:path extrusionOk="0" h="471" w="349">
                  <a:moveTo>
                    <a:pt x="164" y="0"/>
                  </a:moveTo>
                  <a:lnTo>
                    <a:pt x="0" y="0"/>
                  </a:lnTo>
                  <a:lnTo>
                    <a:pt x="271" y="471"/>
                  </a:lnTo>
                  <a:lnTo>
                    <a:pt x="349" y="328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3"/>
            <p:cNvSpPr/>
            <p:nvPr/>
          </p:nvSpPr>
          <p:spPr>
            <a:xfrm>
              <a:off x="5756276" y="2579688"/>
              <a:ext cx="1312863" cy="1698625"/>
            </a:xfrm>
            <a:custGeom>
              <a:rect b="b" l="l" r="r" t="t"/>
              <a:pathLst>
                <a:path extrusionOk="0" h="1070" w="827">
                  <a:moveTo>
                    <a:pt x="406" y="0"/>
                  </a:moveTo>
                  <a:lnTo>
                    <a:pt x="86" y="564"/>
                  </a:lnTo>
                  <a:lnTo>
                    <a:pt x="0" y="699"/>
                  </a:lnTo>
                  <a:lnTo>
                    <a:pt x="214" y="1070"/>
                  </a:lnTo>
                  <a:lnTo>
                    <a:pt x="827" y="0"/>
                  </a:lnTo>
                  <a:lnTo>
                    <a:pt x="4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" name="Google Shape;25;p3"/>
          <p:cNvSpPr/>
          <p:nvPr/>
        </p:nvSpPr>
        <p:spPr>
          <a:xfrm>
            <a:off x="812602" y="1363946"/>
            <a:ext cx="10926000" cy="5058000"/>
          </a:xfrm>
          <a:prstGeom prst="rect">
            <a:avLst/>
          </a:prstGeom>
          <a:solidFill>
            <a:srgbClr val="F2F2F2">
              <a:alpha val="4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" name="Google Shape;26;p3"/>
          <p:cNvCxnSpPr/>
          <p:nvPr/>
        </p:nvCxnSpPr>
        <p:spPr>
          <a:xfrm>
            <a:off x="809427" y="1358552"/>
            <a:ext cx="10926000" cy="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7" name="Google Shape;27;p3"/>
          <p:cNvSpPr txBox="1"/>
          <p:nvPr>
            <p:ph type="title"/>
          </p:nvPr>
        </p:nvSpPr>
        <p:spPr>
          <a:xfrm>
            <a:off x="809976" y="-2081"/>
            <a:ext cx="10926000" cy="135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3"/>
          <p:cNvSpPr txBox="1"/>
          <p:nvPr>
            <p:ph idx="1" type="body"/>
          </p:nvPr>
        </p:nvSpPr>
        <p:spPr>
          <a:xfrm>
            <a:off x="809427" y="1361080"/>
            <a:ext cx="10926000" cy="50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180000" lIns="180000" spcFirstLastPara="1" rIns="180000" wrap="square" tIns="180000">
            <a:normAutofit/>
          </a:bodyPr>
          <a:lstStyle>
            <a:lvl1pPr indent="-355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Arial"/>
              <a:buChar char="›"/>
              <a:defRPr sz="2000"/>
            </a:lvl1pPr>
            <a:lvl2pPr indent="-355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Arial"/>
              <a:buChar char="›"/>
              <a:defRPr sz="2000"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Arial"/>
              <a:buChar char="›"/>
              <a:defRPr sz="2000"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Arial"/>
              <a:buChar char="›"/>
              <a:defRPr sz="2000"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Arial"/>
              <a:buChar char="›"/>
              <a:defRPr sz="20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p3"/>
          <p:cNvSpPr txBox="1"/>
          <p:nvPr>
            <p:ph idx="11" type="ftr"/>
          </p:nvPr>
        </p:nvSpPr>
        <p:spPr>
          <a:xfrm>
            <a:off x="811950" y="6408000"/>
            <a:ext cx="5252673" cy="45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3"/>
          <p:cNvSpPr txBox="1"/>
          <p:nvPr>
            <p:ph idx="12" type="sldNum"/>
          </p:nvPr>
        </p:nvSpPr>
        <p:spPr>
          <a:xfrm>
            <a:off x="11738087" y="6406054"/>
            <a:ext cx="4500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rside lys - to liggende bilder">
  <p:cSld name="Forside lys - to liggende bilder">
    <p:bg>
      <p:bgPr>
        <a:solidFill>
          <a:schemeClr val="lt1"/>
        </a:solid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2"/>
          <p:cNvSpPr txBox="1"/>
          <p:nvPr>
            <p:ph type="ctrTitle"/>
          </p:nvPr>
        </p:nvSpPr>
        <p:spPr>
          <a:xfrm>
            <a:off x="1619511" y="2054942"/>
            <a:ext cx="5040000" cy="125852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sz="28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22"/>
          <p:cNvSpPr txBox="1"/>
          <p:nvPr>
            <p:ph idx="1" type="subTitle"/>
          </p:nvPr>
        </p:nvSpPr>
        <p:spPr>
          <a:xfrm>
            <a:off x="1619512" y="3718184"/>
            <a:ext cx="5040000" cy="10504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sz="22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149" name="Google Shape;149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8139" y="553771"/>
            <a:ext cx="3113909" cy="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2"/>
          <p:cNvSpPr txBox="1"/>
          <p:nvPr>
            <p:ph idx="2" type="body"/>
          </p:nvPr>
        </p:nvSpPr>
        <p:spPr>
          <a:xfrm>
            <a:off x="1619512" y="5596146"/>
            <a:ext cx="5040000" cy="908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500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969696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969696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969696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969696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69696"/>
              </a:buClr>
              <a:buSzPts val="1600"/>
              <a:buNone/>
              <a:defRPr sz="1600">
                <a:solidFill>
                  <a:srgbClr val="969696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69696"/>
              </a:buClr>
              <a:buSzPts val="1600"/>
              <a:buNone/>
              <a:defRPr sz="1600">
                <a:solidFill>
                  <a:srgbClr val="969696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69696"/>
              </a:buClr>
              <a:buSzPts val="1600"/>
              <a:buNone/>
              <a:defRPr sz="1600">
                <a:solidFill>
                  <a:srgbClr val="969696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69696"/>
              </a:buClr>
              <a:buSzPts val="1600"/>
              <a:buNone/>
              <a:defRPr sz="1600">
                <a:solidFill>
                  <a:srgbClr val="969696"/>
                </a:solidFill>
              </a:defRPr>
            </a:lvl9pPr>
          </a:lstStyle>
          <a:p/>
        </p:txBody>
      </p:sp>
      <p:cxnSp>
        <p:nvCxnSpPr>
          <p:cNvPr id="151" name="Google Shape;151;p22"/>
          <p:cNvCxnSpPr/>
          <p:nvPr/>
        </p:nvCxnSpPr>
        <p:spPr>
          <a:xfrm>
            <a:off x="1619512" y="5433342"/>
            <a:ext cx="421939" cy="0"/>
          </a:xfrm>
          <a:prstGeom prst="straightConnector1">
            <a:avLst/>
          </a:prstGeom>
          <a:noFill/>
          <a:ln cap="flat" cmpd="sng" w="1270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52" name="Google Shape;152;p22"/>
          <p:cNvSpPr/>
          <p:nvPr>
            <p:ph idx="3" type="pic"/>
          </p:nvPr>
        </p:nvSpPr>
        <p:spPr>
          <a:xfrm>
            <a:off x="7152000" y="0"/>
            <a:ext cx="5040000" cy="3384000"/>
          </a:xfrm>
          <a:prstGeom prst="rect">
            <a:avLst/>
          </a:prstGeom>
          <a:noFill/>
          <a:ln>
            <a:noFill/>
          </a:ln>
        </p:spPr>
      </p:sp>
      <p:sp>
        <p:nvSpPr>
          <p:cNvPr id="153" name="Google Shape;153;p22"/>
          <p:cNvSpPr/>
          <p:nvPr>
            <p:ph idx="4" type="pic"/>
          </p:nvPr>
        </p:nvSpPr>
        <p:spPr>
          <a:xfrm>
            <a:off x="7152000" y="3474000"/>
            <a:ext cx="5040000" cy="3384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rside mørk - stående bilde">
  <p:cSld name="Forside mørk - stående bilde">
    <p:bg>
      <p:bgPr>
        <a:solidFill>
          <a:schemeClr val="dk2"/>
        </a:solid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3"/>
          <p:cNvSpPr txBox="1"/>
          <p:nvPr>
            <p:ph type="ctrTitle"/>
          </p:nvPr>
        </p:nvSpPr>
        <p:spPr>
          <a:xfrm>
            <a:off x="1619512" y="2054942"/>
            <a:ext cx="5040000" cy="125852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sz="2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23"/>
          <p:cNvSpPr txBox="1"/>
          <p:nvPr>
            <p:ph idx="1" type="subTitle"/>
          </p:nvPr>
        </p:nvSpPr>
        <p:spPr>
          <a:xfrm>
            <a:off x="1619512" y="3718184"/>
            <a:ext cx="5040000" cy="10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sz="22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57" name="Google Shape;157;p23"/>
          <p:cNvSpPr txBox="1"/>
          <p:nvPr>
            <p:ph idx="2" type="body"/>
          </p:nvPr>
        </p:nvSpPr>
        <p:spPr>
          <a:xfrm>
            <a:off x="1619512" y="5596146"/>
            <a:ext cx="5040000" cy="908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5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cxnSp>
        <p:nvCxnSpPr>
          <p:cNvPr id="158" name="Google Shape;158;p23"/>
          <p:cNvCxnSpPr/>
          <p:nvPr/>
        </p:nvCxnSpPr>
        <p:spPr>
          <a:xfrm>
            <a:off x="1619512" y="5433342"/>
            <a:ext cx="42193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9" name="Google Shape;159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8140" y="537312"/>
            <a:ext cx="3113908" cy="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3"/>
          <p:cNvSpPr/>
          <p:nvPr>
            <p:ph idx="3" type="pic"/>
          </p:nvPr>
        </p:nvSpPr>
        <p:spPr>
          <a:xfrm>
            <a:off x="7152000" y="0"/>
            <a:ext cx="504000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rside mørk - liggende bilder">
  <p:cSld name="Forside mørk - liggende bilder">
    <p:bg>
      <p:bgPr>
        <a:solidFill>
          <a:schemeClr val="dk2"/>
        </a:solid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4"/>
          <p:cNvSpPr txBox="1"/>
          <p:nvPr>
            <p:ph type="ctrTitle"/>
          </p:nvPr>
        </p:nvSpPr>
        <p:spPr>
          <a:xfrm>
            <a:off x="1619512" y="2054942"/>
            <a:ext cx="5040000" cy="125852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sz="2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p24"/>
          <p:cNvSpPr txBox="1"/>
          <p:nvPr>
            <p:ph idx="1" type="subTitle"/>
          </p:nvPr>
        </p:nvSpPr>
        <p:spPr>
          <a:xfrm>
            <a:off x="1619512" y="3718184"/>
            <a:ext cx="5040000" cy="10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sz="22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64" name="Google Shape;164;p24"/>
          <p:cNvSpPr txBox="1"/>
          <p:nvPr>
            <p:ph idx="2" type="body"/>
          </p:nvPr>
        </p:nvSpPr>
        <p:spPr>
          <a:xfrm>
            <a:off x="1619512" y="5596146"/>
            <a:ext cx="5040000" cy="908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5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cxnSp>
        <p:nvCxnSpPr>
          <p:cNvPr id="165" name="Google Shape;165;p24"/>
          <p:cNvCxnSpPr/>
          <p:nvPr/>
        </p:nvCxnSpPr>
        <p:spPr>
          <a:xfrm>
            <a:off x="1619512" y="5433342"/>
            <a:ext cx="42193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66" name="Google Shape;166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8140" y="537312"/>
            <a:ext cx="3113908" cy="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4"/>
          <p:cNvSpPr/>
          <p:nvPr>
            <p:ph idx="3" type="pic"/>
          </p:nvPr>
        </p:nvSpPr>
        <p:spPr>
          <a:xfrm>
            <a:off x="7152000" y="0"/>
            <a:ext cx="5040000" cy="3384000"/>
          </a:xfrm>
          <a:prstGeom prst="rect">
            <a:avLst/>
          </a:prstGeom>
          <a:noFill/>
          <a:ln>
            <a:noFill/>
          </a:ln>
        </p:spPr>
      </p:sp>
      <p:sp>
        <p:nvSpPr>
          <p:cNvPr id="168" name="Google Shape;168;p24"/>
          <p:cNvSpPr/>
          <p:nvPr>
            <p:ph idx="4" type="pic"/>
          </p:nvPr>
        </p:nvSpPr>
        <p:spPr>
          <a:xfrm>
            <a:off x="7152000" y="3474000"/>
            <a:ext cx="5040000" cy="3384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killeside lys - stående bilde">
  <p:cSld name="Skilleside lys - stående bilde">
    <p:bg>
      <p:bgPr>
        <a:solidFill>
          <a:schemeClr val="lt1"/>
        </a:solidFill>
      </p:bgPr>
    </p:bg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5"/>
          <p:cNvSpPr/>
          <p:nvPr>
            <p:ph idx="2" type="pic"/>
          </p:nvPr>
        </p:nvSpPr>
        <p:spPr>
          <a:xfrm>
            <a:off x="6252000" y="5495"/>
            <a:ext cx="5940000" cy="6852505"/>
          </a:xfrm>
          <a:prstGeom prst="rect">
            <a:avLst/>
          </a:prstGeom>
          <a:noFill/>
          <a:ln>
            <a:noFill/>
          </a:ln>
        </p:spPr>
      </p:sp>
      <p:sp>
        <p:nvSpPr>
          <p:cNvPr id="171" name="Google Shape;171;p25"/>
          <p:cNvSpPr txBox="1"/>
          <p:nvPr>
            <p:ph type="ctrTitle"/>
          </p:nvPr>
        </p:nvSpPr>
        <p:spPr>
          <a:xfrm>
            <a:off x="809426" y="1879389"/>
            <a:ext cx="4914000" cy="125852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sz="28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" name="Google Shape;172;p25"/>
          <p:cNvSpPr txBox="1"/>
          <p:nvPr>
            <p:ph idx="1" type="subTitle"/>
          </p:nvPr>
        </p:nvSpPr>
        <p:spPr>
          <a:xfrm>
            <a:off x="809426" y="3703967"/>
            <a:ext cx="4860000" cy="10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sz="22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cxnSp>
        <p:nvCxnSpPr>
          <p:cNvPr id="173" name="Google Shape;173;p25"/>
          <p:cNvCxnSpPr/>
          <p:nvPr/>
        </p:nvCxnSpPr>
        <p:spPr>
          <a:xfrm>
            <a:off x="809427" y="3434389"/>
            <a:ext cx="421939" cy="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killeside mørk - stående bilde">
  <p:cSld name="Skilleside mørk - stående bilde">
    <p:bg>
      <p:bgPr>
        <a:solidFill>
          <a:schemeClr val="dk2"/>
        </a:solid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6"/>
          <p:cNvSpPr/>
          <p:nvPr>
            <p:ph idx="2" type="pic"/>
          </p:nvPr>
        </p:nvSpPr>
        <p:spPr>
          <a:xfrm>
            <a:off x="6252000" y="5495"/>
            <a:ext cx="5940000" cy="6852505"/>
          </a:xfrm>
          <a:prstGeom prst="rect">
            <a:avLst/>
          </a:prstGeom>
          <a:noFill/>
          <a:ln>
            <a:noFill/>
          </a:ln>
        </p:spPr>
      </p:sp>
      <p:sp>
        <p:nvSpPr>
          <p:cNvPr id="176" name="Google Shape;176;p26"/>
          <p:cNvSpPr txBox="1"/>
          <p:nvPr>
            <p:ph type="ctrTitle"/>
          </p:nvPr>
        </p:nvSpPr>
        <p:spPr>
          <a:xfrm>
            <a:off x="809426" y="1879389"/>
            <a:ext cx="4914000" cy="125852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sz="2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" name="Google Shape;177;p26"/>
          <p:cNvSpPr txBox="1"/>
          <p:nvPr>
            <p:ph idx="1" type="subTitle"/>
          </p:nvPr>
        </p:nvSpPr>
        <p:spPr>
          <a:xfrm>
            <a:off x="809426" y="3703967"/>
            <a:ext cx="4860000" cy="10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sz="22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/>
        </p:txBody>
      </p:sp>
      <p:cxnSp>
        <p:nvCxnSpPr>
          <p:cNvPr id="178" name="Google Shape;178;p26"/>
          <p:cNvCxnSpPr/>
          <p:nvPr/>
        </p:nvCxnSpPr>
        <p:spPr>
          <a:xfrm>
            <a:off x="809427" y="3434389"/>
            <a:ext cx="421939" cy="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killeside mørk - to liggende bilder">
  <p:cSld name="Skilleside mørk - to liggende bilder">
    <p:bg>
      <p:bgPr>
        <a:solidFill>
          <a:schemeClr val="dk2"/>
        </a:solid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7"/>
          <p:cNvSpPr txBox="1"/>
          <p:nvPr>
            <p:ph type="ctrTitle"/>
          </p:nvPr>
        </p:nvSpPr>
        <p:spPr>
          <a:xfrm>
            <a:off x="809426" y="1879389"/>
            <a:ext cx="5760000" cy="125852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sz="2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1" name="Google Shape;181;p27"/>
          <p:cNvSpPr txBox="1"/>
          <p:nvPr>
            <p:ph idx="1" type="subTitle"/>
          </p:nvPr>
        </p:nvSpPr>
        <p:spPr>
          <a:xfrm>
            <a:off x="809426" y="3703967"/>
            <a:ext cx="5760000" cy="10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sz="22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2" name="Google Shape;182;p27"/>
          <p:cNvSpPr/>
          <p:nvPr>
            <p:ph idx="2" type="pic"/>
          </p:nvPr>
        </p:nvSpPr>
        <p:spPr>
          <a:xfrm>
            <a:off x="7152000" y="5495"/>
            <a:ext cx="5040000" cy="3384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83" name="Google Shape;183;p27"/>
          <p:cNvCxnSpPr/>
          <p:nvPr/>
        </p:nvCxnSpPr>
        <p:spPr>
          <a:xfrm>
            <a:off x="809427" y="3434389"/>
            <a:ext cx="421939" cy="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84" name="Google Shape;184;p27"/>
          <p:cNvSpPr/>
          <p:nvPr>
            <p:ph idx="3" type="pic"/>
          </p:nvPr>
        </p:nvSpPr>
        <p:spPr>
          <a:xfrm>
            <a:off x="7152000" y="3468783"/>
            <a:ext cx="5040000" cy="3384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m" type="blank">
  <p:cSld name="BLANK"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vslutningsside mørk">
  <p:cSld name="Avslutningsside mørk">
    <p:bg>
      <p:bgPr>
        <a:solidFill>
          <a:schemeClr val="dk2"/>
        </a:solid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9"/>
          <p:cNvSpPr txBox="1"/>
          <p:nvPr>
            <p:ph type="ctrTitle"/>
          </p:nvPr>
        </p:nvSpPr>
        <p:spPr>
          <a:xfrm>
            <a:off x="2856000" y="5755342"/>
            <a:ext cx="648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sz="2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88" name="Google Shape;188;p29"/>
          <p:cNvGrpSpPr/>
          <p:nvPr/>
        </p:nvGrpSpPr>
        <p:grpSpPr>
          <a:xfrm>
            <a:off x="3774141" y="1039515"/>
            <a:ext cx="4643718" cy="4052830"/>
            <a:chOff x="5122863" y="2579688"/>
            <a:chExt cx="1946276" cy="1698625"/>
          </a:xfrm>
        </p:grpSpPr>
        <p:sp>
          <p:nvSpPr>
            <p:cNvPr id="189" name="Google Shape;189;p29"/>
            <p:cNvSpPr/>
            <p:nvPr/>
          </p:nvSpPr>
          <p:spPr>
            <a:xfrm>
              <a:off x="5122863" y="2579688"/>
              <a:ext cx="554038" cy="747713"/>
            </a:xfrm>
            <a:custGeom>
              <a:rect b="b" l="l" r="r" t="t"/>
              <a:pathLst>
                <a:path extrusionOk="0" h="471" w="349">
                  <a:moveTo>
                    <a:pt x="164" y="0"/>
                  </a:moveTo>
                  <a:lnTo>
                    <a:pt x="0" y="0"/>
                  </a:lnTo>
                  <a:lnTo>
                    <a:pt x="271" y="471"/>
                  </a:lnTo>
                  <a:lnTo>
                    <a:pt x="349" y="328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29"/>
            <p:cNvSpPr/>
            <p:nvPr/>
          </p:nvSpPr>
          <p:spPr>
            <a:xfrm>
              <a:off x="5756276" y="2579688"/>
              <a:ext cx="1312863" cy="1698625"/>
            </a:xfrm>
            <a:custGeom>
              <a:rect b="b" l="l" r="r" t="t"/>
              <a:pathLst>
                <a:path extrusionOk="0" h="1070" w="827">
                  <a:moveTo>
                    <a:pt x="406" y="0"/>
                  </a:moveTo>
                  <a:lnTo>
                    <a:pt x="86" y="564"/>
                  </a:lnTo>
                  <a:lnTo>
                    <a:pt x="0" y="699"/>
                  </a:lnTo>
                  <a:lnTo>
                    <a:pt x="214" y="1070"/>
                  </a:lnTo>
                  <a:lnTo>
                    <a:pt x="827" y="0"/>
                  </a:lnTo>
                  <a:lnTo>
                    <a:pt x="4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 spalter med bakgrunn">
  <p:cSld name="To spalter med bakgrunn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oogle Shape;32;p4"/>
          <p:cNvGrpSpPr/>
          <p:nvPr/>
        </p:nvGrpSpPr>
        <p:grpSpPr>
          <a:xfrm>
            <a:off x="279820" y="6504062"/>
            <a:ext cx="250360" cy="218504"/>
            <a:chOff x="5122863" y="2579688"/>
            <a:chExt cx="1946276" cy="1698625"/>
          </a:xfrm>
        </p:grpSpPr>
        <p:sp>
          <p:nvSpPr>
            <p:cNvPr id="33" name="Google Shape;33;p4"/>
            <p:cNvSpPr/>
            <p:nvPr/>
          </p:nvSpPr>
          <p:spPr>
            <a:xfrm>
              <a:off x="5122863" y="2579688"/>
              <a:ext cx="554038" cy="747713"/>
            </a:xfrm>
            <a:custGeom>
              <a:rect b="b" l="l" r="r" t="t"/>
              <a:pathLst>
                <a:path extrusionOk="0" h="471" w="349">
                  <a:moveTo>
                    <a:pt x="164" y="0"/>
                  </a:moveTo>
                  <a:lnTo>
                    <a:pt x="0" y="0"/>
                  </a:lnTo>
                  <a:lnTo>
                    <a:pt x="271" y="471"/>
                  </a:lnTo>
                  <a:lnTo>
                    <a:pt x="349" y="328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5756276" y="2579688"/>
              <a:ext cx="1312863" cy="1698625"/>
            </a:xfrm>
            <a:custGeom>
              <a:rect b="b" l="l" r="r" t="t"/>
              <a:pathLst>
                <a:path extrusionOk="0" h="1070" w="827">
                  <a:moveTo>
                    <a:pt x="406" y="0"/>
                  </a:moveTo>
                  <a:lnTo>
                    <a:pt x="86" y="564"/>
                  </a:lnTo>
                  <a:lnTo>
                    <a:pt x="0" y="699"/>
                  </a:lnTo>
                  <a:lnTo>
                    <a:pt x="214" y="1070"/>
                  </a:lnTo>
                  <a:lnTo>
                    <a:pt x="827" y="0"/>
                  </a:lnTo>
                  <a:lnTo>
                    <a:pt x="4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" name="Google Shape;35;p4"/>
          <p:cNvSpPr/>
          <p:nvPr/>
        </p:nvSpPr>
        <p:spPr>
          <a:xfrm>
            <a:off x="810594" y="1352959"/>
            <a:ext cx="5256000" cy="5058000"/>
          </a:xfrm>
          <a:prstGeom prst="rect">
            <a:avLst/>
          </a:prstGeom>
          <a:solidFill>
            <a:srgbClr val="F2F2F2">
              <a:alpha val="4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/>
          <p:nvPr/>
        </p:nvSpPr>
        <p:spPr>
          <a:xfrm>
            <a:off x="6480905" y="1351536"/>
            <a:ext cx="5256000" cy="5058000"/>
          </a:xfrm>
          <a:prstGeom prst="rect">
            <a:avLst/>
          </a:prstGeom>
          <a:solidFill>
            <a:srgbClr val="F2F2F2">
              <a:alpha val="4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7" name="Google Shape;37;p4"/>
          <p:cNvCxnSpPr/>
          <p:nvPr/>
        </p:nvCxnSpPr>
        <p:spPr>
          <a:xfrm>
            <a:off x="809427" y="1362845"/>
            <a:ext cx="5256000" cy="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8" name="Google Shape;38;p4"/>
          <p:cNvSpPr txBox="1"/>
          <p:nvPr>
            <p:ph type="title"/>
          </p:nvPr>
        </p:nvSpPr>
        <p:spPr>
          <a:xfrm>
            <a:off x="809976" y="-2081"/>
            <a:ext cx="10926000" cy="135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4"/>
          <p:cNvSpPr txBox="1"/>
          <p:nvPr>
            <p:ph idx="1" type="body"/>
          </p:nvPr>
        </p:nvSpPr>
        <p:spPr>
          <a:xfrm>
            <a:off x="802127" y="1364110"/>
            <a:ext cx="5256000" cy="50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180000" lIns="180000" spcFirstLastPara="1" rIns="180000" wrap="square" tIns="180000">
            <a:normAutofit/>
          </a:bodyPr>
          <a:lstStyle>
            <a:lvl1pPr indent="-355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›"/>
              <a:defRPr sz="2000"/>
            </a:lvl1pPr>
            <a:lvl2pPr indent="-355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›"/>
              <a:defRPr sz="2000"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›"/>
              <a:defRPr sz="2000"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›"/>
              <a:defRPr sz="2000"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›"/>
              <a:defRPr sz="20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4"/>
          <p:cNvSpPr txBox="1"/>
          <p:nvPr>
            <p:ph idx="2" type="body"/>
          </p:nvPr>
        </p:nvSpPr>
        <p:spPr>
          <a:xfrm>
            <a:off x="6491935" y="1347919"/>
            <a:ext cx="5256000" cy="50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180000" lIns="180000" spcFirstLastPara="1" rIns="180000" wrap="square" tIns="180000">
            <a:normAutofit/>
          </a:bodyPr>
          <a:lstStyle>
            <a:lvl1pPr indent="-355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›"/>
              <a:defRPr sz="2000"/>
            </a:lvl1pPr>
            <a:lvl2pPr indent="-355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›"/>
              <a:defRPr sz="2000"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›"/>
              <a:defRPr sz="2000"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›"/>
              <a:defRPr sz="2000"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›"/>
              <a:defRPr sz="20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41" name="Google Shape;41;p4"/>
          <p:cNvCxnSpPr/>
          <p:nvPr/>
        </p:nvCxnSpPr>
        <p:spPr>
          <a:xfrm>
            <a:off x="6472438" y="1361941"/>
            <a:ext cx="5256000" cy="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2" name="Google Shape;42;p4"/>
          <p:cNvSpPr txBox="1"/>
          <p:nvPr>
            <p:ph idx="11" type="ftr"/>
          </p:nvPr>
        </p:nvSpPr>
        <p:spPr>
          <a:xfrm>
            <a:off x="811950" y="6408000"/>
            <a:ext cx="5252673" cy="45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4"/>
          <p:cNvSpPr txBox="1"/>
          <p:nvPr>
            <p:ph idx="12" type="sldNum"/>
          </p:nvPr>
        </p:nvSpPr>
        <p:spPr>
          <a:xfrm>
            <a:off x="11738087" y="6406054"/>
            <a:ext cx="4500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killeside lys - to liggende bilder">
  <p:cSld name="Skilleside lys - to liggende bilder">
    <p:bg>
      <p:bgPr>
        <a:solidFill>
          <a:schemeClr val="lt1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5"/>
          <p:cNvSpPr txBox="1"/>
          <p:nvPr>
            <p:ph type="ctrTitle"/>
          </p:nvPr>
        </p:nvSpPr>
        <p:spPr>
          <a:xfrm>
            <a:off x="809426" y="1879389"/>
            <a:ext cx="5760000" cy="125852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sz="28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5"/>
          <p:cNvSpPr txBox="1"/>
          <p:nvPr>
            <p:ph idx="1" type="subTitle"/>
          </p:nvPr>
        </p:nvSpPr>
        <p:spPr>
          <a:xfrm>
            <a:off x="809426" y="3703967"/>
            <a:ext cx="5760000" cy="10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sz="22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47" name="Google Shape;47;p5"/>
          <p:cNvSpPr/>
          <p:nvPr>
            <p:ph idx="2" type="pic"/>
          </p:nvPr>
        </p:nvSpPr>
        <p:spPr>
          <a:xfrm>
            <a:off x="7152000" y="5495"/>
            <a:ext cx="5040000" cy="3384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48" name="Google Shape;48;p5"/>
          <p:cNvCxnSpPr/>
          <p:nvPr/>
        </p:nvCxnSpPr>
        <p:spPr>
          <a:xfrm>
            <a:off x="809427" y="3434389"/>
            <a:ext cx="421939" cy="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9" name="Google Shape;49;p5"/>
          <p:cNvSpPr/>
          <p:nvPr>
            <p:ph idx="3" type="pic"/>
          </p:nvPr>
        </p:nvSpPr>
        <p:spPr>
          <a:xfrm>
            <a:off x="7152000" y="3468783"/>
            <a:ext cx="5040000" cy="3384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spalte uten bakgrunn">
  <p:cSld name="En spalte uten bakgrunn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6"/>
          <p:cNvGrpSpPr/>
          <p:nvPr/>
        </p:nvGrpSpPr>
        <p:grpSpPr>
          <a:xfrm>
            <a:off x="279820" y="6504062"/>
            <a:ext cx="250360" cy="218504"/>
            <a:chOff x="5122863" y="2579688"/>
            <a:chExt cx="1946276" cy="1698625"/>
          </a:xfrm>
        </p:grpSpPr>
        <p:sp>
          <p:nvSpPr>
            <p:cNvPr id="52" name="Google Shape;52;p6"/>
            <p:cNvSpPr/>
            <p:nvPr/>
          </p:nvSpPr>
          <p:spPr>
            <a:xfrm>
              <a:off x="5122863" y="2579688"/>
              <a:ext cx="554038" cy="747713"/>
            </a:xfrm>
            <a:custGeom>
              <a:rect b="b" l="l" r="r" t="t"/>
              <a:pathLst>
                <a:path extrusionOk="0" h="471" w="349">
                  <a:moveTo>
                    <a:pt x="164" y="0"/>
                  </a:moveTo>
                  <a:lnTo>
                    <a:pt x="0" y="0"/>
                  </a:lnTo>
                  <a:lnTo>
                    <a:pt x="271" y="471"/>
                  </a:lnTo>
                  <a:lnTo>
                    <a:pt x="349" y="328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6"/>
            <p:cNvSpPr/>
            <p:nvPr/>
          </p:nvSpPr>
          <p:spPr>
            <a:xfrm>
              <a:off x="5756276" y="2579688"/>
              <a:ext cx="1312863" cy="1698625"/>
            </a:xfrm>
            <a:custGeom>
              <a:rect b="b" l="l" r="r" t="t"/>
              <a:pathLst>
                <a:path extrusionOk="0" h="1070" w="827">
                  <a:moveTo>
                    <a:pt x="406" y="0"/>
                  </a:moveTo>
                  <a:lnTo>
                    <a:pt x="86" y="564"/>
                  </a:lnTo>
                  <a:lnTo>
                    <a:pt x="0" y="699"/>
                  </a:lnTo>
                  <a:lnTo>
                    <a:pt x="214" y="1070"/>
                  </a:lnTo>
                  <a:lnTo>
                    <a:pt x="827" y="0"/>
                  </a:lnTo>
                  <a:lnTo>
                    <a:pt x="4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" name="Google Shape;54;p6"/>
          <p:cNvSpPr txBox="1"/>
          <p:nvPr>
            <p:ph type="title"/>
          </p:nvPr>
        </p:nvSpPr>
        <p:spPr>
          <a:xfrm>
            <a:off x="809976" y="-2081"/>
            <a:ext cx="10926000" cy="135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6"/>
          <p:cNvSpPr txBox="1"/>
          <p:nvPr>
            <p:ph idx="1" type="body"/>
          </p:nvPr>
        </p:nvSpPr>
        <p:spPr>
          <a:xfrm>
            <a:off x="809976" y="1354730"/>
            <a:ext cx="10926000" cy="50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55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›"/>
              <a:defRPr sz="2000"/>
            </a:lvl1pPr>
            <a:lvl2pPr indent="-355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›"/>
              <a:defRPr sz="2000"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›"/>
              <a:defRPr sz="2000"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›"/>
              <a:defRPr sz="2000"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›"/>
              <a:defRPr sz="20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" name="Google Shape;56;p6"/>
          <p:cNvSpPr txBox="1"/>
          <p:nvPr>
            <p:ph idx="11" type="ftr"/>
          </p:nvPr>
        </p:nvSpPr>
        <p:spPr>
          <a:xfrm>
            <a:off x="811950" y="6408000"/>
            <a:ext cx="5252673" cy="45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6"/>
          <p:cNvSpPr txBox="1"/>
          <p:nvPr>
            <p:ph idx="12" type="sldNum"/>
          </p:nvPr>
        </p:nvSpPr>
        <p:spPr>
          <a:xfrm>
            <a:off x="11738087" y="6406054"/>
            <a:ext cx="4500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 spalter uten bakgrunn">
  <p:cSld name="To spalter uten bakgrunn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oogle Shape;59;p7"/>
          <p:cNvGrpSpPr/>
          <p:nvPr/>
        </p:nvGrpSpPr>
        <p:grpSpPr>
          <a:xfrm>
            <a:off x="279820" y="6504062"/>
            <a:ext cx="250360" cy="218504"/>
            <a:chOff x="5122863" y="2579688"/>
            <a:chExt cx="1946276" cy="1698625"/>
          </a:xfrm>
        </p:grpSpPr>
        <p:sp>
          <p:nvSpPr>
            <p:cNvPr id="60" name="Google Shape;60;p7"/>
            <p:cNvSpPr/>
            <p:nvPr/>
          </p:nvSpPr>
          <p:spPr>
            <a:xfrm>
              <a:off x="5122863" y="2579688"/>
              <a:ext cx="554038" cy="747713"/>
            </a:xfrm>
            <a:custGeom>
              <a:rect b="b" l="l" r="r" t="t"/>
              <a:pathLst>
                <a:path extrusionOk="0" h="471" w="349">
                  <a:moveTo>
                    <a:pt x="164" y="0"/>
                  </a:moveTo>
                  <a:lnTo>
                    <a:pt x="0" y="0"/>
                  </a:lnTo>
                  <a:lnTo>
                    <a:pt x="271" y="471"/>
                  </a:lnTo>
                  <a:lnTo>
                    <a:pt x="349" y="328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7"/>
            <p:cNvSpPr/>
            <p:nvPr/>
          </p:nvSpPr>
          <p:spPr>
            <a:xfrm>
              <a:off x="5756276" y="2579688"/>
              <a:ext cx="1312863" cy="1698625"/>
            </a:xfrm>
            <a:custGeom>
              <a:rect b="b" l="l" r="r" t="t"/>
              <a:pathLst>
                <a:path extrusionOk="0" h="1070" w="827">
                  <a:moveTo>
                    <a:pt x="406" y="0"/>
                  </a:moveTo>
                  <a:lnTo>
                    <a:pt x="86" y="564"/>
                  </a:lnTo>
                  <a:lnTo>
                    <a:pt x="0" y="699"/>
                  </a:lnTo>
                  <a:lnTo>
                    <a:pt x="214" y="1070"/>
                  </a:lnTo>
                  <a:lnTo>
                    <a:pt x="827" y="0"/>
                  </a:lnTo>
                  <a:lnTo>
                    <a:pt x="4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2" name="Google Shape;62;p7"/>
          <p:cNvSpPr txBox="1"/>
          <p:nvPr>
            <p:ph idx="11" type="ftr"/>
          </p:nvPr>
        </p:nvSpPr>
        <p:spPr>
          <a:xfrm>
            <a:off x="811950" y="6408000"/>
            <a:ext cx="5252673" cy="45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7"/>
          <p:cNvSpPr txBox="1"/>
          <p:nvPr>
            <p:ph idx="12" type="sldNum"/>
          </p:nvPr>
        </p:nvSpPr>
        <p:spPr>
          <a:xfrm>
            <a:off x="11738087" y="6406054"/>
            <a:ext cx="4500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  <p:sp>
        <p:nvSpPr>
          <p:cNvPr id="64" name="Google Shape;64;p7"/>
          <p:cNvSpPr txBox="1"/>
          <p:nvPr>
            <p:ph type="title"/>
          </p:nvPr>
        </p:nvSpPr>
        <p:spPr>
          <a:xfrm>
            <a:off x="809976" y="-2081"/>
            <a:ext cx="10926000" cy="135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7"/>
          <p:cNvSpPr txBox="1"/>
          <p:nvPr>
            <p:ph idx="1" type="body"/>
          </p:nvPr>
        </p:nvSpPr>
        <p:spPr>
          <a:xfrm>
            <a:off x="809047" y="1352020"/>
            <a:ext cx="5256000" cy="50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180000" lIns="180000" spcFirstLastPara="1" rIns="180000" wrap="square" tIns="180000">
            <a:normAutofit/>
          </a:bodyPr>
          <a:lstStyle>
            <a:lvl1pPr indent="-355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›"/>
              <a:defRPr sz="2000"/>
            </a:lvl1pPr>
            <a:lvl2pPr indent="-355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›"/>
              <a:defRPr sz="2000"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›"/>
              <a:defRPr sz="2000"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›"/>
              <a:defRPr sz="2000"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›"/>
              <a:defRPr sz="20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" name="Google Shape;66;p7"/>
          <p:cNvSpPr txBox="1"/>
          <p:nvPr>
            <p:ph idx="2" type="body"/>
          </p:nvPr>
        </p:nvSpPr>
        <p:spPr>
          <a:xfrm>
            <a:off x="6479976" y="1347919"/>
            <a:ext cx="5256000" cy="50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180000" lIns="180000" spcFirstLastPara="1" rIns="180000" wrap="square" tIns="180000">
            <a:normAutofit/>
          </a:bodyPr>
          <a:lstStyle>
            <a:lvl1pPr indent="-355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›"/>
              <a:defRPr sz="2000"/>
            </a:lvl1pPr>
            <a:lvl2pPr indent="-355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›"/>
              <a:defRPr sz="2000"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›"/>
              <a:defRPr sz="2000"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›"/>
              <a:defRPr sz="2000"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›"/>
              <a:defRPr sz="20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ldeside">
  <p:cSld name="Bildeside">
    <p:bg>
      <p:bgPr>
        <a:solidFill>
          <a:schemeClr val="lt1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8"/>
          <p:cNvSpPr/>
          <p:nvPr>
            <p:ph idx="2" type="pic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vslutningsside lys">
  <p:cSld name="Avslutningsside lys">
    <p:bg>
      <p:bgPr>
        <a:solidFill>
          <a:schemeClr val="lt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9"/>
          <p:cNvSpPr txBox="1"/>
          <p:nvPr>
            <p:ph type="ctrTitle"/>
          </p:nvPr>
        </p:nvSpPr>
        <p:spPr>
          <a:xfrm>
            <a:off x="2856000" y="5755342"/>
            <a:ext cx="648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sz="28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71" name="Google Shape;71;p9"/>
          <p:cNvGrpSpPr/>
          <p:nvPr/>
        </p:nvGrpSpPr>
        <p:grpSpPr>
          <a:xfrm>
            <a:off x="3774141" y="1039515"/>
            <a:ext cx="4643718" cy="4052830"/>
            <a:chOff x="5122863" y="2579688"/>
            <a:chExt cx="1946276" cy="1698625"/>
          </a:xfrm>
        </p:grpSpPr>
        <p:sp>
          <p:nvSpPr>
            <p:cNvPr id="72" name="Google Shape;72;p9"/>
            <p:cNvSpPr/>
            <p:nvPr/>
          </p:nvSpPr>
          <p:spPr>
            <a:xfrm>
              <a:off x="5122863" y="2579688"/>
              <a:ext cx="554038" cy="747713"/>
            </a:xfrm>
            <a:custGeom>
              <a:rect b="b" l="l" r="r" t="t"/>
              <a:pathLst>
                <a:path extrusionOk="0" h="471" w="349">
                  <a:moveTo>
                    <a:pt x="164" y="0"/>
                  </a:moveTo>
                  <a:lnTo>
                    <a:pt x="0" y="0"/>
                  </a:lnTo>
                  <a:lnTo>
                    <a:pt x="271" y="471"/>
                  </a:lnTo>
                  <a:lnTo>
                    <a:pt x="349" y="328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9"/>
            <p:cNvSpPr/>
            <p:nvPr/>
          </p:nvSpPr>
          <p:spPr>
            <a:xfrm>
              <a:off x="5756276" y="2579688"/>
              <a:ext cx="1312863" cy="1698625"/>
            </a:xfrm>
            <a:custGeom>
              <a:rect b="b" l="l" r="r" t="t"/>
              <a:pathLst>
                <a:path extrusionOk="0" h="1070" w="827">
                  <a:moveTo>
                    <a:pt x="406" y="0"/>
                  </a:moveTo>
                  <a:lnTo>
                    <a:pt x="86" y="564"/>
                  </a:lnTo>
                  <a:lnTo>
                    <a:pt x="0" y="699"/>
                  </a:lnTo>
                  <a:lnTo>
                    <a:pt x="214" y="1070"/>
                  </a:lnTo>
                  <a:lnTo>
                    <a:pt x="827" y="0"/>
                  </a:lnTo>
                  <a:lnTo>
                    <a:pt x="4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rside lys - to liggende bilder">
  <p:cSld name="Forside lys - to liggende bilder">
    <p:bg>
      <p:bgPr>
        <a:solidFill>
          <a:schemeClr val="lt1"/>
        </a:soli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0"/>
          <p:cNvSpPr txBox="1"/>
          <p:nvPr>
            <p:ph type="ctrTitle"/>
          </p:nvPr>
        </p:nvSpPr>
        <p:spPr>
          <a:xfrm>
            <a:off x="1619511" y="2054942"/>
            <a:ext cx="5040000" cy="125852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sz="28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0"/>
          <p:cNvSpPr txBox="1"/>
          <p:nvPr>
            <p:ph idx="1" type="subTitle"/>
          </p:nvPr>
        </p:nvSpPr>
        <p:spPr>
          <a:xfrm>
            <a:off x="1619512" y="3718184"/>
            <a:ext cx="5040000" cy="10504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sz="22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77" name="Google Shape;77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8139" y="553771"/>
            <a:ext cx="3113909" cy="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0"/>
          <p:cNvSpPr txBox="1"/>
          <p:nvPr>
            <p:ph idx="2" type="body"/>
          </p:nvPr>
        </p:nvSpPr>
        <p:spPr>
          <a:xfrm>
            <a:off x="1619512" y="5596146"/>
            <a:ext cx="5040000" cy="908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500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969696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969696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969696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969696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69696"/>
              </a:buClr>
              <a:buSzPts val="1600"/>
              <a:buNone/>
              <a:defRPr sz="1600">
                <a:solidFill>
                  <a:srgbClr val="969696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69696"/>
              </a:buClr>
              <a:buSzPts val="1600"/>
              <a:buNone/>
              <a:defRPr sz="1600">
                <a:solidFill>
                  <a:srgbClr val="969696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69696"/>
              </a:buClr>
              <a:buSzPts val="1600"/>
              <a:buNone/>
              <a:defRPr sz="1600">
                <a:solidFill>
                  <a:srgbClr val="969696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69696"/>
              </a:buClr>
              <a:buSzPts val="1600"/>
              <a:buNone/>
              <a:defRPr sz="1600">
                <a:solidFill>
                  <a:srgbClr val="969696"/>
                </a:solidFill>
              </a:defRPr>
            </a:lvl9pPr>
          </a:lstStyle>
          <a:p/>
        </p:txBody>
      </p:sp>
      <p:cxnSp>
        <p:nvCxnSpPr>
          <p:cNvPr id="79" name="Google Shape;79;p10"/>
          <p:cNvCxnSpPr/>
          <p:nvPr/>
        </p:nvCxnSpPr>
        <p:spPr>
          <a:xfrm>
            <a:off x="1619512" y="5433342"/>
            <a:ext cx="421939" cy="0"/>
          </a:xfrm>
          <a:prstGeom prst="straightConnector1">
            <a:avLst/>
          </a:prstGeom>
          <a:noFill/>
          <a:ln cap="flat" cmpd="sng" w="1270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0" name="Google Shape;80;p10"/>
          <p:cNvSpPr/>
          <p:nvPr>
            <p:ph idx="3" type="pic"/>
          </p:nvPr>
        </p:nvSpPr>
        <p:spPr>
          <a:xfrm>
            <a:off x="7152000" y="0"/>
            <a:ext cx="5040000" cy="3384000"/>
          </a:xfrm>
          <a:prstGeom prst="rect">
            <a:avLst/>
          </a:prstGeom>
          <a:noFill/>
          <a:ln>
            <a:noFill/>
          </a:ln>
        </p:spPr>
      </p:sp>
      <p:sp>
        <p:nvSpPr>
          <p:cNvPr id="81" name="Google Shape;81;p10"/>
          <p:cNvSpPr/>
          <p:nvPr>
            <p:ph idx="4" type="pic"/>
          </p:nvPr>
        </p:nvSpPr>
        <p:spPr>
          <a:xfrm>
            <a:off x="7152000" y="3474000"/>
            <a:ext cx="5040000" cy="3384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3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6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9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03414" y="-1"/>
            <a:ext cx="10926000" cy="135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11859" y="1349999"/>
            <a:ext cx="10927084" cy="50560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55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›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›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›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›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›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1" type="ftr"/>
          </p:nvPr>
        </p:nvSpPr>
        <p:spPr>
          <a:xfrm>
            <a:off x="811950" y="6408000"/>
            <a:ext cx="5252673" cy="45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2" type="sldNum"/>
          </p:nvPr>
        </p:nvSpPr>
        <p:spPr>
          <a:xfrm>
            <a:off x="11738087" y="6406054"/>
            <a:ext cx="4500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8"/>
          <p:cNvSpPr txBox="1"/>
          <p:nvPr>
            <p:ph type="title"/>
          </p:nvPr>
        </p:nvSpPr>
        <p:spPr>
          <a:xfrm>
            <a:off x="803414" y="-1"/>
            <a:ext cx="10926000" cy="135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1" name="Google Shape;121;p18"/>
          <p:cNvSpPr txBox="1"/>
          <p:nvPr>
            <p:ph idx="1" type="body"/>
          </p:nvPr>
        </p:nvSpPr>
        <p:spPr>
          <a:xfrm>
            <a:off x="811859" y="1349999"/>
            <a:ext cx="10927084" cy="50560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55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›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›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›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›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›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2" name="Google Shape;122;p18"/>
          <p:cNvSpPr txBox="1"/>
          <p:nvPr>
            <p:ph idx="11" type="ftr"/>
          </p:nvPr>
        </p:nvSpPr>
        <p:spPr>
          <a:xfrm>
            <a:off x="811950" y="6408000"/>
            <a:ext cx="5252673" cy="45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3" name="Google Shape;123;p18"/>
          <p:cNvSpPr txBox="1"/>
          <p:nvPr>
            <p:ph idx="12" type="sldNum"/>
          </p:nvPr>
        </p:nvSpPr>
        <p:spPr>
          <a:xfrm>
            <a:off x="11738087" y="6406054"/>
            <a:ext cx="4500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Relationship Id="rId4" Type="http://schemas.openxmlformats.org/officeDocument/2006/relationships/image" Target="../media/image9.png"/><Relationship Id="rId5" Type="http://schemas.openxmlformats.org/officeDocument/2006/relationships/hyperlink" Target="https://www.valtech.com/sv-se/blogg/bottom-up-circularity/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www.eea.europa.eu/publications/influencing-consumer-choices-towards-circularity/enabling-consumer-choices-towards-a" TargetMode="External"/><Relationship Id="rId4" Type="http://schemas.openxmlformats.org/officeDocument/2006/relationships/hyperlink" Target="https://www.researchgate.net/publication/337085214_Consumers_in_the_circular_economy" TargetMode="External"/><Relationship Id="rId5" Type="http://schemas.openxmlformats.org/officeDocument/2006/relationships/hyperlink" Target="https://ellenmacarthurfoundation.org/" TargetMode="External"/><Relationship Id="rId6" Type="http://schemas.openxmlformats.org/officeDocument/2006/relationships/hyperlink" Target="https://ideas.repec.org/a/taf/jenpmg/v63y2020i11p1903-1926.html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researchgate.net/publication/327355416_Social-Ecological-Technical_systems_in_urban_planning_for_a_circular_economy_an_opportunity_for_horizontal_integration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Relationship Id="rId4" Type="http://schemas.openxmlformats.org/officeDocument/2006/relationships/hyperlink" Target="https://iopscience.iop.org/article/10.1088/1755-1315/294/1/012002/meta" TargetMode="External"/><Relationship Id="rId5" Type="http://schemas.openxmlformats.org/officeDocument/2006/relationships/hyperlink" Target="https://earthbound.report/2016/09/12/the-resolve-framework-for-a-circular-economy/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www.eea.europa.eu/publications/influencing-consumer-choices-towards-circularity/enabling-consumer-choices-towards-a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www.eea.europa.eu/publications/influencing-consumer-choices-towards-circularity/enabling-consumer-choices-towards-a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www.researchgate.net/publication/337085214_Consumers_in_the_circular_economy" TargetMode="External"/><Relationship Id="rId4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1" Type="http://schemas.openxmlformats.org/officeDocument/2006/relationships/hyperlink" Target="https://slowfashionworld.com/the-circular-project/" TargetMode="External"/><Relationship Id="rId10" Type="http://schemas.openxmlformats.org/officeDocument/2006/relationships/hyperlink" Target="https://sustainabilitymag.com/supply-chain-sustainability/the-end-of-fast-fashion-and-emergence-of-a-circular-economy" TargetMode="External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Relationship Id="rId4" Type="http://schemas.openxmlformats.org/officeDocument/2006/relationships/image" Target="../media/image14.png"/><Relationship Id="rId9" Type="http://schemas.openxmlformats.org/officeDocument/2006/relationships/hyperlink" Target="https://www.proquest.com/openview/c202d921b023c9ef9339280e6178b1f8/1?pq-origsite=gscholar&amp;cbl=2026645" TargetMode="External"/><Relationship Id="rId5" Type="http://schemas.openxmlformats.org/officeDocument/2006/relationships/image" Target="../media/image12.png"/><Relationship Id="rId6" Type="http://schemas.openxmlformats.org/officeDocument/2006/relationships/image" Target="../media/image11.png"/><Relationship Id="rId7" Type="http://schemas.openxmlformats.org/officeDocument/2006/relationships/image" Target="../media/image6.png"/><Relationship Id="rId8" Type="http://schemas.openxmlformats.org/officeDocument/2006/relationships/hyperlink" Target="https://www.proquest.com/openview/c202d921b023c9ef9339280e6178b1f8/1?pq-origsite=gscholar&amp;cbl=2026645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0"/>
          <p:cNvSpPr txBox="1"/>
          <p:nvPr>
            <p:ph type="ctrTitle"/>
          </p:nvPr>
        </p:nvSpPr>
        <p:spPr>
          <a:xfrm>
            <a:off x="1072050" y="2366400"/>
            <a:ext cx="5331600" cy="2125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no-NO" sz="2500"/>
              <a:t>Bottom up approaches in the circular economy</a:t>
            </a:r>
            <a:r>
              <a:rPr lang="no-NO" sz="2500"/>
              <a:t> </a:t>
            </a:r>
            <a:endParaRPr sz="2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97" name="Google Shape;197;p30"/>
          <p:cNvSpPr txBox="1"/>
          <p:nvPr>
            <p:ph idx="1" type="subTitle"/>
          </p:nvPr>
        </p:nvSpPr>
        <p:spPr>
          <a:xfrm>
            <a:off x="1072051" y="3727825"/>
            <a:ext cx="4500000" cy="10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no-NO"/>
              <a:t>How average people as citizens, entrepreneurs, and consumers are helping make a more circular world.</a:t>
            </a:r>
            <a:endParaRPr/>
          </a:p>
        </p:txBody>
      </p:sp>
      <p:pic>
        <p:nvPicPr>
          <p:cNvPr id="198" name="Google Shape;19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72100" y="685750"/>
            <a:ext cx="6974875" cy="4633474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30"/>
          <p:cNvSpPr txBox="1"/>
          <p:nvPr/>
        </p:nvSpPr>
        <p:spPr>
          <a:xfrm>
            <a:off x="1619512" y="5596146"/>
            <a:ext cx="5040000" cy="9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500">
                <a:solidFill>
                  <a:srgbClr val="EB6852"/>
                </a:solidFill>
                <a:latin typeface="Georgia"/>
                <a:ea typeface="Georgia"/>
                <a:cs typeface="Georgia"/>
                <a:sym typeface="Georgia"/>
              </a:rPr>
              <a:t>Timothy Marcroft &amp; Dikshya Regmi</a:t>
            </a:r>
            <a:endParaRPr sz="1500">
              <a:solidFill>
                <a:srgbClr val="EB685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500">
                <a:solidFill>
                  <a:srgbClr val="EB6852"/>
                </a:solidFill>
                <a:latin typeface="Georgia"/>
                <a:ea typeface="Georgia"/>
                <a:cs typeface="Georgia"/>
                <a:sym typeface="Georgia"/>
              </a:rPr>
              <a:t>Sogndal</a:t>
            </a:r>
            <a:br>
              <a:rPr lang="no-NO" sz="1500">
                <a:solidFill>
                  <a:srgbClr val="EB6852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lang="no-NO" sz="1500">
                <a:solidFill>
                  <a:srgbClr val="EB6852"/>
                </a:solidFill>
                <a:latin typeface="Georgia"/>
                <a:ea typeface="Georgia"/>
                <a:cs typeface="Georgia"/>
                <a:sym typeface="Georgia"/>
              </a:rPr>
              <a:t>6. February 2022</a:t>
            </a:r>
            <a:endParaRPr sz="1500">
              <a:solidFill>
                <a:srgbClr val="EB685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39"/>
          <p:cNvSpPr txBox="1"/>
          <p:nvPr>
            <p:ph type="title"/>
          </p:nvPr>
        </p:nvSpPr>
        <p:spPr>
          <a:xfrm>
            <a:off x="809976" y="-2081"/>
            <a:ext cx="10926000" cy="1350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o-NO" sz="3200"/>
              <a:t>Repair &amp; reuse: An equitable bottom-up dynamic in the circular economy</a:t>
            </a:r>
            <a:endParaRPr b="1" sz="3200"/>
          </a:p>
        </p:txBody>
      </p:sp>
      <p:sp>
        <p:nvSpPr>
          <p:cNvPr id="361" name="Google Shape;361;p39"/>
          <p:cNvSpPr txBox="1"/>
          <p:nvPr>
            <p:ph idx="1" type="body"/>
          </p:nvPr>
        </p:nvSpPr>
        <p:spPr>
          <a:xfrm>
            <a:off x="952500" y="1347925"/>
            <a:ext cx="10926000" cy="4617600"/>
          </a:xfrm>
          <a:prstGeom prst="rect">
            <a:avLst/>
          </a:prstGeom>
        </p:spPr>
        <p:txBody>
          <a:bodyPr anchorCtr="0" anchor="t" bIns="180000" lIns="180000" spcFirstLastPara="1" rIns="180000" wrap="square" tIns="1800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39"/>
          <p:cNvSpPr txBox="1"/>
          <p:nvPr>
            <p:ph idx="12" type="sldNum"/>
          </p:nvPr>
        </p:nvSpPr>
        <p:spPr>
          <a:xfrm>
            <a:off x="11738087" y="6406054"/>
            <a:ext cx="450000" cy="450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  <p:pic>
        <p:nvPicPr>
          <p:cNvPr id="363" name="Google Shape;363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2500" y="1556975"/>
            <a:ext cx="5715000" cy="3524250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39"/>
          <p:cNvSpPr txBox="1"/>
          <p:nvPr/>
        </p:nvSpPr>
        <p:spPr>
          <a:xfrm>
            <a:off x="952500" y="5081225"/>
            <a:ext cx="5715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2000"/>
              <a:t>Repair cafe, Amsterdam </a:t>
            </a:r>
            <a:endParaRPr sz="2000"/>
          </a:p>
        </p:txBody>
      </p:sp>
      <p:pic>
        <p:nvPicPr>
          <p:cNvPr id="365" name="Google Shape;365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29075" y="1648825"/>
            <a:ext cx="4576549" cy="3432399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39"/>
          <p:cNvSpPr txBox="1"/>
          <p:nvPr/>
        </p:nvSpPr>
        <p:spPr>
          <a:xfrm>
            <a:off x="7403900" y="5081225"/>
            <a:ext cx="4026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1400"/>
              </a:spcBef>
              <a:spcAft>
                <a:spcPts val="400"/>
              </a:spcAft>
              <a:buNone/>
            </a:pPr>
            <a:r>
              <a:rPr lang="no-NO" sz="2000">
                <a:solidFill>
                  <a:srgbClr val="111111"/>
                </a:solidFill>
                <a:highlight>
                  <a:srgbClr val="FFFFFF"/>
                </a:highlight>
              </a:rPr>
              <a:t>Recycle on the spot, Berlin</a:t>
            </a:r>
            <a:endParaRPr sz="2000">
              <a:solidFill>
                <a:srgbClr val="111111"/>
              </a:solidFill>
              <a:highlight>
                <a:srgbClr val="FFFFFF"/>
              </a:highlight>
            </a:endParaRPr>
          </a:p>
        </p:txBody>
      </p:sp>
      <p:sp>
        <p:nvSpPr>
          <p:cNvPr id="367" name="Google Shape;367;p39"/>
          <p:cNvSpPr txBox="1"/>
          <p:nvPr/>
        </p:nvSpPr>
        <p:spPr>
          <a:xfrm>
            <a:off x="7293275" y="6001138"/>
            <a:ext cx="4444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200" u="sng">
                <a:solidFill>
                  <a:schemeClr val="hlink"/>
                </a:solidFill>
                <a:hlinkClick r:id="rId5"/>
              </a:rPr>
              <a:t>7 Great Examples of Bottom-up Circularity, Valtech</a:t>
            </a:r>
            <a:endParaRPr sz="12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40"/>
          <p:cNvSpPr txBox="1"/>
          <p:nvPr>
            <p:ph type="title"/>
          </p:nvPr>
        </p:nvSpPr>
        <p:spPr>
          <a:xfrm>
            <a:off x="809976" y="-2081"/>
            <a:ext cx="10926000" cy="1350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o-NO" sz="3200"/>
              <a:t>Opportunities for further reading</a:t>
            </a:r>
            <a:endParaRPr b="1" sz="3200"/>
          </a:p>
        </p:txBody>
      </p:sp>
      <p:sp>
        <p:nvSpPr>
          <p:cNvPr id="374" name="Google Shape;374;p40"/>
          <p:cNvSpPr txBox="1"/>
          <p:nvPr>
            <p:ph idx="1" type="body"/>
          </p:nvPr>
        </p:nvSpPr>
        <p:spPr>
          <a:xfrm>
            <a:off x="809427" y="1361080"/>
            <a:ext cx="10926000" cy="5058000"/>
          </a:xfrm>
          <a:prstGeom prst="rect">
            <a:avLst/>
          </a:prstGeom>
        </p:spPr>
        <p:txBody>
          <a:bodyPr anchorCtr="0" anchor="t" bIns="180000" lIns="180000" spcFirstLastPara="1" rIns="180000" wrap="square" tIns="180000">
            <a:normAutofit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b="1" lang="no-NO">
                <a:solidFill>
                  <a:srgbClr val="000000"/>
                </a:solidFill>
              </a:rPr>
              <a:t>Enabling consumer choices for a circular economy, European Environment Agency briefing, 2022: </a:t>
            </a:r>
            <a:r>
              <a:rPr b="1" lang="no-NO" u="sng">
                <a:solidFill>
                  <a:schemeClr val="hlink"/>
                </a:solidFill>
                <a:hlinkClick r:id="rId3"/>
              </a:rPr>
              <a:t>https://www.eea.europa.eu/publications/influencing-consumer-choices-towards-circularity/enabling-consumer-choices-towards-a</a:t>
            </a:r>
            <a:r>
              <a:rPr b="1" lang="no-NO">
                <a:solidFill>
                  <a:srgbClr val="000000"/>
                </a:solidFill>
              </a:rPr>
              <a:t> </a:t>
            </a:r>
            <a:endParaRPr b="1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b="1" lang="no-NO">
                <a:solidFill>
                  <a:srgbClr val="000000"/>
                </a:solidFill>
              </a:rPr>
              <a:t>Consumers in the circular economy, in </a:t>
            </a:r>
            <a:r>
              <a:rPr b="1" i="1" lang="no-NO">
                <a:solidFill>
                  <a:srgbClr val="000000"/>
                </a:solidFill>
              </a:rPr>
              <a:t>Handbook of the Circular Economy</a:t>
            </a:r>
            <a:r>
              <a:rPr b="1" lang="no-NO">
                <a:solidFill>
                  <a:srgbClr val="000000"/>
                </a:solidFill>
              </a:rPr>
              <a:t>, 2022: </a:t>
            </a:r>
            <a:r>
              <a:rPr lang="no-NO" u="sng">
                <a:solidFill>
                  <a:schemeClr val="hlink"/>
                </a:solidFill>
                <a:hlinkClick r:id="rId4"/>
              </a:rPr>
              <a:t>https://www.researchgate.net/publication/337085214_Consumers_in_the_circular_economy</a:t>
            </a:r>
            <a:endParaRPr b="1" sz="23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b="1" lang="no-NO">
                <a:solidFill>
                  <a:srgbClr val="000000"/>
                </a:solidFill>
              </a:rPr>
              <a:t>The Ellen MacArthur Foundation website: </a:t>
            </a:r>
            <a:r>
              <a:rPr b="1" lang="no-NO" u="sng">
                <a:solidFill>
                  <a:schemeClr val="hlink"/>
                </a:solidFill>
                <a:hlinkClick r:id="rId5"/>
              </a:rPr>
              <a:t>https://ellenmacarthurfoundation.org/</a:t>
            </a:r>
            <a:r>
              <a:rPr b="1" lang="no-NO">
                <a:solidFill>
                  <a:srgbClr val="000000"/>
                </a:solidFill>
              </a:rPr>
              <a:t> </a:t>
            </a:r>
            <a:endParaRPr b="1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b="1" lang="no-NO">
                <a:solidFill>
                  <a:srgbClr val="000000"/>
                </a:solidFill>
              </a:rPr>
              <a:t>Getting the ball rolling: an exploration of the drivers and barriers towards the implementation of bottom-up circular economy initiatives in Amsterdam and Rotterdam: </a:t>
            </a:r>
            <a:r>
              <a:rPr b="1" lang="no-NO" u="sng">
                <a:solidFill>
                  <a:schemeClr val="hlink"/>
                </a:solidFill>
                <a:hlinkClick r:id="rId6"/>
              </a:rPr>
              <a:t>https://ideas.repec.org/a/taf/jenpmg/v63y2020i11p1903-1926.html</a:t>
            </a:r>
            <a:r>
              <a:rPr b="1" lang="no-NO">
                <a:solidFill>
                  <a:srgbClr val="000000"/>
                </a:solidFill>
              </a:rPr>
              <a:t> </a:t>
            </a:r>
            <a:endParaRPr b="1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2400"/>
              </a:spcBef>
              <a:spcAft>
                <a:spcPts val="600"/>
              </a:spcAft>
              <a:buNone/>
            </a:pPr>
            <a:r>
              <a:t/>
            </a:r>
            <a:endParaRPr b="1" sz="2300">
              <a:solidFill>
                <a:srgbClr val="000000"/>
              </a:solidFill>
            </a:endParaRPr>
          </a:p>
        </p:txBody>
      </p:sp>
      <p:sp>
        <p:nvSpPr>
          <p:cNvPr id="375" name="Google Shape;375;p40"/>
          <p:cNvSpPr txBox="1"/>
          <p:nvPr>
            <p:ph idx="12" type="sldNum"/>
          </p:nvPr>
        </p:nvSpPr>
        <p:spPr>
          <a:xfrm>
            <a:off x="11738087" y="6406054"/>
            <a:ext cx="450000" cy="450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41"/>
          <p:cNvSpPr txBox="1"/>
          <p:nvPr>
            <p:ph type="ctrTitle"/>
          </p:nvPr>
        </p:nvSpPr>
        <p:spPr>
          <a:xfrm>
            <a:off x="2856000" y="5755342"/>
            <a:ext cx="648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1"/>
          <p:cNvSpPr txBox="1"/>
          <p:nvPr>
            <p:ph type="title"/>
          </p:nvPr>
        </p:nvSpPr>
        <p:spPr>
          <a:xfrm>
            <a:off x="809976" y="-2081"/>
            <a:ext cx="10926000" cy="1350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o-NO" sz="3200"/>
              <a:t>Roadmap of this lecture</a:t>
            </a:r>
            <a:endParaRPr b="1" sz="3200"/>
          </a:p>
        </p:txBody>
      </p:sp>
      <p:sp>
        <p:nvSpPr>
          <p:cNvPr id="206" name="Google Shape;206;p31"/>
          <p:cNvSpPr txBox="1"/>
          <p:nvPr>
            <p:ph idx="1" type="body"/>
          </p:nvPr>
        </p:nvSpPr>
        <p:spPr>
          <a:xfrm>
            <a:off x="809425" y="1361075"/>
            <a:ext cx="10926000" cy="5269800"/>
          </a:xfrm>
          <a:prstGeom prst="rect">
            <a:avLst/>
          </a:prstGeom>
        </p:spPr>
        <p:txBody>
          <a:bodyPr anchorCtr="0" anchor="t" bIns="180000" lIns="180000" spcFirstLastPara="1" rIns="180000" wrap="square" tIns="180000">
            <a:normAutofit fontScale="85000" lnSpcReduction="20000"/>
          </a:bodyPr>
          <a:lstStyle/>
          <a:p>
            <a:pPr indent="-358140" lvl="0" marL="457200" rtl="0" algn="l">
              <a:spcBef>
                <a:spcPts val="1000"/>
              </a:spcBef>
              <a:spcAft>
                <a:spcPts val="0"/>
              </a:spcAft>
              <a:buSzPct val="100000"/>
              <a:buAutoNum type="arabicPeriod"/>
            </a:pPr>
            <a:r>
              <a:rPr lang="no-NO" sz="2400"/>
              <a:t>What do we mean by a bottom-up approach and why does it matter?</a:t>
            </a:r>
            <a:endParaRPr sz="2400"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58140" lvl="0" marL="457200" rtl="0" algn="l">
              <a:spcBef>
                <a:spcPts val="1000"/>
              </a:spcBef>
              <a:spcAft>
                <a:spcPts val="0"/>
              </a:spcAft>
              <a:buSzPct val="100000"/>
              <a:buAutoNum type="arabicPeriod"/>
            </a:pPr>
            <a:r>
              <a:rPr lang="no-NO" sz="2400"/>
              <a:t>ReSOLVE: a general framework for increasing circularity.</a:t>
            </a:r>
            <a:endParaRPr sz="2400"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58140" lvl="0" marL="457200" rtl="0" algn="l">
              <a:spcBef>
                <a:spcPts val="1000"/>
              </a:spcBef>
              <a:spcAft>
                <a:spcPts val="0"/>
              </a:spcAft>
              <a:buSzPct val="100000"/>
              <a:buAutoNum type="arabicPeriod"/>
            </a:pPr>
            <a:r>
              <a:rPr lang="no-NO" sz="2400"/>
              <a:t>Consumer behavior and its importance to the circular economy.</a:t>
            </a:r>
            <a:endParaRPr sz="2400"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58140" lvl="0" marL="457200" rtl="0" algn="l">
              <a:spcBef>
                <a:spcPts val="1000"/>
              </a:spcBef>
              <a:spcAft>
                <a:spcPts val="0"/>
              </a:spcAft>
              <a:buSzPct val="100000"/>
              <a:buAutoNum type="arabicPeriod"/>
            </a:pPr>
            <a:r>
              <a:rPr lang="no-NO" sz="2400"/>
              <a:t>Breaking down the process of consumption and circular behaviors within it.</a:t>
            </a:r>
            <a:endParaRPr sz="2400"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58140" lvl="0" marL="457200" rtl="0" algn="l">
              <a:spcBef>
                <a:spcPts val="1000"/>
              </a:spcBef>
              <a:spcAft>
                <a:spcPts val="0"/>
              </a:spcAft>
              <a:buSzPct val="100000"/>
              <a:buAutoNum type="arabicPeriod"/>
            </a:pPr>
            <a:r>
              <a:rPr lang="no-NO" sz="2400"/>
              <a:t>Slow fashion: a circular clothing movement.</a:t>
            </a:r>
            <a:endParaRPr sz="2400"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58140" lvl="0" marL="457200" rtl="0" algn="l">
              <a:spcBef>
                <a:spcPts val="1000"/>
              </a:spcBef>
              <a:spcAft>
                <a:spcPts val="0"/>
              </a:spcAft>
              <a:buSzPct val="100000"/>
              <a:buAutoNum type="arabicPeriod"/>
            </a:pPr>
            <a:r>
              <a:rPr lang="no-NO" sz="2400"/>
              <a:t>Examples from other bottom-up initiatives.</a:t>
            </a:r>
            <a:endParaRPr sz="24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58140" lvl="0" marL="457200" rtl="0" algn="l">
              <a:spcBef>
                <a:spcPts val="1000"/>
              </a:spcBef>
              <a:spcAft>
                <a:spcPts val="0"/>
              </a:spcAft>
              <a:buSzPct val="100000"/>
              <a:buAutoNum type="arabicPeriod"/>
            </a:pPr>
            <a:r>
              <a:rPr lang="no-NO" sz="2400"/>
              <a:t>Other readings, resources, and references</a:t>
            </a:r>
            <a:endParaRPr sz="2400"/>
          </a:p>
        </p:txBody>
      </p:sp>
      <p:sp>
        <p:nvSpPr>
          <p:cNvPr id="207" name="Google Shape;207;p31"/>
          <p:cNvSpPr txBox="1"/>
          <p:nvPr>
            <p:ph idx="12" type="sldNum"/>
          </p:nvPr>
        </p:nvSpPr>
        <p:spPr>
          <a:xfrm>
            <a:off x="11738087" y="6406054"/>
            <a:ext cx="450000" cy="450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2"/>
          <p:cNvSpPr txBox="1"/>
          <p:nvPr>
            <p:ph type="title"/>
          </p:nvPr>
        </p:nvSpPr>
        <p:spPr>
          <a:xfrm>
            <a:off x="284700" y="111700"/>
            <a:ext cx="11622600" cy="115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no-NO" sz="3250"/>
              <a:t>A collaborative, bottom-up approach to the </a:t>
            </a:r>
            <a:endParaRPr b="1" sz="3250"/>
          </a:p>
          <a:p>
            <a:pPr indent="0" lvl="0" marL="0" rtl="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b="1" lang="no-NO" sz="3250"/>
              <a:t>circular economy</a:t>
            </a:r>
            <a:endParaRPr b="1" sz="3250"/>
          </a:p>
          <a:p>
            <a:pPr indent="0" lvl="0" marL="0" rtl="0" algn="ctr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32"/>
          <p:cNvSpPr txBox="1"/>
          <p:nvPr>
            <p:ph idx="1" type="body"/>
          </p:nvPr>
        </p:nvSpPr>
        <p:spPr>
          <a:xfrm>
            <a:off x="633000" y="1347950"/>
            <a:ext cx="5909100" cy="5058000"/>
          </a:xfrm>
          <a:prstGeom prst="rect">
            <a:avLst/>
          </a:prstGeom>
        </p:spPr>
        <p:txBody>
          <a:bodyPr anchorCtr="0" anchor="t" bIns="180000" lIns="180000" spcFirstLastPara="1" rIns="180000" wrap="square" tIns="180000">
            <a:noAutofit/>
          </a:bodyPr>
          <a:lstStyle/>
          <a:p>
            <a:pPr indent="-355600" lvl="0" marL="457200" marR="0" rtl="0" algn="just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no-NO">
                <a:solidFill>
                  <a:srgbClr val="000000"/>
                </a:solidFill>
              </a:rPr>
              <a:t>Circular Economy from a bottom-up perspective pays attention to the mobilization and work of citizens and social innovators in their efforts to bring new solutions and business models into circularity.</a:t>
            </a:r>
            <a:endParaRPr>
              <a:solidFill>
                <a:srgbClr val="000000"/>
              </a:solidFill>
            </a:endParaRPr>
          </a:p>
          <a:p>
            <a:pPr indent="0" lvl="0" marL="457200" marR="0" rtl="0" algn="just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-355600" lvl="0" marL="457200" marR="0" rtl="0" algn="just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no-NO">
                <a:solidFill>
                  <a:srgbClr val="000000"/>
                </a:solidFill>
              </a:rPr>
              <a:t>Bottom-up activities belong to individuals, communities and by individual companies.</a:t>
            </a:r>
            <a:endParaRPr>
              <a:solidFill>
                <a:srgbClr val="000000"/>
              </a:solidFill>
            </a:endParaRPr>
          </a:p>
          <a:p>
            <a:pPr indent="0" lvl="0" marL="457200" marR="0" rtl="0" algn="just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-355600" lvl="0" marL="457200" marR="0" rtl="0" algn="just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no-NO">
                <a:solidFill>
                  <a:srgbClr val="000000"/>
                </a:solidFill>
              </a:rPr>
              <a:t>The bottom-up approach aims to encourage sustainability practices by all actors in society through innovative forms of consumption and production, implementing actions at all stages of value chains.</a:t>
            </a:r>
            <a:endParaRPr>
              <a:solidFill>
                <a:srgbClr val="202124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202124"/>
              </a:solidFill>
              <a:highlight>
                <a:srgbClr val="FFFFFF"/>
              </a:highlight>
            </a:endParaRPr>
          </a:p>
        </p:txBody>
      </p:sp>
      <p:sp>
        <p:nvSpPr>
          <p:cNvPr id="215" name="Google Shape;215;p32"/>
          <p:cNvSpPr txBox="1"/>
          <p:nvPr>
            <p:ph idx="12" type="sldNum"/>
          </p:nvPr>
        </p:nvSpPr>
        <p:spPr>
          <a:xfrm>
            <a:off x="11738087" y="6406054"/>
            <a:ext cx="450000" cy="450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  <p:sp>
        <p:nvSpPr>
          <p:cNvPr id="216" name="Google Shape;216;p32"/>
          <p:cNvSpPr txBox="1"/>
          <p:nvPr/>
        </p:nvSpPr>
        <p:spPr>
          <a:xfrm>
            <a:off x="1762175" y="6446400"/>
            <a:ext cx="9975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200" u="sng">
                <a:solidFill>
                  <a:schemeClr val="hlink"/>
                </a:solidFill>
                <a:hlinkClick r:id="rId3"/>
              </a:rPr>
              <a:t>(PDF) Social-Ecological-Technical systems in urban planning for a circular economy: an opportunity for horizontal integration (researchgate.net)</a:t>
            </a:r>
            <a:endParaRPr sz="1200"/>
          </a:p>
        </p:txBody>
      </p:sp>
      <p:sp>
        <p:nvSpPr>
          <p:cNvPr id="217" name="Google Shape;217;p32"/>
          <p:cNvSpPr/>
          <p:nvPr/>
        </p:nvSpPr>
        <p:spPr>
          <a:xfrm>
            <a:off x="9226875" y="1969300"/>
            <a:ext cx="277200" cy="2772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32"/>
          <p:cNvSpPr/>
          <p:nvPr/>
        </p:nvSpPr>
        <p:spPr>
          <a:xfrm>
            <a:off x="8423200" y="2523475"/>
            <a:ext cx="277200" cy="2772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32"/>
          <p:cNvSpPr/>
          <p:nvPr/>
        </p:nvSpPr>
        <p:spPr>
          <a:xfrm>
            <a:off x="10127425" y="2523475"/>
            <a:ext cx="277200" cy="2772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32"/>
          <p:cNvSpPr/>
          <p:nvPr/>
        </p:nvSpPr>
        <p:spPr>
          <a:xfrm>
            <a:off x="8021525" y="3479550"/>
            <a:ext cx="277200" cy="2772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32"/>
          <p:cNvSpPr/>
          <p:nvPr/>
        </p:nvSpPr>
        <p:spPr>
          <a:xfrm>
            <a:off x="8423200" y="3479550"/>
            <a:ext cx="277200" cy="2772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32"/>
          <p:cNvSpPr/>
          <p:nvPr/>
        </p:nvSpPr>
        <p:spPr>
          <a:xfrm>
            <a:off x="8908213" y="3479550"/>
            <a:ext cx="277200" cy="2772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32"/>
          <p:cNvSpPr/>
          <p:nvPr/>
        </p:nvSpPr>
        <p:spPr>
          <a:xfrm>
            <a:off x="9850225" y="3479550"/>
            <a:ext cx="277200" cy="2772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32"/>
          <p:cNvSpPr/>
          <p:nvPr/>
        </p:nvSpPr>
        <p:spPr>
          <a:xfrm>
            <a:off x="10404625" y="3479550"/>
            <a:ext cx="277200" cy="2772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25" name="Google Shape;225;p32"/>
          <p:cNvCxnSpPr>
            <a:stCxn id="217" idx="3"/>
            <a:endCxn id="218" idx="7"/>
          </p:cNvCxnSpPr>
          <p:nvPr/>
        </p:nvCxnSpPr>
        <p:spPr>
          <a:xfrm flipH="1">
            <a:off x="8659670" y="2205905"/>
            <a:ext cx="607800" cy="3582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6" name="Google Shape;226;p32"/>
          <p:cNvCxnSpPr>
            <a:stCxn id="218" idx="3"/>
            <a:endCxn id="220" idx="0"/>
          </p:cNvCxnSpPr>
          <p:nvPr/>
        </p:nvCxnSpPr>
        <p:spPr>
          <a:xfrm flipH="1">
            <a:off x="8160195" y="2760080"/>
            <a:ext cx="303600" cy="7194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7" name="Google Shape;227;p32"/>
          <p:cNvCxnSpPr>
            <a:stCxn id="218" idx="4"/>
            <a:endCxn id="221" idx="0"/>
          </p:cNvCxnSpPr>
          <p:nvPr/>
        </p:nvCxnSpPr>
        <p:spPr>
          <a:xfrm>
            <a:off x="8561800" y="2800675"/>
            <a:ext cx="0" cy="6789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8" name="Google Shape;228;p32"/>
          <p:cNvCxnSpPr>
            <a:stCxn id="218" idx="5"/>
            <a:endCxn id="222" idx="0"/>
          </p:cNvCxnSpPr>
          <p:nvPr/>
        </p:nvCxnSpPr>
        <p:spPr>
          <a:xfrm>
            <a:off x="8659805" y="2760080"/>
            <a:ext cx="387000" cy="7194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9" name="Google Shape;229;p32"/>
          <p:cNvCxnSpPr>
            <a:stCxn id="217" idx="5"/>
            <a:endCxn id="219" idx="1"/>
          </p:cNvCxnSpPr>
          <p:nvPr/>
        </p:nvCxnSpPr>
        <p:spPr>
          <a:xfrm>
            <a:off x="9463480" y="2205905"/>
            <a:ext cx="704400" cy="3582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0" name="Google Shape;230;p32"/>
          <p:cNvCxnSpPr>
            <a:stCxn id="219" idx="3"/>
            <a:endCxn id="223" idx="0"/>
          </p:cNvCxnSpPr>
          <p:nvPr/>
        </p:nvCxnSpPr>
        <p:spPr>
          <a:xfrm flipH="1">
            <a:off x="9988920" y="2760080"/>
            <a:ext cx="179100" cy="7194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1" name="Google Shape;231;p32"/>
          <p:cNvCxnSpPr>
            <a:stCxn id="219" idx="5"/>
            <a:endCxn id="224" idx="0"/>
          </p:cNvCxnSpPr>
          <p:nvPr/>
        </p:nvCxnSpPr>
        <p:spPr>
          <a:xfrm>
            <a:off x="10364030" y="2760080"/>
            <a:ext cx="179100" cy="7194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32" name="Google Shape;232;p32"/>
          <p:cNvSpPr/>
          <p:nvPr/>
        </p:nvSpPr>
        <p:spPr>
          <a:xfrm>
            <a:off x="8606350" y="5889050"/>
            <a:ext cx="277200" cy="2772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32"/>
          <p:cNvSpPr/>
          <p:nvPr/>
        </p:nvSpPr>
        <p:spPr>
          <a:xfrm>
            <a:off x="8162575" y="5546913"/>
            <a:ext cx="277200" cy="2772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32"/>
          <p:cNvSpPr/>
          <p:nvPr/>
        </p:nvSpPr>
        <p:spPr>
          <a:xfrm>
            <a:off x="8010700" y="4982238"/>
            <a:ext cx="277200" cy="2772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32"/>
          <p:cNvSpPr/>
          <p:nvPr/>
        </p:nvSpPr>
        <p:spPr>
          <a:xfrm>
            <a:off x="8287888" y="4585213"/>
            <a:ext cx="277200" cy="2772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32"/>
          <p:cNvSpPr/>
          <p:nvPr/>
        </p:nvSpPr>
        <p:spPr>
          <a:xfrm>
            <a:off x="9035975" y="4318350"/>
            <a:ext cx="277200" cy="2772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32"/>
          <p:cNvSpPr/>
          <p:nvPr/>
        </p:nvSpPr>
        <p:spPr>
          <a:xfrm>
            <a:off x="9666250" y="4318350"/>
            <a:ext cx="277200" cy="2772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32"/>
          <p:cNvSpPr/>
          <p:nvPr/>
        </p:nvSpPr>
        <p:spPr>
          <a:xfrm>
            <a:off x="10255100" y="4705038"/>
            <a:ext cx="277200" cy="2772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32"/>
          <p:cNvSpPr/>
          <p:nvPr/>
        </p:nvSpPr>
        <p:spPr>
          <a:xfrm>
            <a:off x="10304150" y="5467025"/>
            <a:ext cx="277200" cy="2772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32"/>
          <p:cNvSpPr/>
          <p:nvPr/>
        </p:nvSpPr>
        <p:spPr>
          <a:xfrm>
            <a:off x="10019725" y="6035050"/>
            <a:ext cx="277200" cy="2772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32"/>
          <p:cNvSpPr/>
          <p:nvPr/>
        </p:nvSpPr>
        <p:spPr>
          <a:xfrm>
            <a:off x="9382313" y="6035050"/>
            <a:ext cx="277200" cy="2772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42" name="Google Shape;242;p32"/>
          <p:cNvCxnSpPr>
            <a:stCxn id="235" idx="6"/>
            <a:endCxn id="236" idx="2"/>
          </p:cNvCxnSpPr>
          <p:nvPr/>
        </p:nvCxnSpPr>
        <p:spPr>
          <a:xfrm flipH="1" rot="10800000">
            <a:off x="8565088" y="4456813"/>
            <a:ext cx="471000" cy="2670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3" name="Google Shape;243;p32"/>
          <p:cNvCxnSpPr>
            <a:stCxn id="236" idx="6"/>
            <a:endCxn id="237" idx="2"/>
          </p:cNvCxnSpPr>
          <p:nvPr/>
        </p:nvCxnSpPr>
        <p:spPr>
          <a:xfrm>
            <a:off x="9313175" y="4456950"/>
            <a:ext cx="3531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4" name="Google Shape;244;p32"/>
          <p:cNvCxnSpPr>
            <a:stCxn id="237" idx="6"/>
            <a:endCxn id="238" idx="1"/>
          </p:cNvCxnSpPr>
          <p:nvPr/>
        </p:nvCxnSpPr>
        <p:spPr>
          <a:xfrm>
            <a:off x="9943450" y="4456950"/>
            <a:ext cx="352200" cy="2886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5" name="Google Shape;245;p32"/>
          <p:cNvCxnSpPr>
            <a:stCxn id="238" idx="4"/>
            <a:endCxn id="239" idx="0"/>
          </p:cNvCxnSpPr>
          <p:nvPr/>
        </p:nvCxnSpPr>
        <p:spPr>
          <a:xfrm>
            <a:off x="10393700" y="4982238"/>
            <a:ext cx="49200" cy="4848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6" name="Google Shape;246;p32"/>
          <p:cNvCxnSpPr>
            <a:stCxn id="239" idx="3"/>
            <a:endCxn id="240" idx="7"/>
          </p:cNvCxnSpPr>
          <p:nvPr/>
        </p:nvCxnSpPr>
        <p:spPr>
          <a:xfrm flipH="1">
            <a:off x="10256245" y="5703630"/>
            <a:ext cx="88500" cy="3720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7" name="Google Shape;247;p32"/>
          <p:cNvCxnSpPr>
            <a:stCxn id="240" idx="2"/>
            <a:endCxn id="241" idx="6"/>
          </p:cNvCxnSpPr>
          <p:nvPr/>
        </p:nvCxnSpPr>
        <p:spPr>
          <a:xfrm rot="10800000">
            <a:off x="9659425" y="6173650"/>
            <a:ext cx="3603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8" name="Google Shape;248;p32"/>
          <p:cNvCxnSpPr>
            <a:stCxn id="241" idx="2"/>
            <a:endCxn id="232" idx="6"/>
          </p:cNvCxnSpPr>
          <p:nvPr/>
        </p:nvCxnSpPr>
        <p:spPr>
          <a:xfrm rot="10800000">
            <a:off x="8883413" y="6027550"/>
            <a:ext cx="498900" cy="1461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9" name="Google Shape;249;p32"/>
          <p:cNvCxnSpPr>
            <a:stCxn id="232" idx="1"/>
            <a:endCxn id="233" idx="5"/>
          </p:cNvCxnSpPr>
          <p:nvPr/>
        </p:nvCxnSpPr>
        <p:spPr>
          <a:xfrm rot="10800000">
            <a:off x="8399145" y="5783545"/>
            <a:ext cx="247800" cy="1461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0" name="Google Shape;250;p32"/>
          <p:cNvCxnSpPr>
            <a:stCxn id="233" idx="1"/>
            <a:endCxn id="234" idx="4"/>
          </p:cNvCxnSpPr>
          <p:nvPr/>
        </p:nvCxnSpPr>
        <p:spPr>
          <a:xfrm rot="10800000">
            <a:off x="8149170" y="5259308"/>
            <a:ext cx="54000" cy="3282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1" name="Google Shape;251;p32"/>
          <p:cNvCxnSpPr>
            <a:stCxn id="234" idx="0"/>
            <a:endCxn id="235" idx="3"/>
          </p:cNvCxnSpPr>
          <p:nvPr/>
        </p:nvCxnSpPr>
        <p:spPr>
          <a:xfrm flipH="1" rot="10800000">
            <a:off x="8149300" y="4821738"/>
            <a:ext cx="179100" cy="1605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2" name="Google Shape;252;p32"/>
          <p:cNvCxnSpPr>
            <a:stCxn id="235" idx="5"/>
            <a:endCxn id="232" idx="0"/>
          </p:cNvCxnSpPr>
          <p:nvPr/>
        </p:nvCxnSpPr>
        <p:spPr>
          <a:xfrm>
            <a:off x="8524493" y="4821818"/>
            <a:ext cx="220500" cy="10671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3" name="Google Shape;253;p32"/>
          <p:cNvCxnSpPr>
            <a:stCxn id="235" idx="4"/>
            <a:endCxn id="233" idx="7"/>
          </p:cNvCxnSpPr>
          <p:nvPr/>
        </p:nvCxnSpPr>
        <p:spPr>
          <a:xfrm flipH="1">
            <a:off x="8399188" y="4862413"/>
            <a:ext cx="27300" cy="7251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4" name="Google Shape;254;p32"/>
          <p:cNvCxnSpPr>
            <a:stCxn id="235" idx="6"/>
            <a:endCxn id="237" idx="4"/>
          </p:cNvCxnSpPr>
          <p:nvPr/>
        </p:nvCxnSpPr>
        <p:spPr>
          <a:xfrm flipH="1" rot="10800000">
            <a:off x="8565088" y="4595413"/>
            <a:ext cx="1239900" cy="1284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5" name="Google Shape;255;p32"/>
          <p:cNvCxnSpPr>
            <a:stCxn id="237" idx="5"/>
            <a:endCxn id="239" idx="1"/>
          </p:cNvCxnSpPr>
          <p:nvPr/>
        </p:nvCxnSpPr>
        <p:spPr>
          <a:xfrm>
            <a:off x="9902855" y="4554955"/>
            <a:ext cx="441900" cy="9528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6" name="Google Shape;256;p32"/>
          <p:cNvCxnSpPr>
            <a:stCxn id="239" idx="3"/>
            <a:endCxn id="241" idx="7"/>
          </p:cNvCxnSpPr>
          <p:nvPr/>
        </p:nvCxnSpPr>
        <p:spPr>
          <a:xfrm flipH="1">
            <a:off x="9619045" y="5703630"/>
            <a:ext cx="725700" cy="3720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7" name="Google Shape;257;p32"/>
          <p:cNvCxnSpPr>
            <a:stCxn id="241" idx="1"/>
            <a:endCxn id="233" idx="6"/>
          </p:cNvCxnSpPr>
          <p:nvPr/>
        </p:nvCxnSpPr>
        <p:spPr>
          <a:xfrm rot="10800000">
            <a:off x="8439808" y="5685645"/>
            <a:ext cx="983100" cy="3900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8" name="Google Shape;258;p32"/>
          <p:cNvCxnSpPr>
            <a:stCxn id="234" idx="6"/>
            <a:endCxn id="236" idx="4"/>
          </p:cNvCxnSpPr>
          <p:nvPr/>
        </p:nvCxnSpPr>
        <p:spPr>
          <a:xfrm flipH="1" rot="10800000">
            <a:off x="8287900" y="4595538"/>
            <a:ext cx="886800" cy="5253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9" name="Google Shape;259;p32"/>
          <p:cNvCxnSpPr>
            <a:stCxn id="236" idx="5"/>
            <a:endCxn id="238" idx="3"/>
          </p:cNvCxnSpPr>
          <p:nvPr/>
        </p:nvCxnSpPr>
        <p:spPr>
          <a:xfrm>
            <a:off x="9272580" y="4554955"/>
            <a:ext cx="1023000" cy="3867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0" name="Google Shape;260;p32"/>
          <p:cNvCxnSpPr>
            <a:stCxn id="238" idx="3"/>
            <a:endCxn id="240" idx="0"/>
          </p:cNvCxnSpPr>
          <p:nvPr/>
        </p:nvCxnSpPr>
        <p:spPr>
          <a:xfrm flipH="1">
            <a:off x="10158295" y="4941643"/>
            <a:ext cx="137400" cy="10935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1" name="Google Shape;261;p32"/>
          <p:cNvCxnSpPr>
            <a:stCxn id="239" idx="2"/>
            <a:endCxn id="232" idx="7"/>
          </p:cNvCxnSpPr>
          <p:nvPr/>
        </p:nvCxnSpPr>
        <p:spPr>
          <a:xfrm flipH="1">
            <a:off x="8842850" y="5605625"/>
            <a:ext cx="1461300" cy="3240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2" name="Google Shape;262;p32"/>
          <p:cNvCxnSpPr>
            <a:stCxn id="240" idx="1"/>
            <a:endCxn id="232" idx="0"/>
          </p:cNvCxnSpPr>
          <p:nvPr/>
        </p:nvCxnSpPr>
        <p:spPr>
          <a:xfrm rot="10800000">
            <a:off x="8744820" y="5889045"/>
            <a:ext cx="1315500" cy="1866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3" name="Google Shape;263;p32"/>
          <p:cNvCxnSpPr>
            <a:stCxn id="232" idx="0"/>
            <a:endCxn id="234" idx="6"/>
          </p:cNvCxnSpPr>
          <p:nvPr/>
        </p:nvCxnSpPr>
        <p:spPr>
          <a:xfrm rot="10800000">
            <a:off x="8287750" y="5120750"/>
            <a:ext cx="457200" cy="7683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4" name="Google Shape;264;p32"/>
          <p:cNvCxnSpPr>
            <a:stCxn id="233" idx="7"/>
            <a:endCxn id="236" idx="4"/>
          </p:cNvCxnSpPr>
          <p:nvPr/>
        </p:nvCxnSpPr>
        <p:spPr>
          <a:xfrm flipH="1" rot="10800000">
            <a:off x="8399180" y="4595408"/>
            <a:ext cx="775500" cy="9921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5" name="Google Shape;265;p32"/>
          <p:cNvCxnSpPr>
            <a:stCxn id="233" idx="7"/>
            <a:endCxn id="237" idx="5"/>
          </p:cNvCxnSpPr>
          <p:nvPr/>
        </p:nvCxnSpPr>
        <p:spPr>
          <a:xfrm flipH="1" rot="10800000">
            <a:off x="8399180" y="4554908"/>
            <a:ext cx="1503600" cy="10326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6" name="Google Shape;266;p32"/>
          <p:cNvCxnSpPr>
            <a:stCxn id="233" idx="6"/>
            <a:endCxn id="238" idx="3"/>
          </p:cNvCxnSpPr>
          <p:nvPr/>
        </p:nvCxnSpPr>
        <p:spPr>
          <a:xfrm flipH="1" rot="10800000">
            <a:off x="8439775" y="4941513"/>
            <a:ext cx="1855800" cy="7440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7" name="Google Shape;267;p32"/>
          <p:cNvCxnSpPr>
            <a:stCxn id="233" idx="7"/>
            <a:endCxn id="239" idx="2"/>
          </p:cNvCxnSpPr>
          <p:nvPr/>
        </p:nvCxnSpPr>
        <p:spPr>
          <a:xfrm>
            <a:off x="8399180" y="5587508"/>
            <a:ext cx="1905000" cy="180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8" name="Google Shape;268;p32"/>
          <p:cNvCxnSpPr>
            <a:endCxn id="240" idx="1"/>
          </p:cNvCxnSpPr>
          <p:nvPr/>
        </p:nvCxnSpPr>
        <p:spPr>
          <a:xfrm>
            <a:off x="8399220" y="5587545"/>
            <a:ext cx="1661100" cy="4881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9" name="Google Shape;269;p32"/>
          <p:cNvCxnSpPr>
            <a:stCxn id="238" idx="3"/>
            <a:endCxn id="234" idx="6"/>
          </p:cNvCxnSpPr>
          <p:nvPr/>
        </p:nvCxnSpPr>
        <p:spPr>
          <a:xfrm flipH="1">
            <a:off x="8287795" y="4941643"/>
            <a:ext cx="2007900" cy="1791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0" name="Google Shape;270;p32"/>
          <p:cNvCxnSpPr>
            <a:stCxn id="238" idx="2"/>
            <a:endCxn id="235" idx="5"/>
          </p:cNvCxnSpPr>
          <p:nvPr/>
        </p:nvCxnSpPr>
        <p:spPr>
          <a:xfrm rot="10800000">
            <a:off x="8524400" y="4821738"/>
            <a:ext cx="1730700" cy="219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1" name="Google Shape;271;p32"/>
          <p:cNvCxnSpPr>
            <a:stCxn id="238" idx="3"/>
            <a:endCxn id="232" idx="7"/>
          </p:cNvCxnSpPr>
          <p:nvPr/>
        </p:nvCxnSpPr>
        <p:spPr>
          <a:xfrm flipH="1">
            <a:off x="8843095" y="4941643"/>
            <a:ext cx="1452600" cy="9879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2" name="Google Shape;272;p32"/>
          <p:cNvCxnSpPr>
            <a:stCxn id="238" idx="3"/>
            <a:endCxn id="241" idx="0"/>
          </p:cNvCxnSpPr>
          <p:nvPr/>
        </p:nvCxnSpPr>
        <p:spPr>
          <a:xfrm flipH="1">
            <a:off x="9520795" y="4941643"/>
            <a:ext cx="774900" cy="10935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3" name="Google Shape;273;p32"/>
          <p:cNvCxnSpPr>
            <a:stCxn id="239" idx="1"/>
            <a:endCxn id="234" idx="6"/>
          </p:cNvCxnSpPr>
          <p:nvPr/>
        </p:nvCxnSpPr>
        <p:spPr>
          <a:xfrm rot="10800000">
            <a:off x="8287945" y="5120920"/>
            <a:ext cx="2056800" cy="3867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4" name="Google Shape;274;p32"/>
          <p:cNvCxnSpPr>
            <a:stCxn id="239" idx="1"/>
            <a:endCxn id="235" idx="5"/>
          </p:cNvCxnSpPr>
          <p:nvPr/>
        </p:nvCxnSpPr>
        <p:spPr>
          <a:xfrm rot="10800000">
            <a:off x="8524345" y="4821820"/>
            <a:ext cx="1820400" cy="6858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5" name="Google Shape;275;p32"/>
          <p:cNvCxnSpPr>
            <a:stCxn id="239" idx="1"/>
            <a:endCxn id="236" idx="4"/>
          </p:cNvCxnSpPr>
          <p:nvPr/>
        </p:nvCxnSpPr>
        <p:spPr>
          <a:xfrm rot="10800000">
            <a:off x="9174445" y="4595620"/>
            <a:ext cx="1170300" cy="9120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6" name="Google Shape;276;p32"/>
          <p:cNvCxnSpPr>
            <a:stCxn id="237" idx="4"/>
            <a:endCxn id="232" idx="0"/>
          </p:cNvCxnSpPr>
          <p:nvPr/>
        </p:nvCxnSpPr>
        <p:spPr>
          <a:xfrm flipH="1">
            <a:off x="8744950" y="4595550"/>
            <a:ext cx="1059900" cy="12936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7" name="Google Shape;277;p32"/>
          <p:cNvCxnSpPr>
            <a:stCxn id="237" idx="4"/>
            <a:endCxn id="241" idx="0"/>
          </p:cNvCxnSpPr>
          <p:nvPr/>
        </p:nvCxnSpPr>
        <p:spPr>
          <a:xfrm flipH="1">
            <a:off x="9521050" y="4595550"/>
            <a:ext cx="283800" cy="14394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8" name="Google Shape;278;p32"/>
          <p:cNvCxnSpPr>
            <a:endCxn id="236" idx="4"/>
          </p:cNvCxnSpPr>
          <p:nvPr/>
        </p:nvCxnSpPr>
        <p:spPr>
          <a:xfrm rot="10800000">
            <a:off x="9174575" y="4595550"/>
            <a:ext cx="885600" cy="14802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79" name="Google Shape;279;p32"/>
          <p:cNvSpPr txBox="1"/>
          <p:nvPr/>
        </p:nvSpPr>
        <p:spPr>
          <a:xfrm>
            <a:off x="8613675" y="1372900"/>
            <a:ext cx="1503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o-NO" sz="2000"/>
              <a:t>Top-down</a:t>
            </a:r>
            <a:endParaRPr b="1" sz="2000"/>
          </a:p>
        </p:txBody>
      </p:sp>
      <p:sp>
        <p:nvSpPr>
          <p:cNvPr id="280" name="Google Shape;280;p32"/>
          <p:cNvSpPr txBox="1"/>
          <p:nvPr/>
        </p:nvSpPr>
        <p:spPr>
          <a:xfrm>
            <a:off x="8637950" y="3791250"/>
            <a:ext cx="1503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o-NO" sz="2000"/>
              <a:t>Bottom-up</a:t>
            </a:r>
            <a:endParaRPr b="1" sz="2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3"/>
          <p:cNvSpPr txBox="1"/>
          <p:nvPr>
            <p:ph idx="4294967295" type="title"/>
          </p:nvPr>
        </p:nvSpPr>
        <p:spPr>
          <a:xfrm>
            <a:off x="809426" y="-168331"/>
            <a:ext cx="10926000" cy="1350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o-NO" sz="3200"/>
              <a:t>The ReSOLVE framework for circularity </a:t>
            </a:r>
            <a:endParaRPr b="1" sz="3200">
              <a:solidFill>
                <a:srgbClr val="FFFF00"/>
              </a:solidFill>
            </a:endParaRPr>
          </a:p>
        </p:txBody>
      </p:sp>
      <p:pic>
        <p:nvPicPr>
          <p:cNvPr id="287" name="Google Shape;28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650" y="839600"/>
            <a:ext cx="10005699" cy="5912980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33"/>
          <p:cNvSpPr txBox="1"/>
          <p:nvPr/>
        </p:nvSpPr>
        <p:spPr>
          <a:xfrm>
            <a:off x="10129350" y="4702075"/>
            <a:ext cx="18684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200" u="sng">
                <a:solidFill>
                  <a:schemeClr val="hlink"/>
                </a:solidFill>
                <a:hlinkClick r:id="rId4"/>
              </a:rPr>
              <a:t>https://iopscience.iop.org/article/10.1088/1755-1315/294/1/012002/meta</a:t>
            </a:r>
            <a:endParaRPr/>
          </a:p>
        </p:txBody>
      </p:sp>
      <p:sp>
        <p:nvSpPr>
          <p:cNvPr id="289" name="Google Shape;289;p33"/>
          <p:cNvSpPr txBox="1"/>
          <p:nvPr/>
        </p:nvSpPr>
        <p:spPr>
          <a:xfrm>
            <a:off x="10168200" y="5829175"/>
            <a:ext cx="19461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200" u="sng">
                <a:solidFill>
                  <a:schemeClr val="hlink"/>
                </a:solidFill>
                <a:hlinkClick r:id="rId5"/>
              </a:rPr>
              <a:t>https://earthbound.report/2016/09/12/the-resolve-framework-for-a-circular-economy/</a:t>
            </a:r>
            <a:r>
              <a:rPr lang="no-NO" sz="1200"/>
              <a:t> </a:t>
            </a:r>
            <a:endParaRPr sz="1200"/>
          </a:p>
        </p:txBody>
      </p:sp>
      <p:sp>
        <p:nvSpPr>
          <p:cNvPr id="290" name="Google Shape;290;p33"/>
          <p:cNvSpPr txBox="1"/>
          <p:nvPr/>
        </p:nvSpPr>
        <p:spPr>
          <a:xfrm>
            <a:off x="10129350" y="3516725"/>
            <a:ext cx="20238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200">
                <a:solidFill>
                  <a:srgbClr val="353740"/>
                </a:solidFill>
              </a:rPr>
              <a:t>ReSOLVE framework developed by Arup and the Ellen MacArthur Foundation provides a roadmap for organisations to become more circular. </a:t>
            </a:r>
            <a:endParaRPr sz="1200"/>
          </a:p>
        </p:txBody>
      </p:sp>
      <p:sp>
        <p:nvSpPr>
          <p:cNvPr id="291" name="Google Shape;291;p33"/>
          <p:cNvSpPr txBox="1"/>
          <p:nvPr/>
        </p:nvSpPr>
        <p:spPr>
          <a:xfrm>
            <a:off x="10129350" y="5567038"/>
            <a:ext cx="2023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200">
                <a:solidFill>
                  <a:srgbClr val="353740"/>
                </a:solidFill>
              </a:rPr>
              <a:t>Source of graphic:</a:t>
            </a:r>
            <a:endParaRPr sz="12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4"/>
          <p:cNvSpPr txBox="1"/>
          <p:nvPr>
            <p:ph idx="1" type="body"/>
          </p:nvPr>
        </p:nvSpPr>
        <p:spPr>
          <a:xfrm>
            <a:off x="809427" y="1361080"/>
            <a:ext cx="10926000" cy="5058000"/>
          </a:xfrm>
          <a:prstGeom prst="rect">
            <a:avLst/>
          </a:prstGeom>
        </p:spPr>
        <p:txBody>
          <a:bodyPr anchorCtr="0" anchor="t" bIns="180000" lIns="180000" spcFirstLastPara="1" rIns="180000" wrap="square" tIns="180000">
            <a:norm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b="1" lang="no-NO" sz="3200"/>
              <a:t>Consumers and circularity</a:t>
            </a:r>
            <a:endParaRPr b="1" sz="3200"/>
          </a:p>
        </p:txBody>
      </p:sp>
      <p:sp>
        <p:nvSpPr>
          <p:cNvPr id="298" name="Google Shape;298;p34"/>
          <p:cNvSpPr txBox="1"/>
          <p:nvPr>
            <p:ph idx="12" type="sldNum"/>
          </p:nvPr>
        </p:nvSpPr>
        <p:spPr>
          <a:xfrm>
            <a:off x="11738087" y="6406054"/>
            <a:ext cx="450000" cy="450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5"/>
          <p:cNvSpPr txBox="1"/>
          <p:nvPr>
            <p:ph type="title"/>
          </p:nvPr>
        </p:nvSpPr>
        <p:spPr>
          <a:xfrm>
            <a:off x="812075" y="392398"/>
            <a:ext cx="10926000" cy="93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o-NO" sz="3200"/>
              <a:t>Factors affecting consumer behavior</a:t>
            </a:r>
            <a:endParaRPr b="1" sz="3200"/>
          </a:p>
        </p:txBody>
      </p:sp>
      <p:sp>
        <p:nvSpPr>
          <p:cNvPr id="304" name="Google Shape;304;p35"/>
          <p:cNvSpPr txBox="1"/>
          <p:nvPr>
            <p:ph idx="12" type="sldNum"/>
          </p:nvPr>
        </p:nvSpPr>
        <p:spPr>
          <a:xfrm>
            <a:off x="11738087" y="6406054"/>
            <a:ext cx="4500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  <p:sp>
        <p:nvSpPr>
          <p:cNvPr id="305" name="Google Shape;305;p35"/>
          <p:cNvSpPr/>
          <p:nvPr/>
        </p:nvSpPr>
        <p:spPr>
          <a:xfrm>
            <a:off x="1897625" y="1433800"/>
            <a:ext cx="2923200" cy="555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o-NO" sz="2000"/>
              <a:t>Economic factors</a:t>
            </a:r>
            <a:endParaRPr b="1" sz="2000"/>
          </a:p>
        </p:txBody>
      </p:sp>
      <p:sp>
        <p:nvSpPr>
          <p:cNvPr id="306" name="Google Shape;306;p35"/>
          <p:cNvSpPr/>
          <p:nvPr/>
        </p:nvSpPr>
        <p:spPr>
          <a:xfrm>
            <a:off x="812075" y="2096600"/>
            <a:ext cx="5094300" cy="3910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1" lang="no-NO" sz="2000"/>
              <a:t> Price and associated costs</a:t>
            </a:r>
            <a:endParaRPr b="1" sz="2000"/>
          </a:p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1" lang="no-NO" sz="2000"/>
              <a:t> Income</a:t>
            </a:r>
            <a:endParaRPr b="1" sz="2000"/>
          </a:p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1" lang="no-NO" sz="2000"/>
              <a:t>Valuation of future costs and benefits </a:t>
            </a:r>
            <a:endParaRPr b="1" sz="2000"/>
          </a:p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1" lang="no-NO" sz="2000"/>
              <a:t>Perception of risks and uncertainties </a:t>
            </a:r>
            <a:endParaRPr b="1" sz="2000"/>
          </a:p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1" lang="no-NO" sz="2000"/>
              <a:t>Circular solutions more expensive than linear solutions</a:t>
            </a:r>
            <a:endParaRPr b="1" sz="200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sp>
        <p:nvSpPr>
          <p:cNvPr id="307" name="Google Shape;307;p35"/>
          <p:cNvSpPr/>
          <p:nvPr/>
        </p:nvSpPr>
        <p:spPr>
          <a:xfrm>
            <a:off x="7210425" y="1433800"/>
            <a:ext cx="3961200" cy="555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o-NO" sz="2000"/>
              <a:t>Information used for choices</a:t>
            </a:r>
            <a:endParaRPr b="1" sz="2000"/>
          </a:p>
        </p:txBody>
      </p:sp>
      <p:sp>
        <p:nvSpPr>
          <p:cNvPr id="308" name="Google Shape;308;p35"/>
          <p:cNvSpPr/>
          <p:nvPr/>
        </p:nvSpPr>
        <p:spPr>
          <a:xfrm>
            <a:off x="6643875" y="2096600"/>
            <a:ext cx="5094300" cy="3910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1" lang="no-NO" sz="2000"/>
              <a:t>Availability and comprehension of inputs for consumer decision making</a:t>
            </a:r>
            <a:endParaRPr b="1" sz="2000"/>
          </a:p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1" lang="no-NO" sz="2000"/>
              <a:t> Understanding distinctive characteristics of circular solutions</a:t>
            </a:r>
            <a:endParaRPr b="1" sz="2000"/>
          </a:p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1" lang="no-NO" sz="2000"/>
              <a:t>Information on availability and likely impact</a:t>
            </a:r>
            <a:endParaRPr b="1" sz="2000"/>
          </a:p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1" lang="no-NO" sz="2000"/>
              <a:t>Avoiding greenwashing to distort consumer understanding</a:t>
            </a:r>
            <a:endParaRPr b="1" sz="2000"/>
          </a:p>
        </p:txBody>
      </p:sp>
      <p:sp>
        <p:nvSpPr>
          <p:cNvPr id="309" name="Google Shape;309;p35"/>
          <p:cNvSpPr txBox="1"/>
          <p:nvPr/>
        </p:nvSpPr>
        <p:spPr>
          <a:xfrm>
            <a:off x="5710775" y="6406050"/>
            <a:ext cx="6027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no-NO" sz="1200" u="sng">
                <a:solidFill>
                  <a:schemeClr val="hlink"/>
                </a:solidFill>
                <a:hlinkClick r:id="rId3"/>
              </a:rPr>
              <a:t>European Environment Agency: Enabling Consumer Choices for a Circular Economy</a:t>
            </a:r>
            <a:endParaRPr sz="6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6"/>
          <p:cNvSpPr txBox="1"/>
          <p:nvPr>
            <p:ph type="title"/>
          </p:nvPr>
        </p:nvSpPr>
        <p:spPr>
          <a:xfrm>
            <a:off x="812075" y="213698"/>
            <a:ext cx="10926000" cy="93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o-NO" sz="3200"/>
              <a:t>Factors affecting consumer behavior (continued)</a:t>
            </a:r>
            <a:endParaRPr b="1" sz="3200"/>
          </a:p>
        </p:txBody>
      </p:sp>
      <p:sp>
        <p:nvSpPr>
          <p:cNvPr id="315" name="Google Shape;315;p36"/>
          <p:cNvSpPr txBox="1"/>
          <p:nvPr>
            <p:ph idx="12" type="sldNum"/>
          </p:nvPr>
        </p:nvSpPr>
        <p:spPr>
          <a:xfrm>
            <a:off x="11738087" y="6406054"/>
            <a:ext cx="4500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  <p:sp>
        <p:nvSpPr>
          <p:cNvPr id="316" name="Google Shape;316;p36"/>
          <p:cNvSpPr/>
          <p:nvPr/>
        </p:nvSpPr>
        <p:spPr>
          <a:xfrm>
            <a:off x="812075" y="2073132"/>
            <a:ext cx="4898700" cy="3407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1" lang="no-NO" sz="2000"/>
              <a:t>Extent of products and services meeting consumer needs </a:t>
            </a:r>
            <a:endParaRPr b="1" sz="2000"/>
          </a:p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1" lang="no-NO" sz="2000"/>
              <a:t>Availability </a:t>
            </a:r>
            <a:endParaRPr b="1" sz="2000"/>
          </a:p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1" lang="no-NO" sz="2000"/>
              <a:t> Quality  and Performance</a:t>
            </a:r>
            <a:endParaRPr b="1" sz="2000"/>
          </a:p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1" lang="no-NO" sz="2000"/>
              <a:t> Characteristics</a:t>
            </a:r>
            <a:endParaRPr b="1" sz="2000"/>
          </a:p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1" lang="no-NO" sz="2000"/>
              <a:t>Analysis of consumer needs and preferences</a:t>
            </a:r>
            <a:endParaRPr b="1" sz="2000"/>
          </a:p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1" lang="no-NO" sz="2000"/>
              <a:t> Limited supply and availability of circular solutions </a:t>
            </a:r>
            <a:endParaRPr b="1" sz="2000"/>
          </a:p>
        </p:txBody>
      </p:sp>
      <p:sp>
        <p:nvSpPr>
          <p:cNvPr id="317" name="Google Shape;317;p36"/>
          <p:cNvSpPr/>
          <p:nvPr/>
        </p:nvSpPr>
        <p:spPr>
          <a:xfrm>
            <a:off x="1251275" y="1378400"/>
            <a:ext cx="4020300" cy="549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o-NO" sz="2000"/>
              <a:t>Fit between need and offerings</a:t>
            </a:r>
            <a:endParaRPr b="1" sz="2000"/>
          </a:p>
        </p:txBody>
      </p:sp>
      <p:sp>
        <p:nvSpPr>
          <p:cNvPr id="318" name="Google Shape;318;p36"/>
          <p:cNvSpPr/>
          <p:nvPr/>
        </p:nvSpPr>
        <p:spPr>
          <a:xfrm>
            <a:off x="6985450" y="4702025"/>
            <a:ext cx="4752600" cy="1500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no-NO" sz="1600"/>
              <a:t>Respect the social norms of the community</a:t>
            </a:r>
            <a:endParaRPr b="1" sz="1600"/>
          </a:p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no-NO" sz="1600"/>
              <a:t>Follow common practices </a:t>
            </a:r>
            <a:endParaRPr b="1" sz="1600"/>
          </a:p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no-NO" sz="1600"/>
              <a:t> Look for examples from role models </a:t>
            </a:r>
            <a:endParaRPr b="1" sz="1600"/>
          </a:p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no-NO" sz="1600"/>
              <a:t>Follow advice from reference groups</a:t>
            </a:r>
            <a:endParaRPr b="1" sz="1600"/>
          </a:p>
        </p:txBody>
      </p:sp>
      <p:sp>
        <p:nvSpPr>
          <p:cNvPr id="319" name="Google Shape;319;p36"/>
          <p:cNvSpPr/>
          <p:nvPr/>
        </p:nvSpPr>
        <p:spPr>
          <a:xfrm>
            <a:off x="8317150" y="4144163"/>
            <a:ext cx="2089200" cy="450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o-NO" sz="2000"/>
              <a:t>Social Factors</a:t>
            </a:r>
            <a:endParaRPr b="1" sz="2000"/>
          </a:p>
        </p:txBody>
      </p:sp>
      <p:sp>
        <p:nvSpPr>
          <p:cNvPr id="320" name="Google Shape;320;p36"/>
          <p:cNvSpPr/>
          <p:nvPr/>
        </p:nvSpPr>
        <p:spPr>
          <a:xfrm>
            <a:off x="7758250" y="1378400"/>
            <a:ext cx="3207000" cy="549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o-NO" sz="2000"/>
              <a:t>Preferences and Beliefs</a:t>
            </a:r>
            <a:endParaRPr b="1" sz="2000"/>
          </a:p>
        </p:txBody>
      </p:sp>
      <p:sp>
        <p:nvSpPr>
          <p:cNvPr id="321" name="Google Shape;321;p36"/>
          <p:cNvSpPr/>
          <p:nvPr/>
        </p:nvSpPr>
        <p:spPr>
          <a:xfrm>
            <a:off x="6985450" y="2002300"/>
            <a:ext cx="4752600" cy="2034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no-NO" sz="1600"/>
              <a:t>Comfort (convenience)</a:t>
            </a:r>
            <a:endParaRPr b="1" sz="1600"/>
          </a:p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no-NO" sz="1600"/>
              <a:t>Prestige</a:t>
            </a:r>
            <a:endParaRPr b="1" sz="1600"/>
          </a:p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no-NO" sz="1600"/>
              <a:t>Value assigned to environmental characteristics</a:t>
            </a:r>
            <a:endParaRPr b="1" sz="1600"/>
          </a:p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no-NO" sz="1600"/>
              <a:t> Brand loyalty</a:t>
            </a:r>
            <a:endParaRPr b="1" sz="1600"/>
          </a:p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no-NO" sz="1600"/>
              <a:t>Other personal values</a:t>
            </a:r>
            <a:endParaRPr b="1" sz="1600"/>
          </a:p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no-NO" sz="1600"/>
              <a:t>Changing cultural norms</a:t>
            </a:r>
            <a:endParaRPr sz="1800">
              <a:solidFill>
                <a:srgbClr val="FFFFFF"/>
              </a:solidFill>
              <a:highlight>
                <a:schemeClr val="dk1"/>
              </a:highlight>
            </a:endParaRPr>
          </a:p>
        </p:txBody>
      </p:sp>
      <p:sp>
        <p:nvSpPr>
          <p:cNvPr id="322" name="Google Shape;322;p36"/>
          <p:cNvSpPr txBox="1"/>
          <p:nvPr/>
        </p:nvSpPr>
        <p:spPr>
          <a:xfrm>
            <a:off x="5710775" y="6406050"/>
            <a:ext cx="6027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no-NO" sz="1200" u="sng">
                <a:solidFill>
                  <a:schemeClr val="hlink"/>
                </a:solidFill>
                <a:hlinkClick r:id="rId3"/>
              </a:rPr>
              <a:t>European Environment Agency: Enabling Consumer Choices for a Circular Economy</a:t>
            </a:r>
            <a:endParaRPr sz="6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37"/>
          <p:cNvSpPr txBox="1"/>
          <p:nvPr>
            <p:ph idx="1" type="body"/>
          </p:nvPr>
        </p:nvSpPr>
        <p:spPr>
          <a:xfrm>
            <a:off x="809425" y="1391475"/>
            <a:ext cx="63267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80000" lIns="180000" spcFirstLastPara="1" rIns="180000" wrap="square" tIns="1800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no-NO">
                <a:solidFill>
                  <a:srgbClr val="353740"/>
                </a:solidFill>
              </a:rPr>
              <a:t>6 stages of Consumption &amp; associated circular behaviors.</a:t>
            </a:r>
            <a:endParaRPr b="1" sz="1100">
              <a:solidFill>
                <a:srgbClr val="353740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353740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353740"/>
              </a:solidFill>
            </a:endParaRPr>
          </a:p>
        </p:txBody>
      </p:sp>
      <p:sp>
        <p:nvSpPr>
          <p:cNvPr id="328" name="Google Shape;328;p37"/>
          <p:cNvSpPr txBox="1"/>
          <p:nvPr>
            <p:ph idx="12" type="sldNum"/>
          </p:nvPr>
        </p:nvSpPr>
        <p:spPr>
          <a:xfrm>
            <a:off x="11738087" y="6406054"/>
            <a:ext cx="4500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  <p:sp>
        <p:nvSpPr>
          <p:cNvPr id="329" name="Google Shape;329;p37"/>
          <p:cNvSpPr txBox="1"/>
          <p:nvPr/>
        </p:nvSpPr>
        <p:spPr>
          <a:xfrm>
            <a:off x="1955375" y="6490150"/>
            <a:ext cx="9782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-NO" u="sng">
                <a:solidFill>
                  <a:schemeClr val="hlink"/>
                </a:solidFill>
                <a:hlinkClick r:id="rId3"/>
              </a:rPr>
              <a:t>Camacho-Otero, Juana &amp; Tunn, Vivian &amp; Chamberlin, Lucy &amp; Boks, Casper. (2019). Consumers in the circular economy.</a:t>
            </a:r>
            <a:endParaRPr/>
          </a:p>
        </p:txBody>
      </p:sp>
      <p:pic>
        <p:nvPicPr>
          <p:cNvPr id="330" name="Google Shape;330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36150" y="1387298"/>
            <a:ext cx="4365924" cy="5018751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37"/>
          <p:cNvSpPr txBox="1"/>
          <p:nvPr/>
        </p:nvSpPr>
        <p:spPr>
          <a:xfrm>
            <a:off x="871775" y="2337450"/>
            <a:ext cx="5837100" cy="406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no-NO" sz="1900">
                <a:solidFill>
                  <a:srgbClr val="353740"/>
                </a:solidFill>
              </a:rPr>
              <a:t>Acquisition</a:t>
            </a:r>
            <a:r>
              <a:rPr lang="no-NO" sz="1900">
                <a:solidFill>
                  <a:srgbClr val="353740"/>
                </a:solidFill>
              </a:rPr>
              <a:t>: Purchasing circulated products or access to the product's function </a:t>
            </a:r>
            <a:endParaRPr sz="1900">
              <a:solidFill>
                <a:srgbClr val="353740"/>
              </a:solidFill>
            </a:endParaRPr>
          </a:p>
          <a:p>
            <a:pPr indent="0" lvl="0" marL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no-NO" sz="1900">
                <a:solidFill>
                  <a:srgbClr val="353740"/>
                </a:solidFill>
              </a:rPr>
              <a:t>Appropriation</a:t>
            </a:r>
            <a:r>
              <a:rPr lang="no-NO" sz="1900">
                <a:solidFill>
                  <a:srgbClr val="353740"/>
                </a:solidFill>
              </a:rPr>
              <a:t>: Creation of meaning and enclose use of product in everyday life</a:t>
            </a:r>
            <a:endParaRPr sz="1900">
              <a:solidFill>
                <a:srgbClr val="353740"/>
              </a:solidFill>
            </a:endParaRPr>
          </a:p>
          <a:p>
            <a:pPr indent="0" lvl="0" marL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no-NO" sz="1900">
                <a:solidFill>
                  <a:srgbClr val="353740"/>
                </a:solidFill>
              </a:rPr>
              <a:t>Appreciation</a:t>
            </a:r>
            <a:r>
              <a:rPr lang="no-NO" sz="1900">
                <a:solidFill>
                  <a:srgbClr val="353740"/>
                </a:solidFill>
              </a:rPr>
              <a:t>: Valuing the product in the domestic environment </a:t>
            </a:r>
            <a:endParaRPr sz="1900">
              <a:solidFill>
                <a:srgbClr val="353740"/>
              </a:solidFill>
            </a:endParaRPr>
          </a:p>
          <a:p>
            <a:pPr indent="0" lvl="0" marL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no-NO" sz="1900">
                <a:solidFill>
                  <a:srgbClr val="353740"/>
                </a:solidFill>
              </a:rPr>
              <a:t>Devaluation</a:t>
            </a:r>
            <a:r>
              <a:rPr lang="no-NO" sz="1900">
                <a:solidFill>
                  <a:srgbClr val="353740"/>
                </a:solidFill>
              </a:rPr>
              <a:t>: Losing meaning and importance for the consumer</a:t>
            </a:r>
            <a:endParaRPr sz="1900">
              <a:solidFill>
                <a:srgbClr val="353740"/>
              </a:solidFill>
            </a:endParaRPr>
          </a:p>
          <a:p>
            <a:pPr indent="0" lvl="0" marL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no-NO" sz="1900">
                <a:solidFill>
                  <a:srgbClr val="353740"/>
                </a:solidFill>
              </a:rPr>
              <a:t>Divestment</a:t>
            </a:r>
            <a:r>
              <a:rPr lang="no-NO" sz="1900">
                <a:solidFill>
                  <a:srgbClr val="353740"/>
                </a:solidFill>
              </a:rPr>
              <a:t>: Exiling from the domestic realm </a:t>
            </a:r>
            <a:endParaRPr sz="1900">
              <a:solidFill>
                <a:srgbClr val="353740"/>
              </a:solidFill>
            </a:endParaRPr>
          </a:p>
          <a:p>
            <a:pPr indent="0" lvl="0" marL="0" rtl="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no-NO" sz="1900">
                <a:solidFill>
                  <a:srgbClr val="353740"/>
                </a:solidFill>
              </a:rPr>
              <a:t>Disposal:</a:t>
            </a:r>
            <a:r>
              <a:rPr lang="no-NO" sz="1900">
                <a:solidFill>
                  <a:srgbClr val="353740"/>
                </a:solidFill>
              </a:rPr>
              <a:t> Allowing the product to re-enter the system</a:t>
            </a:r>
            <a:endParaRPr sz="2200"/>
          </a:p>
        </p:txBody>
      </p:sp>
      <p:sp>
        <p:nvSpPr>
          <p:cNvPr id="332" name="Google Shape;332;p37"/>
          <p:cNvSpPr txBox="1"/>
          <p:nvPr>
            <p:ph type="title"/>
          </p:nvPr>
        </p:nvSpPr>
        <p:spPr>
          <a:xfrm>
            <a:off x="812075" y="213698"/>
            <a:ext cx="10926000" cy="93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o-NO" sz="3200"/>
              <a:t>Circular economy and consumption</a:t>
            </a:r>
            <a:endParaRPr b="1" sz="32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38"/>
          <p:cNvSpPr txBox="1"/>
          <p:nvPr>
            <p:ph type="title"/>
          </p:nvPr>
        </p:nvSpPr>
        <p:spPr>
          <a:xfrm>
            <a:off x="432250" y="-2075"/>
            <a:ext cx="11620800" cy="1350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o-NO" sz="3200"/>
              <a:t>Slow fashion : a consumer trend towards circularity</a:t>
            </a:r>
            <a:endParaRPr b="1" sz="3200"/>
          </a:p>
        </p:txBody>
      </p:sp>
      <p:sp>
        <p:nvSpPr>
          <p:cNvPr id="339" name="Google Shape;339;p38"/>
          <p:cNvSpPr txBox="1"/>
          <p:nvPr>
            <p:ph idx="12" type="sldNum"/>
          </p:nvPr>
        </p:nvSpPr>
        <p:spPr>
          <a:xfrm>
            <a:off x="11738087" y="6406054"/>
            <a:ext cx="450000" cy="450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  <p:pic>
        <p:nvPicPr>
          <p:cNvPr id="340" name="Google Shape;340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9975" y="1869400"/>
            <a:ext cx="5242799" cy="4536650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38"/>
          <p:cNvSpPr txBox="1"/>
          <p:nvPr/>
        </p:nvSpPr>
        <p:spPr>
          <a:xfrm>
            <a:off x="974200" y="1385475"/>
            <a:ext cx="46419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o-NO" sz="1700"/>
              <a:t>Slow fashion towards clothing circularity</a:t>
            </a:r>
            <a:r>
              <a:rPr lang="no-NO" sz="1700"/>
              <a:t> </a:t>
            </a:r>
            <a:endParaRPr sz="1700"/>
          </a:p>
        </p:txBody>
      </p:sp>
      <p:sp>
        <p:nvSpPr>
          <p:cNvPr id="342" name="Google Shape;342;p38"/>
          <p:cNvSpPr txBox="1"/>
          <p:nvPr/>
        </p:nvSpPr>
        <p:spPr>
          <a:xfrm>
            <a:off x="7480775" y="1479788"/>
            <a:ext cx="31245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o-NO" sz="1600"/>
              <a:t>But how can we </a:t>
            </a:r>
            <a:r>
              <a:rPr b="1" lang="no-NO" sz="1600"/>
              <a:t> </a:t>
            </a:r>
            <a:r>
              <a:rPr b="1" lang="no-NO" sz="1600"/>
              <a:t>achieve</a:t>
            </a:r>
            <a:r>
              <a:rPr b="1" lang="no-NO" sz="1600"/>
              <a:t> this?</a:t>
            </a:r>
            <a:endParaRPr b="1"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pic>
        <p:nvPicPr>
          <p:cNvPr id="343" name="Google Shape;343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73476" y="2003338"/>
            <a:ext cx="2421301" cy="1613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99635" y="4161502"/>
            <a:ext cx="1807500" cy="180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188085" y="4132133"/>
            <a:ext cx="2488302" cy="1866227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38"/>
          <p:cNvSpPr txBox="1"/>
          <p:nvPr/>
        </p:nvSpPr>
        <p:spPr>
          <a:xfrm>
            <a:off x="6835875" y="351372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o-NO"/>
              <a:t>Making stations</a:t>
            </a:r>
            <a:endParaRPr b="1"/>
          </a:p>
        </p:txBody>
      </p:sp>
      <p:sp>
        <p:nvSpPr>
          <p:cNvPr id="347" name="Google Shape;347;p38"/>
          <p:cNvSpPr txBox="1"/>
          <p:nvPr/>
        </p:nvSpPr>
        <p:spPr>
          <a:xfrm>
            <a:off x="9053025" y="351372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o-NO"/>
              <a:t>Upcycling</a:t>
            </a:r>
            <a:endParaRPr b="1"/>
          </a:p>
        </p:txBody>
      </p:sp>
      <p:sp>
        <p:nvSpPr>
          <p:cNvPr id="348" name="Google Shape;348;p38"/>
          <p:cNvSpPr txBox="1"/>
          <p:nvPr/>
        </p:nvSpPr>
        <p:spPr>
          <a:xfrm>
            <a:off x="6684125" y="588107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o-NO"/>
              <a:t>W</a:t>
            </a:r>
            <a:r>
              <a:rPr b="1" lang="no-NO"/>
              <a:t>ardrobe audits</a:t>
            </a:r>
            <a:endParaRPr b="1"/>
          </a:p>
        </p:txBody>
      </p:sp>
      <p:sp>
        <p:nvSpPr>
          <p:cNvPr id="349" name="Google Shape;349;p38"/>
          <p:cNvSpPr txBox="1"/>
          <p:nvPr/>
        </p:nvSpPr>
        <p:spPr>
          <a:xfrm>
            <a:off x="8932225" y="588107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o-NO"/>
              <a:t>Clothing swaps</a:t>
            </a:r>
            <a:endParaRPr b="1"/>
          </a:p>
        </p:txBody>
      </p:sp>
      <p:sp>
        <p:nvSpPr>
          <p:cNvPr id="350" name="Google Shape;350;p38"/>
          <p:cNvSpPr/>
          <p:nvPr/>
        </p:nvSpPr>
        <p:spPr>
          <a:xfrm>
            <a:off x="5469875" y="1587425"/>
            <a:ext cx="2010900" cy="1764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51" name="Google Shape;351;p3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499516" y="2156900"/>
            <a:ext cx="2130959" cy="1418050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38"/>
          <p:cNvSpPr txBox="1"/>
          <p:nvPr/>
        </p:nvSpPr>
        <p:spPr>
          <a:xfrm>
            <a:off x="809975" y="6281275"/>
            <a:ext cx="6812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400"/>
              </a:spcBef>
              <a:spcAft>
                <a:spcPts val="600"/>
              </a:spcAft>
              <a:buNone/>
            </a:pPr>
            <a:r>
              <a:rPr lang="no-NO" sz="1200" u="sng">
                <a:solidFill>
                  <a:schemeClr val="hlink"/>
                </a:solidFill>
                <a:hlinkClick r:id="rId8"/>
              </a:rPr>
              <a:t>Matušovičová, Monika (2020) </a:t>
            </a:r>
            <a:r>
              <a:rPr lang="no-NO" sz="1200" u="sng">
                <a:solidFill>
                  <a:schemeClr val="hlink"/>
                </a:solidFill>
                <a:hlinkClick r:id="rId9"/>
              </a:rPr>
              <a:t>Sustainable fashion as a part of the circular economy concept</a:t>
            </a:r>
            <a:r>
              <a:rPr lang="no-NO"/>
              <a:t> </a:t>
            </a:r>
            <a:endParaRPr sz="900"/>
          </a:p>
        </p:txBody>
      </p:sp>
      <p:sp>
        <p:nvSpPr>
          <p:cNvPr id="353" name="Google Shape;353;p38"/>
          <p:cNvSpPr txBox="1"/>
          <p:nvPr/>
        </p:nvSpPr>
        <p:spPr>
          <a:xfrm>
            <a:off x="809975" y="6608600"/>
            <a:ext cx="7039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400"/>
              </a:spcBef>
              <a:spcAft>
                <a:spcPts val="600"/>
              </a:spcAft>
              <a:buNone/>
            </a:pPr>
            <a:r>
              <a:rPr lang="no-NO" sz="1200" u="sng">
                <a:solidFill>
                  <a:schemeClr val="hlink"/>
                </a:solidFill>
                <a:hlinkClick r:id="rId10"/>
              </a:rPr>
              <a:t>Charlie Steer-Stephenson (2022), The end of fast fashion and emergence of a circular economy</a:t>
            </a:r>
            <a:endParaRPr sz="1700"/>
          </a:p>
        </p:txBody>
      </p:sp>
      <p:sp>
        <p:nvSpPr>
          <p:cNvPr id="354" name="Google Shape;354;p38"/>
          <p:cNvSpPr txBox="1"/>
          <p:nvPr/>
        </p:nvSpPr>
        <p:spPr>
          <a:xfrm>
            <a:off x="7562925" y="6296725"/>
            <a:ext cx="5170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400"/>
              </a:spcBef>
              <a:spcAft>
                <a:spcPts val="600"/>
              </a:spcAft>
              <a:buNone/>
            </a:pPr>
            <a:r>
              <a:rPr lang="no-NO" sz="1200" u="sng">
                <a:solidFill>
                  <a:schemeClr val="hlink"/>
                </a:solidFill>
                <a:hlinkClick r:id="rId11"/>
              </a:rPr>
              <a:t>The Circular Project, Slow Fashion World</a:t>
            </a:r>
            <a:endParaRPr sz="17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HVL">
  <a:themeElements>
    <a:clrScheme name="HVL">
      <a:dk1>
        <a:srgbClr val="515151"/>
      </a:dk1>
      <a:lt1>
        <a:srgbClr val="FFFFFF"/>
      </a:lt1>
      <a:dk2>
        <a:srgbClr val="004357"/>
      </a:dk2>
      <a:lt2>
        <a:srgbClr val="C9D5DA"/>
      </a:lt2>
      <a:accent1>
        <a:srgbClr val="00AFBA"/>
      </a:accent1>
      <a:accent2>
        <a:srgbClr val="97DF9A"/>
      </a:accent2>
      <a:accent3>
        <a:srgbClr val="EB6852"/>
      </a:accent3>
      <a:accent4>
        <a:srgbClr val="F9DE45"/>
      </a:accent4>
      <a:accent5>
        <a:srgbClr val="64D0DF"/>
      </a:accent5>
      <a:accent6>
        <a:srgbClr val="6D2439"/>
      </a:accent6>
      <a:hlink>
        <a:srgbClr val="008AAF"/>
      </a:hlink>
      <a:folHlink>
        <a:srgbClr val="00948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-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HVL">
  <a:themeElements>
    <a:clrScheme name="HVL">
      <a:dk1>
        <a:srgbClr val="515151"/>
      </a:dk1>
      <a:lt1>
        <a:srgbClr val="FFFFFF"/>
      </a:lt1>
      <a:dk2>
        <a:srgbClr val="004357"/>
      </a:dk2>
      <a:lt2>
        <a:srgbClr val="C9D5DA"/>
      </a:lt2>
      <a:accent1>
        <a:srgbClr val="00AFBA"/>
      </a:accent1>
      <a:accent2>
        <a:srgbClr val="97DF9A"/>
      </a:accent2>
      <a:accent3>
        <a:srgbClr val="EB6852"/>
      </a:accent3>
      <a:accent4>
        <a:srgbClr val="F9DE45"/>
      </a:accent4>
      <a:accent5>
        <a:srgbClr val="64D0DF"/>
      </a:accent5>
      <a:accent6>
        <a:srgbClr val="6D2439"/>
      </a:accent6>
      <a:hlink>
        <a:srgbClr val="008AAF"/>
      </a:hlink>
      <a:folHlink>
        <a:srgbClr val="00948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