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5" r:id="rId3"/>
    <p:sldId id="280" r:id="rId4"/>
    <p:sldId id="261" r:id="rId5"/>
    <p:sldId id="262" r:id="rId6"/>
    <p:sldId id="263" r:id="rId7"/>
    <p:sldId id="257" r:id="rId8"/>
    <p:sldId id="264" r:id="rId9"/>
    <p:sldId id="265" r:id="rId10"/>
    <p:sldId id="258" r:id="rId11"/>
    <p:sldId id="269" r:id="rId12"/>
    <p:sldId id="259" r:id="rId13"/>
    <p:sldId id="266" r:id="rId14"/>
    <p:sldId id="282" r:id="rId15"/>
    <p:sldId id="283" r:id="rId16"/>
    <p:sldId id="284" r:id="rId17"/>
    <p:sldId id="273" r:id="rId18"/>
    <p:sldId id="272" r:id="rId19"/>
    <p:sldId id="281"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93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90588" autoAdjust="0"/>
  </p:normalViewPr>
  <p:slideViewPr>
    <p:cSldViewPr snapToGrid="0">
      <p:cViewPr varScale="1">
        <p:scale>
          <a:sx n="75" d="100"/>
          <a:sy n="75" d="100"/>
        </p:scale>
        <p:origin x="1075" y="43"/>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56CAAE-1EBE-4EB4-B2BF-0BFF741B441D}" type="doc">
      <dgm:prSet loTypeId="urn:microsoft.com/office/officeart/2005/8/layout/list1" loCatId="list" qsTypeId="urn:microsoft.com/office/officeart/2005/8/quickstyle/simple3" qsCatId="simple" csTypeId="urn:microsoft.com/office/officeart/2005/8/colors/accent3_2" csCatId="accent3" phldr="1"/>
      <dgm:spPr/>
      <dgm:t>
        <a:bodyPr/>
        <a:lstStyle/>
        <a:p>
          <a:endParaRPr lang="en-US"/>
        </a:p>
      </dgm:t>
    </dgm:pt>
    <dgm:pt modelId="{67DD02D9-BCE9-4671-8607-0B8A9E1CA24D}">
      <dgm:prSet phldrT="[Testo]" custT="1"/>
      <dgm:spPr/>
      <dgm:t>
        <a:bodyPr/>
        <a:lstStyle/>
        <a:p>
          <a:pPr algn="l"/>
          <a:r>
            <a:rPr lang="en-US" sz="2400" b="1" dirty="0">
              <a:solidFill>
                <a:schemeClr val="bg1"/>
              </a:solidFill>
            </a:rPr>
            <a:t>1. Basic concepts</a:t>
          </a:r>
        </a:p>
      </dgm:t>
    </dgm:pt>
    <dgm:pt modelId="{151DD990-A27A-4271-896C-5E9F40E75E30}" type="parTrans" cxnId="{C16ABA09-AC80-4A1E-BDCF-539B81027400}">
      <dgm:prSet/>
      <dgm:spPr/>
      <dgm:t>
        <a:bodyPr/>
        <a:lstStyle/>
        <a:p>
          <a:pPr algn="l"/>
          <a:endParaRPr lang="en-US" sz="2800"/>
        </a:p>
      </dgm:t>
    </dgm:pt>
    <dgm:pt modelId="{AC11DE88-E616-4E82-99DD-A0746D732BD6}" type="sibTrans" cxnId="{C16ABA09-AC80-4A1E-BDCF-539B81027400}">
      <dgm:prSet/>
      <dgm:spPr/>
      <dgm:t>
        <a:bodyPr/>
        <a:lstStyle/>
        <a:p>
          <a:pPr algn="l"/>
          <a:endParaRPr lang="en-US" sz="2800"/>
        </a:p>
      </dgm:t>
    </dgm:pt>
    <dgm:pt modelId="{BE27F749-622F-4228-BB9E-2707F1512B70}">
      <dgm:prSet phldrT="[Testo]" custT="1"/>
      <dgm:spPr/>
      <dgm:t>
        <a:bodyPr/>
        <a:lstStyle/>
        <a:p>
          <a:pPr algn="l"/>
          <a:r>
            <a:rPr lang="en-US" sz="2400" b="1" dirty="0">
              <a:solidFill>
                <a:schemeClr val="bg1"/>
              </a:solidFill>
            </a:rPr>
            <a:t>3. Methodology</a:t>
          </a:r>
        </a:p>
      </dgm:t>
    </dgm:pt>
    <dgm:pt modelId="{CE0F91E1-A402-410E-9E76-81D1FFD9C992}" type="parTrans" cxnId="{221569C7-2C5D-4511-AF5D-7E028CA42E79}">
      <dgm:prSet/>
      <dgm:spPr/>
      <dgm:t>
        <a:bodyPr/>
        <a:lstStyle/>
        <a:p>
          <a:pPr algn="l"/>
          <a:endParaRPr lang="en-US" sz="2800"/>
        </a:p>
      </dgm:t>
    </dgm:pt>
    <dgm:pt modelId="{525607D9-1159-4D4D-9567-EF703F0FE624}" type="sibTrans" cxnId="{221569C7-2C5D-4511-AF5D-7E028CA42E79}">
      <dgm:prSet/>
      <dgm:spPr/>
      <dgm:t>
        <a:bodyPr/>
        <a:lstStyle/>
        <a:p>
          <a:pPr algn="l"/>
          <a:endParaRPr lang="en-US" sz="2800"/>
        </a:p>
      </dgm:t>
    </dgm:pt>
    <dgm:pt modelId="{02A96E0B-BB42-45CB-8A8A-A6701FCF4528}">
      <dgm:prSet phldrT="[Testo]" custT="1"/>
      <dgm:spPr>
        <a:scene3d>
          <a:camera prst="orthographicFront"/>
          <a:lightRig rig="flat" dir="t"/>
        </a:scene3d>
        <a:sp3d prstMaterial="dkEdge">
          <a:bevelT w="8200" h="38100"/>
        </a:sp3d>
      </dgm:spPr>
      <dgm:t>
        <a:bodyPr spcFirstLastPara="0" vert="horz" wrap="square" lIns="278225" tIns="0" rIns="278225" bIns="0" numCol="1" spcCol="1270" anchor="ctr" anchorCtr="0"/>
        <a:lstStyle/>
        <a:p>
          <a:pPr marL="0" lvl="0" indent="0" algn="l" defTabSz="1022350">
            <a:lnSpc>
              <a:spcPct val="90000"/>
            </a:lnSpc>
            <a:spcBef>
              <a:spcPct val="0"/>
            </a:spcBef>
            <a:spcAft>
              <a:spcPct val="35000"/>
            </a:spcAft>
            <a:buNone/>
          </a:pPr>
          <a:r>
            <a:rPr lang="en-US" sz="2400" b="1" kern="1200">
              <a:solidFill>
                <a:schemeClr val="bg1"/>
              </a:solidFill>
              <a:latin typeface="Aptos" panose="02110004020202020204"/>
              <a:ea typeface="+mn-ea"/>
              <a:cs typeface="+mn-cs"/>
            </a:rPr>
            <a:t>4. Results - aspects investigated </a:t>
          </a:r>
          <a:endParaRPr lang="en-US" sz="2400" b="1" kern="1200" dirty="0">
            <a:solidFill>
              <a:schemeClr val="bg1"/>
            </a:solidFill>
            <a:latin typeface="Aptos" panose="02110004020202020204"/>
            <a:ea typeface="+mn-ea"/>
            <a:cs typeface="+mn-cs"/>
          </a:endParaRPr>
        </a:p>
      </dgm:t>
    </dgm:pt>
    <dgm:pt modelId="{E6515B18-C99A-4B48-A465-EFE86CC5F9E2}" type="parTrans" cxnId="{0EE4400F-259A-4F22-9C19-EB0899F30720}">
      <dgm:prSet/>
      <dgm:spPr/>
      <dgm:t>
        <a:bodyPr/>
        <a:lstStyle/>
        <a:p>
          <a:pPr algn="l"/>
          <a:endParaRPr lang="en-US" sz="2800"/>
        </a:p>
      </dgm:t>
    </dgm:pt>
    <dgm:pt modelId="{AB2BE5A0-6ECC-46E9-9DA3-E0BA3EAF1AF7}" type="sibTrans" cxnId="{0EE4400F-259A-4F22-9C19-EB0899F30720}">
      <dgm:prSet/>
      <dgm:spPr/>
      <dgm:t>
        <a:bodyPr/>
        <a:lstStyle/>
        <a:p>
          <a:pPr algn="l"/>
          <a:endParaRPr lang="en-US" sz="2800"/>
        </a:p>
      </dgm:t>
    </dgm:pt>
    <dgm:pt modelId="{1DD1F0A4-615A-4BD0-9C36-FA7D8BE15FAB}">
      <dgm:prSet phldrT="[Testo]" custT="1"/>
      <dgm:spPr/>
      <dgm:t>
        <a:bodyPr/>
        <a:lstStyle/>
        <a:p>
          <a:pPr algn="l">
            <a:buFontTx/>
            <a:buChar char="–"/>
          </a:pPr>
          <a:r>
            <a:rPr lang="en-US" sz="2400" baseline="0" dirty="0"/>
            <a:t>Trend</a:t>
          </a:r>
          <a:endParaRPr lang="en-US" sz="2400" dirty="0"/>
        </a:p>
      </dgm:t>
    </dgm:pt>
    <dgm:pt modelId="{25000F62-27A2-4112-99A7-8E88D81E0777}" type="parTrans" cxnId="{84D131F1-62D5-4857-BF3C-72EE379EA004}">
      <dgm:prSet/>
      <dgm:spPr/>
      <dgm:t>
        <a:bodyPr/>
        <a:lstStyle/>
        <a:p>
          <a:pPr algn="l"/>
          <a:endParaRPr lang="en-US" sz="2800"/>
        </a:p>
      </dgm:t>
    </dgm:pt>
    <dgm:pt modelId="{C0ADD36D-E33A-4CC4-BD4D-0C96439437EC}" type="sibTrans" cxnId="{84D131F1-62D5-4857-BF3C-72EE379EA004}">
      <dgm:prSet/>
      <dgm:spPr/>
      <dgm:t>
        <a:bodyPr/>
        <a:lstStyle/>
        <a:p>
          <a:pPr algn="l"/>
          <a:endParaRPr lang="en-US" sz="2800"/>
        </a:p>
      </dgm:t>
    </dgm:pt>
    <dgm:pt modelId="{DE5CAB31-1ED5-4240-91AD-AC1EFB36936F}">
      <dgm:prSet phldrT="[Testo]" custT="1"/>
      <dgm:spPr/>
      <dgm:t>
        <a:bodyPr/>
        <a:lstStyle/>
        <a:p>
          <a:pPr algn="l"/>
          <a:r>
            <a:rPr lang="en-US" sz="2400" b="1" dirty="0">
              <a:solidFill>
                <a:schemeClr val="bg1"/>
              </a:solidFill>
            </a:rPr>
            <a:t>5. Limits and further investigations</a:t>
          </a:r>
        </a:p>
      </dgm:t>
    </dgm:pt>
    <dgm:pt modelId="{CB4A2906-A4D3-4CF0-8E09-5941E52A673D}" type="parTrans" cxnId="{7B7BB319-A3AB-4CA1-8807-2B9BA8931D4E}">
      <dgm:prSet/>
      <dgm:spPr/>
      <dgm:t>
        <a:bodyPr/>
        <a:lstStyle/>
        <a:p>
          <a:pPr algn="l"/>
          <a:endParaRPr lang="en-US" sz="2800"/>
        </a:p>
      </dgm:t>
    </dgm:pt>
    <dgm:pt modelId="{26FE30A5-7BB5-4004-BCD9-DF95539C27B6}" type="sibTrans" cxnId="{7B7BB319-A3AB-4CA1-8807-2B9BA8931D4E}">
      <dgm:prSet/>
      <dgm:spPr/>
      <dgm:t>
        <a:bodyPr/>
        <a:lstStyle/>
        <a:p>
          <a:pPr algn="l"/>
          <a:endParaRPr lang="en-US" sz="2800"/>
        </a:p>
      </dgm:t>
    </dgm:pt>
    <dgm:pt modelId="{5B2DE664-1321-4D14-92E3-E7E544A8E44C}">
      <dgm:prSet phldrT="[Testo]" custT="1"/>
      <dgm:spPr/>
      <dgm:t>
        <a:bodyPr/>
        <a:lstStyle/>
        <a:p>
          <a:pPr algn="l">
            <a:buFontTx/>
            <a:buChar char="–"/>
          </a:pPr>
          <a:r>
            <a:rPr lang="en-US" sz="2400" dirty="0"/>
            <a:t>Authors</a:t>
          </a:r>
        </a:p>
      </dgm:t>
    </dgm:pt>
    <dgm:pt modelId="{B2F9D4FF-077B-4B2E-A5C7-68A9D2DFA655}" type="parTrans" cxnId="{D053BBC5-58CE-4C51-AE24-CF3F1D4FA5D8}">
      <dgm:prSet/>
      <dgm:spPr/>
      <dgm:t>
        <a:bodyPr/>
        <a:lstStyle/>
        <a:p>
          <a:pPr algn="l"/>
          <a:endParaRPr lang="en-US" sz="2800"/>
        </a:p>
      </dgm:t>
    </dgm:pt>
    <dgm:pt modelId="{934857F6-145C-4513-9D52-FA313BCE70DF}" type="sibTrans" cxnId="{D053BBC5-58CE-4C51-AE24-CF3F1D4FA5D8}">
      <dgm:prSet/>
      <dgm:spPr/>
      <dgm:t>
        <a:bodyPr/>
        <a:lstStyle/>
        <a:p>
          <a:pPr algn="l"/>
          <a:endParaRPr lang="en-US" sz="2800"/>
        </a:p>
      </dgm:t>
    </dgm:pt>
    <dgm:pt modelId="{39D318EC-8272-496C-A321-7E2562A987C7}">
      <dgm:prSet phldrT="[Testo]" custT="1"/>
      <dgm:spPr/>
      <dgm:t>
        <a:bodyPr/>
        <a:lstStyle/>
        <a:p>
          <a:pPr algn="l">
            <a:buFontTx/>
            <a:buChar char="–"/>
          </a:pPr>
          <a:r>
            <a:rPr lang="en-US" sz="2400" dirty="0"/>
            <a:t>Author’s keywords</a:t>
          </a:r>
        </a:p>
      </dgm:t>
    </dgm:pt>
    <dgm:pt modelId="{E65A7E27-3260-4433-9CFD-C196C6B10D05}" type="parTrans" cxnId="{1BEEEEB6-CB8C-440B-BE7C-E15ADD26E55A}">
      <dgm:prSet/>
      <dgm:spPr/>
      <dgm:t>
        <a:bodyPr/>
        <a:lstStyle/>
        <a:p>
          <a:pPr algn="l"/>
          <a:endParaRPr lang="en-US" sz="2800"/>
        </a:p>
      </dgm:t>
    </dgm:pt>
    <dgm:pt modelId="{896ED3C5-4B27-48D5-A648-51ADC1991294}" type="sibTrans" cxnId="{1BEEEEB6-CB8C-440B-BE7C-E15ADD26E55A}">
      <dgm:prSet/>
      <dgm:spPr/>
      <dgm:t>
        <a:bodyPr/>
        <a:lstStyle/>
        <a:p>
          <a:pPr algn="l"/>
          <a:endParaRPr lang="en-US" sz="2800"/>
        </a:p>
      </dgm:t>
    </dgm:pt>
    <dgm:pt modelId="{0135B278-8C52-4F25-92B8-7A4BB30577DF}">
      <dgm:prSet phldrT="[Testo]" custT="1"/>
      <dgm:spPr/>
      <dgm:t>
        <a:bodyPr/>
        <a:lstStyle/>
        <a:p>
          <a:pPr algn="l">
            <a:buFontTx/>
            <a:buChar char="–"/>
          </a:pPr>
          <a:r>
            <a:rPr lang="en-US" sz="2400" dirty="0"/>
            <a:t>Countries</a:t>
          </a:r>
        </a:p>
      </dgm:t>
    </dgm:pt>
    <dgm:pt modelId="{46E114D4-6F55-45AC-AAD7-C811315E0BF0}" type="parTrans" cxnId="{603776EC-0501-4F90-A57B-66802BFEE570}">
      <dgm:prSet/>
      <dgm:spPr/>
      <dgm:t>
        <a:bodyPr/>
        <a:lstStyle/>
        <a:p>
          <a:pPr algn="l"/>
          <a:endParaRPr lang="en-US" sz="2800"/>
        </a:p>
      </dgm:t>
    </dgm:pt>
    <dgm:pt modelId="{B43F38F4-72BF-4631-8A97-A17C4804FC96}" type="sibTrans" cxnId="{603776EC-0501-4F90-A57B-66802BFEE570}">
      <dgm:prSet/>
      <dgm:spPr/>
      <dgm:t>
        <a:bodyPr/>
        <a:lstStyle/>
        <a:p>
          <a:pPr algn="l"/>
          <a:endParaRPr lang="en-US" sz="2800"/>
        </a:p>
      </dgm:t>
    </dgm:pt>
    <dgm:pt modelId="{47AE4964-98E7-428F-A4DC-F2FCAA94A45D}">
      <dgm:prSet phldrT="[Testo]" custT="1"/>
      <dgm:spPr/>
      <dgm:t>
        <a:bodyPr/>
        <a:lstStyle/>
        <a:p>
          <a:pPr algn="l"/>
          <a:r>
            <a:rPr lang="en-US" sz="2400" b="1" dirty="0">
              <a:solidFill>
                <a:schemeClr val="bg1"/>
              </a:solidFill>
            </a:rPr>
            <a:t>2. Research problem and aim of study</a:t>
          </a:r>
        </a:p>
      </dgm:t>
    </dgm:pt>
    <dgm:pt modelId="{3A6146B6-BA1D-4A73-8209-FB475C355185}" type="parTrans" cxnId="{7A7F6772-E0E5-4311-A4A7-5F4CDB18FF6C}">
      <dgm:prSet/>
      <dgm:spPr/>
      <dgm:t>
        <a:bodyPr/>
        <a:lstStyle/>
        <a:p>
          <a:endParaRPr lang="en-US" sz="2800"/>
        </a:p>
      </dgm:t>
    </dgm:pt>
    <dgm:pt modelId="{2348A377-C33E-435D-8AF4-71A4DA543DD9}" type="sibTrans" cxnId="{7A7F6772-E0E5-4311-A4A7-5F4CDB18FF6C}">
      <dgm:prSet/>
      <dgm:spPr/>
      <dgm:t>
        <a:bodyPr/>
        <a:lstStyle/>
        <a:p>
          <a:endParaRPr lang="en-US" sz="2800"/>
        </a:p>
      </dgm:t>
    </dgm:pt>
    <dgm:pt modelId="{033C2675-6A92-42EC-9C5B-5706E618CF8C}" type="pres">
      <dgm:prSet presAssocID="{BF56CAAE-1EBE-4EB4-B2BF-0BFF741B441D}" presName="linear" presStyleCnt="0">
        <dgm:presLayoutVars>
          <dgm:dir/>
          <dgm:animLvl val="lvl"/>
          <dgm:resizeHandles val="exact"/>
        </dgm:presLayoutVars>
      </dgm:prSet>
      <dgm:spPr/>
    </dgm:pt>
    <dgm:pt modelId="{28BDF29D-DD12-4046-93BA-2C051D571E54}" type="pres">
      <dgm:prSet presAssocID="{67DD02D9-BCE9-4671-8607-0B8A9E1CA24D}" presName="parentLin" presStyleCnt="0"/>
      <dgm:spPr/>
    </dgm:pt>
    <dgm:pt modelId="{66217F64-FE78-4F29-AC04-8A2D23C32BF7}" type="pres">
      <dgm:prSet presAssocID="{67DD02D9-BCE9-4671-8607-0B8A9E1CA24D}" presName="parentLeftMargin" presStyleLbl="node1" presStyleIdx="0" presStyleCnt="5"/>
      <dgm:spPr/>
    </dgm:pt>
    <dgm:pt modelId="{4AFD4000-948D-4A49-A387-36238E9C60CD}" type="pres">
      <dgm:prSet presAssocID="{67DD02D9-BCE9-4671-8607-0B8A9E1CA24D}" presName="parentText" presStyleLbl="node1" presStyleIdx="0" presStyleCnt="5">
        <dgm:presLayoutVars>
          <dgm:chMax val="0"/>
          <dgm:bulletEnabled val="1"/>
        </dgm:presLayoutVars>
      </dgm:prSet>
      <dgm:spPr/>
    </dgm:pt>
    <dgm:pt modelId="{F11DDE7A-877A-4563-8D49-F550DA3A4263}" type="pres">
      <dgm:prSet presAssocID="{67DD02D9-BCE9-4671-8607-0B8A9E1CA24D}" presName="negativeSpace" presStyleCnt="0"/>
      <dgm:spPr/>
    </dgm:pt>
    <dgm:pt modelId="{5CE6ECED-4062-420A-ABC2-324B2FD2BCF0}" type="pres">
      <dgm:prSet presAssocID="{67DD02D9-BCE9-4671-8607-0B8A9E1CA24D}" presName="childText" presStyleLbl="conFgAcc1" presStyleIdx="0" presStyleCnt="5">
        <dgm:presLayoutVars>
          <dgm:bulletEnabled val="1"/>
        </dgm:presLayoutVars>
      </dgm:prSet>
      <dgm:spPr/>
    </dgm:pt>
    <dgm:pt modelId="{2FD5A3B7-9116-4EF5-AD4E-DEA7CF9544BA}" type="pres">
      <dgm:prSet presAssocID="{AC11DE88-E616-4E82-99DD-A0746D732BD6}" presName="spaceBetweenRectangles" presStyleCnt="0"/>
      <dgm:spPr/>
    </dgm:pt>
    <dgm:pt modelId="{0778793A-D0E8-40F8-82A8-49929FC04F82}" type="pres">
      <dgm:prSet presAssocID="{47AE4964-98E7-428F-A4DC-F2FCAA94A45D}" presName="parentLin" presStyleCnt="0"/>
      <dgm:spPr/>
    </dgm:pt>
    <dgm:pt modelId="{BFBC0DEC-AF20-4997-8E76-044BBC1F0C8D}" type="pres">
      <dgm:prSet presAssocID="{47AE4964-98E7-428F-A4DC-F2FCAA94A45D}" presName="parentLeftMargin" presStyleLbl="node1" presStyleIdx="0" presStyleCnt="5"/>
      <dgm:spPr/>
    </dgm:pt>
    <dgm:pt modelId="{59EAC888-CF5F-4BAA-88E3-A1E3EF78491E}" type="pres">
      <dgm:prSet presAssocID="{47AE4964-98E7-428F-A4DC-F2FCAA94A45D}" presName="parentText" presStyleLbl="node1" presStyleIdx="1" presStyleCnt="5">
        <dgm:presLayoutVars>
          <dgm:chMax val="0"/>
          <dgm:bulletEnabled val="1"/>
        </dgm:presLayoutVars>
      </dgm:prSet>
      <dgm:spPr/>
    </dgm:pt>
    <dgm:pt modelId="{5DF7C857-66C1-418C-933B-2526034CEBC1}" type="pres">
      <dgm:prSet presAssocID="{47AE4964-98E7-428F-A4DC-F2FCAA94A45D}" presName="negativeSpace" presStyleCnt="0"/>
      <dgm:spPr/>
    </dgm:pt>
    <dgm:pt modelId="{3C219190-9725-4CFE-8AB9-4D918C838781}" type="pres">
      <dgm:prSet presAssocID="{47AE4964-98E7-428F-A4DC-F2FCAA94A45D}" presName="childText" presStyleLbl="conFgAcc1" presStyleIdx="1" presStyleCnt="5">
        <dgm:presLayoutVars>
          <dgm:bulletEnabled val="1"/>
        </dgm:presLayoutVars>
      </dgm:prSet>
      <dgm:spPr/>
    </dgm:pt>
    <dgm:pt modelId="{9CC17F24-4FC1-48AE-940D-93BBFD8FE069}" type="pres">
      <dgm:prSet presAssocID="{2348A377-C33E-435D-8AF4-71A4DA543DD9}" presName="spaceBetweenRectangles" presStyleCnt="0"/>
      <dgm:spPr/>
    </dgm:pt>
    <dgm:pt modelId="{1C8D8A32-1019-4AD6-8F09-D1BFA51824B3}" type="pres">
      <dgm:prSet presAssocID="{BE27F749-622F-4228-BB9E-2707F1512B70}" presName="parentLin" presStyleCnt="0"/>
      <dgm:spPr/>
    </dgm:pt>
    <dgm:pt modelId="{B69EBE12-DB7C-4572-AEB0-7CE98843B401}" type="pres">
      <dgm:prSet presAssocID="{BE27F749-622F-4228-BB9E-2707F1512B70}" presName="parentLeftMargin" presStyleLbl="node1" presStyleIdx="1" presStyleCnt="5"/>
      <dgm:spPr/>
    </dgm:pt>
    <dgm:pt modelId="{7D9BF91D-5C38-4130-A3D4-74226F865DC5}" type="pres">
      <dgm:prSet presAssocID="{BE27F749-622F-4228-BB9E-2707F1512B70}" presName="parentText" presStyleLbl="node1" presStyleIdx="2" presStyleCnt="5">
        <dgm:presLayoutVars>
          <dgm:chMax val="0"/>
          <dgm:bulletEnabled val="1"/>
        </dgm:presLayoutVars>
      </dgm:prSet>
      <dgm:spPr/>
    </dgm:pt>
    <dgm:pt modelId="{A4B8ECA7-1458-43E0-903E-C9A8EA4E3964}" type="pres">
      <dgm:prSet presAssocID="{BE27F749-622F-4228-BB9E-2707F1512B70}" presName="negativeSpace" presStyleCnt="0"/>
      <dgm:spPr/>
    </dgm:pt>
    <dgm:pt modelId="{535005B1-C237-4479-9FD6-559775937D56}" type="pres">
      <dgm:prSet presAssocID="{BE27F749-622F-4228-BB9E-2707F1512B70}" presName="childText" presStyleLbl="conFgAcc1" presStyleIdx="2" presStyleCnt="5">
        <dgm:presLayoutVars>
          <dgm:bulletEnabled val="1"/>
        </dgm:presLayoutVars>
      </dgm:prSet>
      <dgm:spPr/>
    </dgm:pt>
    <dgm:pt modelId="{3AC04293-96CF-42F7-AA09-0C2FDDA776F7}" type="pres">
      <dgm:prSet presAssocID="{525607D9-1159-4D4D-9567-EF703F0FE624}" presName="spaceBetweenRectangles" presStyleCnt="0"/>
      <dgm:spPr/>
    </dgm:pt>
    <dgm:pt modelId="{95E53ED3-9894-48B5-B94F-04EF5BE93EC4}" type="pres">
      <dgm:prSet presAssocID="{02A96E0B-BB42-45CB-8A8A-A6701FCF4528}" presName="parentLin" presStyleCnt="0"/>
      <dgm:spPr/>
    </dgm:pt>
    <dgm:pt modelId="{C1866C8F-4DB6-4BB5-AD86-1D448207BA27}" type="pres">
      <dgm:prSet presAssocID="{02A96E0B-BB42-45CB-8A8A-A6701FCF4528}" presName="parentLeftMargin" presStyleLbl="node1" presStyleIdx="2" presStyleCnt="5"/>
      <dgm:spPr/>
    </dgm:pt>
    <dgm:pt modelId="{14C1A309-2BAC-4428-8B52-F11D28426AF4}" type="pres">
      <dgm:prSet presAssocID="{02A96E0B-BB42-45CB-8A8A-A6701FCF4528}" presName="parentText" presStyleLbl="node1" presStyleIdx="3" presStyleCnt="5">
        <dgm:presLayoutVars>
          <dgm:chMax val="0"/>
          <dgm:bulletEnabled val="1"/>
        </dgm:presLayoutVars>
      </dgm:prSet>
      <dgm:spPr>
        <a:xfrm>
          <a:off x="525780" y="2370338"/>
          <a:ext cx="7360920" cy="501840"/>
        </a:xfrm>
        <a:prstGeom prst="roundRect">
          <a:avLst/>
        </a:prstGeom>
      </dgm:spPr>
    </dgm:pt>
    <dgm:pt modelId="{4352567D-0FAE-43FE-BB55-C4AE1E4CD1C2}" type="pres">
      <dgm:prSet presAssocID="{02A96E0B-BB42-45CB-8A8A-A6701FCF4528}" presName="negativeSpace" presStyleCnt="0"/>
      <dgm:spPr/>
    </dgm:pt>
    <dgm:pt modelId="{93053A93-5F43-4FD1-B5C5-75849617925D}" type="pres">
      <dgm:prSet presAssocID="{02A96E0B-BB42-45CB-8A8A-A6701FCF4528}" presName="childText" presStyleLbl="conFgAcc1" presStyleIdx="3" presStyleCnt="5">
        <dgm:presLayoutVars>
          <dgm:bulletEnabled val="1"/>
        </dgm:presLayoutVars>
      </dgm:prSet>
      <dgm:spPr/>
    </dgm:pt>
    <dgm:pt modelId="{0C039F23-418A-463E-AA1B-7A9EE3F9BB07}" type="pres">
      <dgm:prSet presAssocID="{AB2BE5A0-6ECC-46E9-9DA3-E0BA3EAF1AF7}" presName="spaceBetweenRectangles" presStyleCnt="0"/>
      <dgm:spPr/>
    </dgm:pt>
    <dgm:pt modelId="{FA2337A1-DD75-4EAD-9339-754342EB9633}" type="pres">
      <dgm:prSet presAssocID="{DE5CAB31-1ED5-4240-91AD-AC1EFB36936F}" presName="parentLin" presStyleCnt="0"/>
      <dgm:spPr/>
    </dgm:pt>
    <dgm:pt modelId="{77A99660-0BB0-4BE4-8F96-3E4966824417}" type="pres">
      <dgm:prSet presAssocID="{DE5CAB31-1ED5-4240-91AD-AC1EFB36936F}" presName="parentLeftMargin" presStyleLbl="node1" presStyleIdx="3" presStyleCnt="5"/>
      <dgm:spPr/>
    </dgm:pt>
    <dgm:pt modelId="{DA749FC8-A7B7-4C56-A48B-CDF5B848D949}" type="pres">
      <dgm:prSet presAssocID="{DE5CAB31-1ED5-4240-91AD-AC1EFB36936F}" presName="parentText" presStyleLbl="node1" presStyleIdx="4" presStyleCnt="5">
        <dgm:presLayoutVars>
          <dgm:chMax val="0"/>
          <dgm:bulletEnabled val="1"/>
        </dgm:presLayoutVars>
      </dgm:prSet>
      <dgm:spPr/>
    </dgm:pt>
    <dgm:pt modelId="{8A05CF70-CA49-4548-A460-F2840144C80B}" type="pres">
      <dgm:prSet presAssocID="{DE5CAB31-1ED5-4240-91AD-AC1EFB36936F}" presName="negativeSpace" presStyleCnt="0"/>
      <dgm:spPr/>
    </dgm:pt>
    <dgm:pt modelId="{A2640F9F-6B88-4149-BDF2-9D4406FFE808}" type="pres">
      <dgm:prSet presAssocID="{DE5CAB31-1ED5-4240-91AD-AC1EFB36936F}" presName="childText" presStyleLbl="conFgAcc1" presStyleIdx="4" presStyleCnt="5">
        <dgm:presLayoutVars>
          <dgm:bulletEnabled val="1"/>
        </dgm:presLayoutVars>
      </dgm:prSet>
      <dgm:spPr/>
    </dgm:pt>
  </dgm:ptLst>
  <dgm:cxnLst>
    <dgm:cxn modelId="{7C46AB01-6960-49F7-B540-CEB3AFAE8220}" type="presOf" srcId="{BF56CAAE-1EBE-4EB4-B2BF-0BFF741B441D}" destId="{033C2675-6A92-42EC-9C5B-5706E618CF8C}" srcOrd="0" destOrd="0" presId="urn:microsoft.com/office/officeart/2005/8/layout/list1"/>
    <dgm:cxn modelId="{1E032302-A527-48AA-8578-499111B7A209}" type="presOf" srcId="{02A96E0B-BB42-45CB-8A8A-A6701FCF4528}" destId="{C1866C8F-4DB6-4BB5-AD86-1D448207BA27}" srcOrd="0" destOrd="0" presId="urn:microsoft.com/office/officeart/2005/8/layout/list1"/>
    <dgm:cxn modelId="{C16ABA09-AC80-4A1E-BDCF-539B81027400}" srcId="{BF56CAAE-1EBE-4EB4-B2BF-0BFF741B441D}" destId="{67DD02D9-BCE9-4671-8607-0B8A9E1CA24D}" srcOrd="0" destOrd="0" parTransId="{151DD990-A27A-4271-896C-5E9F40E75E30}" sibTransId="{AC11DE88-E616-4E82-99DD-A0746D732BD6}"/>
    <dgm:cxn modelId="{0EE4400F-259A-4F22-9C19-EB0899F30720}" srcId="{BF56CAAE-1EBE-4EB4-B2BF-0BFF741B441D}" destId="{02A96E0B-BB42-45CB-8A8A-A6701FCF4528}" srcOrd="3" destOrd="0" parTransId="{E6515B18-C99A-4B48-A465-EFE86CC5F9E2}" sibTransId="{AB2BE5A0-6ECC-46E9-9DA3-E0BA3EAF1AF7}"/>
    <dgm:cxn modelId="{7B7BB319-A3AB-4CA1-8807-2B9BA8931D4E}" srcId="{BF56CAAE-1EBE-4EB4-B2BF-0BFF741B441D}" destId="{DE5CAB31-1ED5-4240-91AD-AC1EFB36936F}" srcOrd="4" destOrd="0" parTransId="{CB4A2906-A4D3-4CF0-8E09-5941E52A673D}" sibTransId="{26FE30A5-7BB5-4004-BCD9-DF95539C27B6}"/>
    <dgm:cxn modelId="{E9FFAB2D-EDB0-478A-B710-7290D7116084}" type="presOf" srcId="{1DD1F0A4-615A-4BD0-9C36-FA7D8BE15FAB}" destId="{93053A93-5F43-4FD1-B5C5-75849617925D}" srcOrd="0" destOrd="0" presId="urn:microsoft.com/office/officeart/2005/8/layout/list1"/>
    <dgm:cxn modelId="{8902FF60-48A6-429F-916C-FAFC31354D44}" type="presOf" srcId="{DE5CAB31-1ED5-4240-91AD-AC1EFB36936F}" destId="{77A99660-0BB0-4BE4-8F96-3E4966824417}" srcOrd="0" destOrd="0" presId="urn:microsoft.com/office/officeart/2005/8/layout/list1"/>
    <dgm:cxn modelId="{98EDA162-5ACC-4CB4-ACCD-4FA3BBA0329D}" type="presOf" srcId="{02A96E0B-BB42-45CB-8A8A-A6701FCF4528}" destId="{14C1A309-2BAC-4428-8B52-F11D28426AF4}" srcOrd="1" destOrd="0" presId="urn:microsoft.com/office/officeart/2005/8/layout/list1"/>
    <dgm:cxn modelId="{11E45664-3220-4634-BE7E-1E48776580E3}" type="presOf" srcId="{BE27F749-622F-4228-BB9E-2707F1512B70}" destId="{B69EBE12-DB7C-4572-AEB0-7CE98843B401}" srcOrd="0" destOrd="0" presId="urn:microsoft.com/office/officeart/2005/8/layout/list1"/>
    <dgm:cxn modelId="{402B906F-8CDE-4748-BA3B-EF8E617F1B1D}" type="presOf" srcId="{5B2DE664-1321-4D14-92E3-E7E544A8E44C}" destId="{93053A93-5F43-4FD1-B5C5-75849617925D}" srcOrd="0" destOrd="1" presId="urn:microsoft.com/office/officeart/2005/8/layout/list1"/>
    <dgm:cxn modelId="{7A7F6772-E0E5-4311-A4A7-5F4CDB18FF6C}" srcId="{BF56CAAE-1EBE-4EB4-B2BF-0BFF741B441D}" destId="{47AE4964-98E7-428F-A4DC-F2FCAA94A45D}" srcOrd="1" destOrd="0" parTransId="{3A6146B6-BA1D-4A73-8209-FB475C355185}" sibTransId="{2348A377-C33E-435D-8AF4-71A4DA543DD9}"/>
    <dgm:cxn modelId="{66F7E356-53A3-4DDC-8478-23561EECA524}" type="presOf" srcId="{47AE4964-98E7-428F-A4DC-F2FCAA94A45D}" destId="{59EAC888-CF5F-4BAA-88E3-A1E3EF78491E}" srcOrd="1" destOrd="0" presId="urn:microsoft.com/office/officeart/2005/8/layout/list1"/>
    <dgm:cxn modelId="{F2D8868B-0D8B-48D9-88C8-1C1DCB946E2B}" type="presOf" srcId="{67DD02D9-BCE9-4671-8607-0B8A9E1CA24D}" destId="{66217F64-FE78-4F29-AC04-8A2D23C32BF7}" srcOrd="0" destOrd="0" presId="urn:microsoft.com/office/officeart/2005/8/layout/list1"/>
    <dgm:cxn modelId="{121B9394-8A7A-406C-A09D-40CFB38CCEEA}" type="presOf" srcId="{39D318EC-8272-496C-A321-7E2562A987C7}" destId="{93053A93-5F43-4FD1-B5C5-75849617925D}" srcOrd="0" destOrd="3" presId="urn:microsoft.com/office/officeart/2005/8/layout/list1"/>
    <dgm:cxn modelId="{E408EA9E-DBA0-41F0-8015-83FE30599A72}" type="presOf" srcId="{47AE4964-98E7-428F-A4DC-F2FCAA94A45D}" destId="{BFBC0DEC-AF20-4997-8E76-044BBC1F0C8D}" srcOrd="0" destOrd="0" presId="urn:microsoft.com/office/officeart/2005/8/layout/list1"/>
    <dgm:cxn modelId="{1BEEEEB6-CB8C-440B-BE7C-E15ADD26E55A}" srcId="{02A96E0B-BB42-45CB-8A8A-A6701FCF4528}" destId="{39D318EC-8272-496C-A321-7E2562A987C7}" srcOrd="3" destOrd="0" parTransId="{E65A7E27-3260-4433-9CFD-C196C6B10D05}" sibTransId="{896ED3C5-4B27-48D5-A648-51ADC1991294}"/>
    <dgm:cxn modelId="{3D6645B9-B0EC-4273-9C16-79B24C158D03}" type="presOf" srcId="{DE5CAB31-1ED5-4240-91AD-AC1EFB36936F}" destId="{DA749FC8-A7B7-4C56-A48B-CDF5B848D949}" srcOrd="1" destOrd="0" presId="urn:microsoft.com/office/officeart/2005/8/layout/list1"/>
    <dgm:cxn modelId="{A8DE9FC1-7018-413B-923B-E4524DDF57AB}" type="presOf" srcId="{BE27F749-622F-4228-BB9E-2707F1512B70}" destId="{7D9BF91D-5C38-4130-A3D4-74226F865DC5}" srcOrd="1" destOrd="0" presId="urn:microsoft.com/office/officeart/2005/8/layout/list1"/>
    <dgm:cxn modelId="{D053BBC5-58CE-4C51-AE24-CF3F1D4FA5D8}" srcId="{02A96E0B-BB42-45CB-8A8A-A6701FCF4528}" destId="{5B2DE664-1321-4D14-92E3-E7E544A8E44C}" srcOrd="1" destOrd="0" parTransId="{B2F9D4FF-077B-4B2E-A5C7-68A9D2DFA655}" sibTransId="{934857F6-145C-4513-9D52-FA313BCE70DF}"/>
    <dgm:cxn modelId="{221569C7-2C5D-4511-AF5D-7E028CA42E79}" srcId="{BF56CAAE-1EBE-4EB4-B2BF-0BFF741B441D}" destId="{BE27F749-622F-4228-BB9E-2707F1512B70}" srcOrd="2" destOrd="0" parTransId="{CE0F91E1-A402-410E-9E76-81D1FFD9C992}" sibTransId="{525607D9-1159-4D4D-9567-EF703F0FE624}"/>
    <dgm:cxn modelId="{7E46A0E7-F0A4-4B6A-9C8F-3C09AB0F4F2A}" type="presOf" srcId="{0135B278-8C52-4F25-92B8-7A4BB30577DF}" destId="{93053A93-5F43-4FD1-B5C5-75849617925D}" srcOrd="0" destOrd="2" presId="urn:microsoft.com/office/officeart/2005/8/layout/list1"/>
    <dgm:cxn modelId="{603776EC-0501-4F90-A57B-66802BFEE570}" srcId="{02A96E0B-BB42-45CB-8A8A-A6701FCF4528}" destId="{0135B278-8C52-4F25-92B8-7A4BB30577DF}" srcOrd="2" destOrd="0" parTransId="{46E114D4-6F55-45AC-AAD7-C811315E0BF0}" sibTransId="{B43F38F4-72BF-4631-8A97-A17C4804FC96}"/>
    <dgm:cxn modelId="{84D131F1-62D5-4857-BF3C-72EE379EA004}" srcId="{02A96E0B-BB42-45CB-8A8A-A6701FCF4528}" destId="{1DD1F0A4-615A-4BD0-9C36-FA7D8BE15FAB}" srcOrd="0" destOrd="0" parTransId="{25000F62-27A2-4112-99A7-8E88D81E0777}" sibTransId="{C0ADD36D-E33A-4CC4-BD4D-0C96439437EC}"/>
    <dgm:cxn modelId="{57B0B6F2-B1EE-47F3-8409-71388CE6AFD5}" type="presOf" srcId="{67DD02D9-BCE9-4671-8607-0B8A9E1CA24D}" destId="{4AFD4000-948D-4A49-A387-36238E9C60CD}" srcOrd="1" destOrd="0" presId="urn:microsoft.com/office/officeart/2005/8/layout/list1"/>
    <dgm:cxn modelId="{C30DB5E1-ABF8-47CB-9E06-2F211D078DE4}" type="presParOf" srcId="{033C2675-6A92-42EC-9C5B-5706E618CF8C}" destId="{28BDF29D-DD12-4046-93BA-2C051D571E54}" srcOrd="0" destOrd="0" presId="urn:microsoft.com/office/officeart/2005/8/layout/list1"/>
    <dgm:cxn modelId="{553C5178-6D02-49A0-BBA0-3CD22EE87784}" type="presParOf" srcId="{28BDF29D-DD12-4046-93BA-2C051D571E54}" destId="{66217F64-FE78-4F29-AC04-8A2D23C32BF7}" srcOrd="0" destOrd="0" presId="urn:microsoft.com/office/officeart/2005/8/layout/list1"/>
    <dgm:cxn modelId="{69A67A28-46DF-49B1-95BA-76E20B0CEF2C}" type="presParOf" srcId="{28BDF29D-DD12-4046-93BA-2C051D571E54}" destId="{4AFD4000-948D-4A49-A387-36238E9C60CD}" srcOrd="1" destOrd="0" presId="urn:microsoft.com/office/officeart/2005/8/layout/list1"/>
    <dgm:cxn modelId="{18C8819D-AB9F-433B-BD42-7755EFDC2C53}" type="presParOf" srcId="{033C2675-6A92-42EC-9C5B-5706E618CF8C}" destId="{F11DDE7A-877A-4563-8D49-F550DA3A4263}" srcOrd="1" destOrd="0" presId="urn:microsoft.com/office/officeart/2005/8/layout/list1"/>
    <dgm:cxn modelId="{F7B2250B-65E7-44DC-8802-DFF23127B1FE}" type="presParOf" srcId="{033C2675-6A92-42EC-9C5B-5706E618CF8C}" destId="{5CE6ECED-4062-420A-ABC2-324B2FD2BCF0}" srcOrd="2" destOrd="0" presId="urn:microsoft.com/office/officeart/2005/8/layout/list1"/>
    <dgm:cxn modelId="{C3961C83-F0D6-4DD1-9ABA-3AF9A0027618}" type="presParOf" srcId="{033C2675-6A92-42EC-9C5B-5706E618CF8C}" destId="{2FD5A3B7-9116-4EF5-AD4E-DEA7CF9544BA}" srcOrd="3" destOrd="0" presId="urn:microsoft.com/office/officeart/2005/8/layout/list1"/>
    <dgm:cxn modelId="{5BE578E3-4F2D-4CE6-B79A-B758AE69660B}" type="presParOf" srcId="{033C2675-6A92-42EC-9C5B-5706E618CF8C}" destId="{0778793A-D0E8-40F8-82A8-49929FC04F82}" srcOrd="4" destOrd="0" presId="urn:microsoft.com/office/officeart/2005/8/layout/list1"/>
    <dgm:cxn modelId="{15CF8E29-4B18-4DE0-93B2-A5FCBA8C709C}" type="presParOf" srcId="{0778793A-D0E8-40F8-82A8-49929FC04F82}" destId="{BFBC0DEC-AF20-4997-8E76-044BBC1F0C8D}" srcOrd="0" destOrd="0" presId="urn:microsoft.com/office/officeart/2005/8/layout/list1"/>
    <dgm:cxn modelId="{830AA0FD-FF68-4F7C-AA5C-224E2DA0E6E6}" type="presParOf" srcId="{0778793A-D0E8-40F8-82A8-49929FC04F82}" destId="{59EAC888-CF5F-4BAA-88E3-A1E3EF78491E}" srcOrd="1" destOrd="0" presId="urn:microsoft.com/office/officeart/2005/8/layout/list1"/>
    <dgm:cxn modelId="{B10E55D8-D1CD-45A6-97C8-5FACF5625268}" type="presParOf" srcId="{033C2675-6A92-42EC-9C5B-5706E618CF8C}" destId="{5DF7C857-66C1-418C-933B-2526034CEBC1}" srcOrd="5" destOrd="0" presId="urn:microsoft.com/office/officeart/2005/8/layout/list1"/>
    <dgm:cxn modelId="{6D9F761D-5B43-4D08-9A82-4DB55EED4596}" type="presParOf" srcId="{033C2675-6A92-42EC-9C5B-5706E618CF8C}" destId="{3C219190-9725-4CFE-8AB9-4D918C838781}" srcOrd="6" destOrd="0" presId="urn:microsoft.com/office/officeart/2005/8/layout/list1"/>
    <dgm:cxn modelId="{3EC4C0F3-1B78-4180-9044-48A70F74B113}" type="presParOf" srcId="{033C2675-6A92-42EC-9C5B-5706E618CF8C}" destId="{9CC17F24-4FC1-48AE-940D-93BBFD8FE069}" srcOrd="7" destOrd="0" presId="urn:microsoft.com/office/officeart/2005/8/layout/list1"/>
    <dgm:cxn modelId="{94F24436-7002-4D41-9424-BB7C0C165347}" type="presParOf" srcId="{033C2675-6A92-42EC-9C5B-5706E618CF8C}" destId="{1C8D8A32-1019-4AD6-8F09-D1BFA51824B3}" srcOrd="8" destOrd="0" presId="urn:microsoft.com/office/officeart/2005/8/layout/list1"/>
    <dgm:cxn modelId="{8DB05A45-21AD-457D-8C69-4D759FC70DBC}" type="presParOf" srcId="{1C8D8A32-1019-4AD6-8F09-D1BFA51824B3}" destId="{B69EBE12-DB7C-4572-AEB0-7CE98843B401}" srcOrd="0" destOrd="0" presId="urn:microsoft.com/office/officeart/2005/8/layout/list1"/>
    <dgm:cxn modelId="{786DAEED-20B8-40D4-BD4D-7DE5F7088D7A}" type="presParOf" srcId="{1C8D8A32-1019-4AD6-8F09-D1BFA51824B3}" destId="{7D9BF91D-5C38-4130-A3D4-74226F865DC5}" srcOrd="1" destOrd="0" presId="urn:microsoft.com/office/officeart/2005/8/layout/list1"/>
    <dgm:cxn modelId="{24A189F1-8720-4F3F-9C8B-EA07F5042495}" type="presParOf" srcId="{033C2675-6A92-42EC-9C5B-5706E618CF8C}" destId="{A4B8ECA7-1458-43E0-903E-C9A8EA4E3964}" srcOrd="9" destOrd="0" presId="urn:microsoft.com/office/officeart/2005/8/layout/list1"/>
    <dgm:cxn modelId="{80D61C8A-AE4E-4F82-B1CB-F84E003F1E06}" type="presParOf" srcId="{033C2675-6A92-42EC-9C5B-5706E618CF8C}" destId="{535005B1-C237-4479-9FD6-559775937D56}" srcOrd="10" destOrd="0" presId="urn:microsoft.com/office/officeart/2005/8/layout/list1"/>
    <dgm:cxn modelId="{E8137960-FA83-4BCE-ADEE-F80199A1B053}" type="presParOf" srcId="{033C2675-6A92-42EC-9C5B-5706E618CF8C}" destId="{3AC04293-96CF-42F7-AA09-0C2FDDA776F7}" srcOrd="11" destOrd="0" presId="urn:microsoft.com/office/officeart/2005/8/layout/list1"/>
    <dgm:cxn modelId="{4A92EFD7-6915-4EC5-B388-52F9DAC6B757}" type="presParOf" srcId="{033C2675-6A92-42EC-9C5B-5706E618CF8C}" destId="{95E53ED3-9894-48B5-B94F-04EF5BE93EC4}" srcOrd="12" destOrd="0" presId="urn:microsoft.com/office/officeart/2005/8/layout/list1"/>
    <dgm:cxn modelId="{30B39E60-CF4B-4083-9ED1-151BCB48DF87}" type="presParOf" srcId="{95E53ED3-9894-48B5-B94F-04EF5BE93EC4}" destId="{C1866C8F-4DB6-4BB5-AD86-1D448207BA27}" srcOrd="0" destOrd="0" presId="urn:microsoft.com/office/officeart/2005/8/layout/list1"/>
    <dgm:cxn modelId="{B10F31F7-874E-4DC3-8C93-4E9C737BFA8B}" type="presParOf" srcId="{95E53ED3-9894-48B5-B94F-04EF5BE93EC4}" destId="{14C1A309-2BAC-4428-8B52-F11D28426AF4}" srcOrd="1" destOrd="0" presId="urn:microsoft.com/office/officeart/2005/8/layout/list1"/>
    <dgm:cxn modelId="{C0A36FC9-7BBE-4500-82A1-4FD6F1B87474}" type="presParOf" srcId="{033C2675-6A92-42EC-9C5B-5706E618CF8C}" destId="{4352567D-0FAE-43FE-BB55-C4AE1E4CD1C2}" srcOrd="13" destOrd="0" presId="urn:microsoft.com/office/officeart/2005/8/layout/list1"/>
    <dgm:cxn modelId="{F2441682-41C6-41BE-8B77-C059AF87158E}" type="presParOf" srcId="{033C2675-6A92-42EC-9C5B-5706E618CF8C}" destId="{93053A93-5F43-4FD1-B5C5-75849617925D}" srcOrd="14" destOrd="0" presId="urn:microsoft.com/office/officeart/2005/8/layout/list1"/>
    <dgm:cxn modelId="{C239B262-CDD0-4393-B2BC-4C7EB4786E27}" type="presParOf" srcId="{033C2675-6A92-42EC-9C5B-5706E618CF8C}" destId="{0C039F23-418A-463E-AA1B-7A9EE3F9BB07}" srcOrd="15" destOrd="0" presId="urn:microsoft.com/office/officeart/2005/8/layout/list1"/>
    <dgm:cxn modelId="{CEE12E80-48BF-4D4E-BD5C-A7C98681270D}" type="presParOf" srcId="{033C2675-6A92-42EC-9C5B-5706E618CF8C}" destId="{FA2337A1-DD75-4EAD-9339-754342EB9633}" srcOrd="16" destOrd="0" presId="urn:microsoft.com/office/officeart/2005/8/layout/list1"/>
    <dgm:cxn modelId="{A4D9AAF7-BFF2-451D-9699-0550ED2EB403}" type="presParOf" srcId="{FA2337A1-DD75-4EAD-9339-754342EB9633}" destId="{77A99660-0BB0-4BE4-8F96-3E4966824417}" srcOrd="0" destOrd="0" presId="urn:microsoft.com/office/officeart/2005/8/layout/list1"/>
    <dgm:cxn modelId="{622D4A1B-1BBC-494A-BA8E-44F3B9B47010}" type="presParOf" srcId="{FA2337A1-DD75-4EAD-9339-754342EB9633}" destId="{DA749FC8-A7B7-4C56-A48B-CDF5B848D949}" srcOrd="1" destOrd="0" presId="urn:microsoft.com/office/officeart/2005/8/layout/list1"/>
    <dgm:cxn modelId="{33FDF643-846D-49B8-B9DA-679FCCE1FFF6}" type="presParOf" srcId="{033C2675-6A92-42EC-9C5B-5706E618CF8C}" destId="{8A05CF70-CA49-4548-A460-F2840144C80B}" srcOrd="17" destOrd="0" presId="urn:microsoft.com/office/officeart/2005/8/layout/list1"/>
    <dgm:cxn modelId="{D3F0F6C1-61AC-4FEE-BCCB-88A0AC37F340}" type="presParOf" srcId="{033C2675-6A92-42EC-9C5B-5706E618CF8C}" destId="{A2640F9F-6B88-4149-BDF2-9D4406FFE808}"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93B791-5A63-43F7-A830-7E91BD1EFEEE}"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US"/>
        </a:p>
      </dgm:t>
    </dgm:pt>
    <dgm:pt modelId="{D86017B7-5BA3-47EB-963F-EDD108B3B41F}">
      <dgm:prSet phldrT="[Testo]" custT="1"/>
      <dgm:spPr/>
      <dgm:t>
        <a:bodyPr/>
        <a:lstStyle/>
        <a:p>
          <a:r>
            <a:rPr lang="en-US" sz="3200" dirty="0"/>
            <a:t>Industrial Ecology (IE)</a:t>
          </a:r>
        </a:p>
      </dgm:t>
    </dgm:pt>
    <dgm:pt modelId="{745F39F1-58D4-4AD3-A8F7-20EB063EE951}" type="parTrans" cxnId="{604FAAC8-D61E-42DA-A324-AB7478916115}">
      <dgm:prSet/>
      <dgm:spPr/>
      <dgm:t>
        <a:bodyPr/>
        <a:lstStyle/>
        <a:p>
          <a:endParaRPr lang="en-US" sz="1050"/>
        </a:p>
      </dgm:t>
    </dgm:pt>
    <dgm:pt modelId="{0986EFA1-CE0F-435F-B255-7B40FB1A9FA0}" type="sibTrans" cxnId="{604FAAC8-D61E-42DA-A324-AB7478916115}">
      <dgm:prSet/>
      <dgm:spPr/>
      <dgm:t>
        <a:bodyPr/>
        <a:lstStyle/>
        <a:p>
          <a:endParaRPr lang="en-US" sz="1050"/>
        </a:p>
      </dgm:t>
    </dgm:pt>
    <dgm:pt modelId="{6AE82657-4346-4F1B-8D7F-CFACCD41C7CE}">
      <dgm:prSet phldrT="[Testo]" custT="1"/>
      <dgm:spPr/>
      <dgm:t>
        <a:bodyPr/>
        <a:lstStyle/>
        <a:p>
          <a:pPr>
            <a:buNone/>
          </a:pPr>
          <a:r>
            <a:rPr lang="en-US" sz="1400" dirty="0"/>
            <a:t>	</a:t>
          </a:r>
          <a:r>
            <a:rPr lang="en-US" sz="1800" dirty="0"/>
            <a:t>Interdisciplinary approach that studies human systems by analogy with biological systems. IE promotes the development of solutions for designing economic systems so that they evolve in a more sustainable way.</a:t>
          </a:r>
        </a:p>
      </dgm:t>
    </dgm:pt>
    <dgm:pt modelId="{4911BA3C-3EBC-4A61-9087-E9F3D79B1746}" type="parTrans" cxnId="{C0345026-5E4E-41D5-B2E6-49358B9A136D}">
      <dgm:prSet/>
      <dgm:spPr/>
      <dgm:t>
        <a:bodyPr/>
        <a:lstStyle/>
        <a:p>
          <a:endParaRPr lang="en-US" sz="1050"/>
        </a:p>
      </dgm:t>
    </dgm:pt>
    <dgm:pt modelId="{D3DC1D7E-F7F0-4042-95E3-0EA19492C100}" type="sibTrans" cxnId="{C0345026-5E4E-41D5-B2E6-49358B9A136D}">
      <dgm:prSet/>
      <dgm:spPr/>
      <dgm:t>
        <a:bodyPr/>
        <a:lstStyle/>
        <a:p>
          <a:endParaRPr lang="en-US" sz="1050"/>
        </a:p>
      </dgm:t>
    </dgm:pt>
    <dgm:pt modelId="{56193D55-B2C7-487F-A346-14CA4A937A4A}">
      <dgm:prSet phldrT="[Testo]" custT="1"/>
      <dgm:spPr/>
      <dgm:t>
        <a:bodyPr/>
        <a:lstStyle/>
        <a:p>
          <a:r>
            <a:rPr lang="en-US" sz="3200" dirty="0"/>
            <a:t>Circular Economy (CE)</a:t>
          </a:r>
        </a:p>
      </dgm:t>
    </dgm:pt>
    <dgm:pt modelId="{2BA2706E-F591-4777-8B30-159CA8F202C6}" type="parTrans" cxnId="{385294CA-3345-4CDF-83C1-218E0756027B}">
      <dgm:prSet/>
      <dgm:spPr/>
      <dgm:t>
        <a:bodyPr/>
        <a:lstStyle/>
        <a:p>
          <a:endParaRPr lang="en-US" sz="1050"/>
        </a:p>
      </dgm:t>
    </dgm:pt>
    <dgm:pt modelId="{8EC6983B-8981-4D9D-8D03-071A0DE31344}" type="sibTrans" cxnId="{385294CA-3345-4CDF-83C1-218E0756027B}">
      <dgm:prSet/>
      <dgm:spPr/>
      <dgm:t>
        <a:bodyPr/>
        <a:lstStyle/>
        <a:p>
          <a:endParaRPr lang="en-US" sz="1050"/>
        </a:p>
      </dgm:t>
    </dgm:pt>
    <dgm:pt modelId="{59F2D18E-3ADC-4686-B1BC-11C2A548BF67}">
      <dgm:prSet phldrT="[Testo]" custT="1"/>
      <dgm:spPr/>
      <dgm:t>
        <a:bodyPr/>
        <a:lstStyle/>
        <a:p>
          <a:pPr algn="l">
            <a:buFontTx/>
            <a:buNone/>
          </a:pPr>
          <a:r>
            <a:rPr lang="en-US" sz="1800" dirty="0"/>
            <a:t>	Paradigm shift opposite to the so-called ‘take make-dispose’ linear economic model, which has been made possible through the implementation of closed-loop solutions within economic systems.</a:t>
          </a:r>
        </a:p>
      </dgm:t>
    </dgm:pt>
    <dgm:pt modelId="{BE5EB0E9-343F-4FB6-99C6-E92E56A82EF5}" type="parTrans" cxnId="{B80FF23D-0073-44AB-AEE9-0C4D9BEF2D9B}">
      <dgm:prSet/>
      <dgm:spPr/>
      <dgm:t>
        <a:bodyPr/>
        <a:lstStyle/>
        <a:p>
          <a:endParaRPr lang="en-US" sz="1050"/>
        </a:p>
      </dgm:t>
    </dgm:pt>
    <dgm:pt modelId="{F2CE1D55-D77F-45BE-8140-868E5EA2C731}" type="sibTrans" cxnId="{B80FF23D-0073-44AB-AEE9-0C4D9BEF2D9B}">
      <dgm:prSet/>
      <dgm:spPr/>
      <dgm:t>
        <a:bodyPr/>
        <a:lstStyle/>
        <a:p>
          <a:endParaRPr lang="en-US" sz="1050"/>
        </a:p>
      </dgm:t>
    </dgm:pt>
    <dgm:pt modelId="{82F1404F-3CAA-4548-B272-23E14F4FE517}" type="pres">
      <dgm:prSet presAssocID="{B493B791-5A63-43F7-A830-7E91BD1EFEEE}" presName="Name0" presStyleCnt="0">
        <dgm:presLayoutVars>
          <dgm:dir/>
          <dgm:animLvl val="lvl"/>
          <dgm:resizeHandles val="exact"/>
        </dgm:presLayoutVars>
      </dgm:prSet>
      <dgm:spPr/>
    </dgm:pt>
    <dgm:pt modelId="{35494C3A-50CF-46F0-B34A-7DC97061E010}" type="pres">
      <dgm:prSet presAssocID="{D86017B7-5BA3-47EB-963F-EDD108B3B41F}" presName="linNode" presStyleCnt="0"/>
      <dgm:spPr/>
    </dgm:pt>
    <dgm:pt modelId="{E93EC814-C5A3-4E56-B7E7-133E61C02574}" type="pres">
      <dgm:prSet presAssocID="{D86017B7-5BA3-47EB-963F-EDD108B3B41F}" presName="parentText" presStyleLbl="node1" presStyleIdx="0" presStyleCnt="2" custScaleX="115893" custLinFactY="20742" custLinFactNeighborX="634" custLinFactNeighborY="100000">
        <dgm:presLayoutVars>
          <dgm:chMax val="1"/>
          <dgm:bulletEnabled val="1"/>
        </dgm:presLayoutVars>
      </dgm:prSet>
      <dgm:spPr/>
    </dgm:pt>
    <dgm:pt modelId="{62B97E33-4E6C-4CEB-AAFA-F2C06C8CF6A7}" type="pres">
      <dgm:prSet presAssocID="{D86017B7-5BA3-47EB-963F-EDD108B3B41F}" presName="descendantText" presStyleLbl="alignAccFollowNode1" presStyleIdx="0" presStyleCnt="2" custLinFactY="31191" custLinFactNeighborX="1847" custLinFactNeighborY="100000">
        <dgm:presLayoutVars>
          <dgm:bulletEnabled val="1"/>
        </dgm:presLayoutVars>
      </dgm:prSet>
      <dgm:spPr/>
    </dgm:pt>
    <dgm:pt modelId="{D257AECA-B621-4D43-83A8-F98D6EAFD567}" type="pres">
      <dgm:prSet presAssocID="{0986EFA1-CE0F-435F-B255-7B40FB1A9FA0}" presName="sp" presStyleCnt="0"/>
      <dgm:spPr/>
    </dgm:pt>
    <dgm:pt modelId="{F689D11C-E94C-4921-AED9-F98220D777BB}" type="pres">
      <dgm:prSet presAssocID="{56193D55-B2C7-487F-A346-14CA4A937A4A}" presName="linNode" presStyleCnt="0"/>
      <dgm:spPr/>
    </dgm:pt>
    <dgm:pt modelId="{DD4DFABC-2655-4EB9-9ED8-ED3AC2F728E5}" type="pres">
      <dgm:prSet presAssocID="{56193D55-B2C7-487F-A346-14CA4A937A4A}" presName="parentText" presStyleLbl="node1" presStyleIdx="1" presStyleCnt="2" custScaleX="115893" custLinFactY="-900" custLinFactNeighborX="841" custLinFactNeighborY="-100000">
        <dgm:presLayoutVars>
          <dgm:chMax val="1"/>
          <dgm:bulletEnabled val="1"/>
        </dgm:presLayoutVars>
      </dgm:prSet>
      <dgm:spPr/>
    </dgm:pt>
    <dgm:pt modelId="{5ED3ECC8-D6D0-4E46-A3EF-34883EEE06A8}" type="pres">
      <dgm:prSet presAssocID="{56193D55-B2C7-487F-A346-14CA4A937A4A}" presName="descendantText" presStyleLbl="alignAccFollowNode1" presStyleIdx="1" presStyleCnt="2" custLinFactY="-23794" custLinFactNeighborX="1128" custLinFactNeighborY="-100000">
        <dgm:presLayoutVars>
          <dgm:bulletEnabled val="1"/>
        </dgm:presLayoutVars>
      </dgm:prSet>
      <dgm:spPr/>
    </dgm:pt>
  </dgm:ptLst>
  <dgm:cxnLst>
    <dgm:cxn modelId="{C0345026-5E4E-41D5-B2E6-49358B9A136D}" srcId="{D86017B7-5BA3-47EB-963F-EDD108B3B41F}" destId="{6AE82657-4346-4F1B-8D7F-CFACCD41C7CE}" srcOrd="0" destOrd="0" parTransId="{4911BA3C-3EBC-4A61-9087-E9F3D79B1746}" sibTransId="{D3DC1D7E-F7F0-4042-95E3-0EA19492C100}"/>
    <dgm:cxn modelId="{AD5ACB2F-1989-4EC4-A532-E8D27B2DED9C}" type="presOf" srcId="{56193D55-B2C7-487F-A346-14CA4A937A4A}" destId="{DD4DFABC-2655-4EB9-9ED8-ED3AC2F728E5}" srcOrd="0" destOrd="0" presId="urn:microsoft.com/office/officeart/2005/8/layout/vList5"/>
    <dgm:cxn modelId="{B80FF23D-0073-44AB-AEE9-0C4D9BEF2D9B}" srcId="{56193D55-B2C7-487F-A346-14CA4A937A4A}" destId="{59F2D18E-3ADC-4686-B1BC-11C2A548BF67}" srcOrd="0" destOrd="0" parTransId="{BE5EB0E9-343F-4FB6-99C6-E92E56A82EF5}" sibTransId="{F2CE1D55-D77F-45BE-8140-868E5EA2C731}"/>
    <dgm:cxn modelId="{5F4FDD53-9DA0-4D69-BE9E-F3467379DD43}" type="presOf" srcId="{6AE82657-4346-4F1B-8D7F-CFACCD41C7CE}" destId="{62B97E33-4E6C-4CEB-AAFA-F2C06C8CF6A7}" srcOrd="0" destOrd="0" presId="urn:microsoft.com/office/officeart/2005/8/layout/vList5"/>
    <dgm:cxn modelId="{604FAAC8-D61E-42DA-A324-AB7478916115}" srcId="{B493B791-5A63-43F7-A830-7E91BD1EFEEE}" destId="{D86017B7-5BA3-47EB-963F-EDD108B3B41F}" srcOrd="0" destOrd="0" parTransId="{745F39F1-58D4-4AD3-A8F7-20EB063EE951}" sibTransId="{0986EFA1-CE0F-435F-B255-7B40FB1A9FA0}"/>
    <dgm:cxn modelId="{385294CA-3345-4CDF-83C1-218E0756027B}" srcId="{B493B791-5A63-43F7-A830-7E91BD1EFEEE}" destId="{56193D55-B2C7-487F-A346-14CA4A937A4A}" srcOrd="1" destOrd="0" parTransId="{2BA2706E-F591-4777-8B30-159CA8F202C6}" sibTransId="{8EC6983B-8981-4D9D-8D03-071A0DE31344}"/>
    <dgm:cxn modelId="{0BD690CE-E5E2-4740-A355-222846C89442}" type="presOf" srcId="{D86017B7-5BA3-47EB-963F-EDD108B3B41F}" destId="{E93EC814-C5A3-4E56-B7E7-133E61C02574}" srcOrd="0" destOrd="0" presId="urn:microsoft.com/office/officeart/2005/8/layout/vList5"/>
    <dgm:cxn modelId="{51A5F4CE-858F-4C51-8F36-5E39CED00FB7}" type="presOf" srcId="{59F2D18E-3ADC-4686-B1BC-11C2A548BF67}" destId="{5ED3ECC8-D6D0-4E46-A3EF-34883EEE06A8}" srcOrd="0" destOrd="0" presId="urn:microsoft.com/office/officeart/2005/8/layout/vList5"/>
    <dgm:cxn modelId="{596013CF-86ED-4D35-AC6F-D71314024257}" type="presOf" srcId="{B493B791-5A63-43F7-A830-7E91BD1EFEEE}" destId="{82F1404F-3CAA-4548-B272-23E14F4FE517}" srcOrd="0" destOrd="0" presId="urn:microsoft.com/office/officeart/2005/8/layout/vList5"/>
    <dgm:cxn modelId="{4A9E2005-9CE8-4B8F-8B25-A97FA331F5F6}" type="presParOf" srcId="{82F1404F-3CAA-4548-B272-23E14F4FE517}" destId="{35494C3A-50CF-46F0-B34A-7DC97061E010}" srcOrd="0" destOrd="0" presId="urn:microsoft.com/office/officeart/2005/8/layout/vList5"/>
    <dgm:cxn modelId="{12D24B8E-D2EE-423C-80D2-011FD7BD2ACE}" type="presParOf" srcId="{35494C3A-50CF-46F0-B34A-7DC97061E010}" destId="{E93EC814-C5A3-4E56-B7E7-133E61C02574}" srcOrd="0" destOrd="0" presId="urn:microsoft.com/office/officeart/2005/8/layout/vList5"/>
    <dgm:cxn modelId="{6687852D-5C43-4C80-B745-BFE83A43F8AC}" type="presParOf" srcId="{35494C3A-50CF-46F0-B34A-7DC97061E010}" destId="{62B97E33-4E6C-4CEB-AAFA-F2C06C8CF6A7}" srcOrd="1" destOrd="0" presId="urn:microsoft.com/office/officeart/2005/8/layout/vList5"/>
    <dgm:cxn modelId="{283BA927-23E2-44BB-A743-C8635D54C44B}" type="presParOf" srcId="{82F1404F-3CAA-4548-B272-23E14F4FE517}" destId="{D257AECA-B621-4D43-83A8-F98D6EAFD567}" srcOrd="1" destOrd="0" presId="urn:microsoft.com/office/officeart/2005/8/layout/vList5"/>
    <dgm:cxn modelId="{CBFF52FA-91D1-4518-8DEF-52649C658C0B}" type="presParOf" srcId="{82F1404F-3CAA-4548-B272-23E14F4FE517}" destId="{F689D11C-E94C-4921-AED9-F98220D777BB}" srcOrd="2" destOrd="0" presId="urn:microsoft.com/office/officeart/2005/8/layout/vList5"/>
    <dgm:cxn modelId="{EA636E90-098C-4778-84A2-A712F69AFB0B}" type="presParOf" srcId="{F689D11C-E94C-4921-AED9-F98220D777BB}" destId="{DD4DFABC-2655-4EB9-9ED8-ED3AC2F728E5}" srcOrd="0" destOrd="0" presId="urn:microsoft.com/office/officeart/2005/8/layout/vList5"/>
    <dgm:cxn modelId="{8D184A61-BB3C-44E7-BEE1-7809C94B2031}" type="presParOf" srcId="{F689D11C-E94C-4921-AED9-F98220D777BB}" destId="{5ED3ECC8-D6D0-4E46-A3EF-34883EEE06A8}"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6ECED-4062-420A-ABC2-324B2FD2BCF0}">
      <dsp:nvSpPr>
        <dsp:cNvPr id="0" name=""/>
        <dsp:cNvSpPr/>
      </dsp:nvSpPr>
      <dsp:spPr>
        <a:xfrm>
          <a:off x="0" y="283301"/>
          <a:ext cx="9760324" cy="478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AFD4000-948D-4A49-A387-36238E9C60CD}">
      <dsp:nvSpPr>
        <dsp:cNvPr id="0" name=""/>
        <dsp:cNvSpPr/>
      </dsp:nvSpPr>
      <dsp:spPr>
        <a:xfrm>
          <a:off x="488016" y="2861"/>
          <a:ext cx="6832226" cy="56088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242" tIns="0" rIns="258242" bIns="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rPr>
            <a:t>1. Basic concepts</a:t>
          </a:r>
        </a:p>
      </dsp:txBody>
      <dsp:txXfrm>
        <a:off x="515396" y="30241"/>
        <a:ext cx="6777466" cy="506120"/>
      </dsp:txXfrm>
    </dsp:sp>
    <dsp:sp modelId="{3C219190-9725-4CFE-8AB9-4D918C838781}">
      <dsp:nvSpPr>
        <dsp:cNvPr id="0" name=""/>
        <dsp:cNvSpPr/>
      </dsp:nvSpPr>
      <dsp:spPr>
        <a:xfrm>
          <a:off x="0" y="1145141"/>
          <a:ext cx="9760324" cy="478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9EAC888-CF5F-4BAA-88E3-A1E3EF78491E}">
      <dsp:nvSpPr>
        <dsp:cNvPr id="0" name=""/>
        <dsp:cNvSpPr/>
      </dsp:nvSpPr>
      <dsp:spPr>
        <a:xfrm>
          <a:off x="488016" y="864701"/>
          <a:ext cx="6832226" cy="56088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242" tIns="0" rIns="258242" bIns="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rPr>
            <a:t>2. Research problem and aim of study</a:t>
          </a:r>
        </a:p>
      </dsp:txBody>
      <dsp:txXfrm>
        <a:off x="515396" y="892081"/>
        <a:ext cx="6777466" cy="506120"/>
      </dsp:txXfrm>
    </dsp:sp>
    <dsp:sp modelId="{535005B1-C237-4479-9FD6-559775937D56}">
      <dsp:nvSpPr>
        <dsp:cNvPr id="0" name=""/>
        <dsp:cNvSpPr/>
      </dsp:nvSpPr>
      <dsp:spPr>
        <a:xfrm>
          <a:off x="0" y="2006982"/>
          <a:ext cx="9760324" cy="478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D9BF91D-5C38-4130-A3D4-74226F865DC5}">
      <dsp:nvSpPr>
        <dsp:cNvPr id="0" name=""/>
        <dsp:cNvSpPr/>
      </dsp:nvSpPr>
      <dsp:spPr>
        <a:xfrm>
          <a:off x="488016" y="1726542"/>
          <a:ext cx="6832226" cy="56088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242" tIns="0" rIns="258242" bIns="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rPr>
            <a:t>3. Methodology</a:t>
          </a:r>
        </a:p>
      </dsp:txBody>
      <dsp:txXfrm>
        <a:off x="515396" y="1753922"/>
        <a:ext cx="6777466" cy="506120"/>
      </dsp:txXfrm>
    </dsp:sp>
    <dsp:sp modelId="{93053A93-5F43-4FD1-B5C5-75849617925D}">
      <dsp:nvSpPr>
        <dsp:cNvPr id="0" name=""/>
        <dsp:cNvSpPr/>
      </dsp:nvSpPr>
      <dsp:spPr>
        <a:xfrm>
          <a:off x="0" y="2868822"/>
          <a:ext cx="9760324" cy="209475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57510" tIns="395732" rIns="757510" bIns="170688" numCol="1" spcCol="1270" anchor="t" anchorCtr="0">
          <a:noAutofit/>
        </a:bodyPr>
        <a:lstStyle/>
        <a:p>
          <a:pPr marL="228600" lvl="1" indent="-228600" algn="l" defTabSz="1066800">
            <a:lnSpc>
              <a:spcPct val="90000"/>
            </a:lnSpc>
            <a:spcBef>
              <a:spcPct val="0"/>
            </a:spcBef>
            <a:spcAft>
              <a:spcPct val="15000"/>
            </a:spcAft>
            <a:buFontTx/>
            <a:buChar char="–"/>
          </a:pPr>
          <a:r>
            <a:rPr lang="en-US" sz="2400" kern="1200" baseline="0" dirty="0"/>
            <a:t>Trend</a:t>
          </a:r>
          <a:endParaRPr lang="en-US" sz="2400" kern="1200" dirty="0"/>
        </a:p>
        <a:p>
          <a:pPr marL="228600" lvl="1" indent="-228600" algn="l" defTabSz="1066800">
            <a:lnSpc>
              <a:spcPct val="90000"/>
            </a:lnSpc>
            <a:spcBef>
              <a:spcPct val="0"/>
            </a:spcBef>
            <a:spcAft>
              <a:spcPct val="15000"/>
            </a:spcAft>
            <a:buFontTx/>
            <a:buChar char="–"/>
          </a:pPr>
          <a:r>
            <a:rPr lang="en-US" sz="2400" kern="1200" dirty="0"/>
            <a:t>Authors</a:t>
          </a:r>
        </a:p>
        <a:p>
          <a:pPr marL="228600" lvl="1" indent="-228600" algn="l" defTabSz="1066800">
            <a:lnSpc>
              <a:spcPct val="90000"/>
            </a:lnSpc>
            <a:spcBef>
              <a:spcPct val="0"/>
            </a:spcBef>
            <a:spcAft>
              <a:spcPct val="15000"/>
            </a:spcAft>
            <a:buFontTx/>
            <a:buChar char="–"/>
          </a:pPr>
          <a:r>
            <a:rPr lang="en-US" sz="2400" kern="1200" dirty="0"/>
            <a:t>Countries</a:t>
          </a:r>
        </a:p>
        <a:p>
          <a:pPr marL="228600" lvl="1" indent="-228600" algn="l" defTabSz="1066800">
            <a:lnSpc>
              <a:spcPct val="90000"/>
            </a:lnSpc>
            <a:spcBef>
              <a:spcPct val="0"/>
            </a:spcBef>
            <a:spcAft>
              <a:spcPct val="15000"/>
            </a:spcAft>
            <a:buFontTx/>
            <a:buChar char="–"/>
          </a:pPr>
          <a:r>
            <a:rPr lang="en-US" sz="2400" kern="1200" dirty="0"/>
            <a:t>Author’s keywords</a:t>
          </a:r>
        </a:p>
      </dsp:txBody>
      <dsp:txXfrm>
        <a:off x="0" y="2868822"/>
        <a:ext cx="9760324" cy="2094750"/>
      </dsp:txXfrm>
    </dsp:sp>
    <dsp:sp modelId="{14C1A309-2BAC-4428-8B52-F11D28426AF4}">
      <dsp:nvSpPr>
        <dsp:cNvPr id="0" name=""/>
        <dsp:cNvSpPr/>
      </dsp:nvSpPr>
      <dsp:spPr>
        <a:xfrm>
          <a:off x="488016" y="2588382"/>
          <a:ext cx="6832226" cy="56088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225" tIns="0" rIns="278225" bIns="0" numCol="1" spcCol="1270" anchor="ctr" anchorCtr="0">
          <a:noAutofit/>
        </a:bodyPr>
        <a:lstStyle/>
        <a:p>
          <a:pPr marL="0" lvl="0" indent="0" algn="l" defTabSz="1022350">
            <a:lnSpc>
              <a:spcPct val="90000"/>
            </a:lnSpc>
            <a:spcBef>
              <a:spcPct val="0"/>
            </a:spcBef>
            <a:spcAft>
              <a:spcPct val="35000"/>
            </a:spcAft>
            <a:buNone/>
          </a:pPr>
          <a:r>
            <a:rPr lang="en-US" sz="2400" b="1" kern="1200">
              <a:solidFill>
                <a:schemeClr val="bg1"/>
              </a:solidFill>
              <a:latin typeface="Aptos" panose="02110004020202020204"/>
              <a:ea typeface="+mn-ea"/>
              <a:cs typeface="+mn-cs"/>
            </a:rPr>
            <a:t>4. Results - aspects investigated </a:t>
          </a:r>
          <a:endParaRPr lang="en-US" sz="2400" b="1" kern="1200" dirty="0">
            <a:solidFill>
              <a:schemeClr val="bg1"/>
            </a:solidFill>
            <a:latin typeface="Aptos" panose="02110004020202020204"/>
            <a:ea typeface="+mn-ea"/>
            <a:cs typeface="+mn-cs"/>
          </a:endParaRPr>
        </a:p>
      </dsp:txBody>
      <dsp:txXfrm>
        <a:off x="515396" y="2615762"/>
        <a:ext cx="6777466" cy="506120"/>
      </dsp:txXfrm>
    </dsp:sp>
    <dsp:sp modelId="{A2640F9F-6B88-4149-BDF2-9D4406FFE808}">
      <dsp:nvSpPr>
        <dsp:cNvPr id="0" name=""/>
        <dsp:cNvSpPr/>
      </dsp:nvSpPr>
      <dsp:spPr>
        <a:xfrm>
          <a:off x="0" y="5346612"/>
          <a:ext cx="9760324" cy="478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A749FC8-A7B7-4C56-A48B-CDF5B848D949}">
      <dsp:nvSpPr>
        <dsp:cNvPr id="0" name=""/>
        <dsp:cNvSpPr/>
      </dsp:nvSpPr>
      <dsp:spPr>
        <a:xfrm>
          <a:off x="488016" y="5066171"/>
          <a:ext cx="6832226" cy="56088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242" tIns="0" rIns="258242" bIns="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rPr>
            <a:t>5. Limits and further investigations</a:t>
          </a:r>
        </a:p>
      </dsp:txBody>
      <dsp:txXfrm>
        <a:off x="515396" y="5093551"/>
        <a:ext cx="6777466"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97E33-4E6C-4CEB-AAFA-F2C06C8CF6A7}">
      <dsp:nvSpPr>
        <dsp:cNvPr id="0" name=""/>
        <dsp:cNvSpPr/>
      </dsp:nvSpPr>
      <dsp:spPr>
        <a:xfrm rot="5400000">
          <a:off x="4847986" y="1246952"/>
          <a:ext cx="1947266" cy="5049576"/>
        </a:xfrm>
        <a:prstGeom prst="round2Same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None/>
          </a:pPr>
          <a:r>
            <a:rPr lang="en-US" sz="1400" kern="1200" dirty="0"/>
            <a:t>	</a:t>
          </a:r>
          <a:r>
            <a:rPr lang="en-US" sz="1800" kern="1200" dirty="0"/>
            <a:t>Interdisciplinary approach that studies human systems by analogy with biological systems. IE promotes the development of solutions for designing economic systems so that they evolve in a more sustainable way.</a:t>
          </a:r>
        </a:p>
      </dsp:txBody>
      <dsp:txXfrm rot="-5400000">
        <a:off x="3296831" y="2893165"/>
        <a:ext cx="4954518" cy="1757150"/>
      </dsp:txXfrm>
    </dsp:sp>
    <dsp:sp modelId="{E93EC814-C5A3-4E56-B7E7-133E61C02574}">
      <dsp:nvSpPr>
        <dsp:cNvPr id="0" name=""/>
        <dsp:cNvSpPr/>
      </dsp:nvSpPr>
      <dsp:spPr>
        <a:xfrm>
          <a:off x="34525" y="2555908"/>
          <a:ext cx="3291809" cy="2434083"/>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Industrial Ecology (IE)</a:t>
          </a:r>
        </a:p>
      </dsp:txBody>
      <dsp:txXfrm>
        <a:off x="153347" y="2674730"/>
        <a:ext cx="3054165" cy="2196439"/>
      </dsp:txXfrm>
    </dsp:sp>
    <dsp:sp modelId="{5ED3ECC8-D6D0-4E46-A3EF-34883EEE06A8}">
      <dsp:nvSpPr>
        <dsp:cNvPr id="0" name=""/>
        <dsp:cNvSpPr/>
      </dsp:nvSpPr>
      <dsp:spPr>
        <a:xfrm rot="5400000">
          <a:off x="4847986" y="-1162497"/>
          <a:ext cx="1947266" cy="5049576"/>
        </a:xfrm>
        <a:prstGeom prst="round2Same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Tx/>
            <a:buNone/>
          </a:pPr>
          <a:r>
            <a:rPr lang="en-US" sz="1800" kern="1200" dirty="0"/>
            <a:t>	Paradigm shift opposite to the so-called ‘take make-dispose’ linear economic model, which has been made possible through the implementation of closed-loop solutions within economic systems.</a:t>
          </a:r>
        </a:p>
      </dsp:txBody>
      <dsp:txXfrm rot="-5400000">
        <a:off x="3296831" y="483716"/>
        <a:ext cx="4954518" cy="1757150"/>
      </dsp:txXfrm>
    </dsp:sp>
    <dsp:sp modelId="{DD4DFABC-2655-4EB9-9ED8-ED3AC2F728E5}">
      <dsp:nvSpPr>
        <dsp:cNvPr id="0" name=""/>
        <dsp:cNvSpPr/>
      </dsp:nvSpPr>
      <dsp:spPr>
        <a:xfrm>
          <a:off x="44977" y="99858"/>
          <a:ext cx="3291809" cy="2434083"/>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Circular Economy (CE)</a:t>
          </a:r>
        </a:p>
      </dsp:txBody>
      <dsp:txXfrm>
        <a:off x="163799" y="218680"/>
        <a:ext cx="3054165" cy="219643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015776-BFD2-4D35-8B4E-8F3F7F960E07}" type="datetimeFigureOut">
              <a:rPr lang="en-US" smtClean="0"/>
              <a:t>12/2/2024</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31F4B0-218B-48AC-BC44-4026F89282E9}" type="slidenum">
              <a:rPr lang="en-US" smtClean="0"/>
              <a:t>‹N›</a:t>
            </a:fld>
            <a:endParaRPr lang="en-US"/>
          </a:p>
        </p:txBody>
      </p:sp>
    </p:spTree>
    <p:extLst>
      <p:ext uri="{BB962C8B-B14F-4D97-AF65-F5344CB8AC3E}">
        <p14:creationId xmlns:p14="http://schemas.microsoft.com/office/powerpoint/2010/main" val="2645275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Good morning everyone. I would like to thank the organizers for the opportunity to present my research. Today, I will be presenting a work on the relationship between </a:t>
            </a:r>
            <a:r>
              <a:rPr lang="en-US" b="1" dirty="0"/>
              <a:t>Industrial Ecology (IE)</a:t>
            </a:r>
            <a:r>
              <a:rPr lang="en-US" dirty="0"/>
              <a:t> and </a:t>
            </a:r>
            <a:r>
              <a:rPr lang="en-US" b="1" dirty="0"/>
              <a:t>Circular Economy (CE). The research is part of my PhD project, which aims to study the transition of production systems towards the circular economy, using IE approaches and methods. This</a:t>
            </a:r>
            <a:r>
              <a:rPr lang="en-US" dirty="0"/>
              <a:t> research aims to analyze the intersection of these fields and explore their common ground.</a:t>
            </a:r>
          </a:p>
          <a:p>
            <a:endParaRPr lang="en-US" dirty="0"/>
          </a:p>
        </p:txBody>
      </p:sp>
      <p:sp>
        <p:nvSpPr>
          <p:cNvPr id="4" name="Segnaposto numero diapositiva 3"/>
          <p:cNvSpPr>
            <a:spLocks noGrp="1"/>
          </p:cNvSpPr>
          <p:nvPr>
            <p:ph type="sldNum" sz="quarter" idx="5"/>
          </p:nvPr>
        </p:nvSpPr>
        <p:spPr/>
        <p:txBody>
          <a:bodyPr/>
          <a:lstStyle/>
          <a:p>
            <a:fld id="{FC31F4B0-218B-48AC-BC44-4026F89282E9}" type="slidenum">
              <a:rPr lang="en-US" smtClean="0"/>
              <a:t>1</a:t>
            </a:fld>
            <a:endParaRPr lang="en-US"/>
          </a:p>
        </p:txBody>
      </p:sp>
    </p:spTree>
    <p:extLst>
      <p:ext uri="{BB962C8B-B14F-4D97-AF65-F5344CB8AC3E}">
        <p14:creationId xmlns:p14="http://schemas.microsoft.com/office/powerpoint/2010/main" val="2304195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There are also some interesting differences relating to the countries of origin of the authors. The color intensity is proportional to the number of publications.</a:t>
            </a:r>
          </a:p>
          <a:p>
            <a:r>
              <a:rPr lang="en-US" dirty="0"/>
              <a:t>Studies on industrial ecology primarily come from Western countries, especially North America, and then spread to other parts of the world. On the other hand, research on circular economy mostly started in Eastern countries, particularly China, and has since expanded globally, even more so than industrial ecology. It's also that in more recent years, industrial ecology has gained more attention in China, while circular economy research has become particularly prominent in European countries, such as England, Spain and Italy. </a:t>
            </a:r>
          </a:p>
        </p:txBody>
      </p:sp>
      <p:sp>
        <p:nvSpPr>
          <p:cNvPr id="4" name="Segnaposto numero diapositiva 3"/>
          <p:cNvSpPr>
            <a:spLocks noGrp="1"/>
          </p:cNvSpPr>
          <p:nvPr>
            <p:ph type="sldNum" sz="quarter" idx="5"/>
          </p:nvPr>
        </p:nvSpPr>
        <p:spPr/>
        <p:txBody>
          <a:bodyPr/>
          <a:lstStyle/>
          <a:p>
            <a:fld id="{FC31F4B0-218B-48AC-BC44-4026F89282E9}" type="slidenum">
              <a:rPr lang="en-US" smtClean="0"/>
              <a:t>10</a:t>
            </a:fld>
            <a:endParaRPr lang="en-US"/>
          </a:p>
        </p:txBody>
      </p:sp>
    </p:spTree>
    <p:extLst>
      <p:ext uri="{BB962C8B-B14F-4D97-AF65-F5344CB8AC3E}">
        <p14:creationId xmlns:p14="http://schemas.microsoft.com/office/powerpoint/2010/main" val="2975349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For the analysis regarding the keywords, all the authors' keywords extracted from Biblioshiny for both the IE and CE datasets were first sorted by their absolute frequency. We decided to exclude the keywords 'industrial ecology' for IE, 'circular economy' for CE, and 'sustainability' (and its synonyms) as they are broadly shared by both fields of study. We then decided to focus on the top 20 keywords for each field. After that, the keywords were grouped together and organized alphabetically. The results of this analysis show that both fields share common themes, such as "environment," as well as some methodological aspects, like industrial symbiosis and life cycle assessment. Additionally, both fields address topics related to waste and its management, including keywords like food waste, recycling, waste, and waste management.</a:t>
            </a:r>
          </a:p>
        </p:txBody>
      </p:sp>
      <p:sp>
        <p:nvSpPr>
          <p:cNvPr id="4" name="Segnaposto numero diapositiva 3"/>
          <p:cNvSpPr>
            <a:spLocks noGrp="1"/>
          </p:cNvSpPr>
          <p:nvPr>
            <p:ph type="sldNum" sz="quarter" idx="5"/>
          </p:nvPr>
        </p:nvSpPr>
        <p:spPr/>
        <p:txBody>
          <a:bodyPr/>
          <a:lstStyle/>
          <a:p>
            <a:fld id="{FC31F4B0-218B-48AC-BC44-4026F89282E9}" type="slidenum">
              <a:rPr lang="en-US" smtClean="0"/>
              <a:t>11</a:t>
            </a:fld>
            <a:endParaRPr lang="en-US"/>
          </a:p>
        </p:txBody>
      </p:sp>
    </p:spTree>
    <p:extLst>
      <p:ext uri="{BB962C8B-B14F-4D97-AF65-F5344CB8AC3E}">
        <p14:creationId xmlns:p14="http://schemas.microsoft.com/office/powerpoint/2010/main" val="2840132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We also conducted a further analysis by examining the top keywords in both fields, broken down by time periods. For the first period of industrial ecology, we decided to include at least 30 keywords to get a more detailed view. The analysis shows that in IE, there is a consistent evolution, with many themes remaining relevant over the years, highlighted in light grey. In contrast, circular economy studies use a smaller number of terms over time, including 'industrial ecology,' which is highlighted in dark grey. Solo 1 </a:t>
            </a:r>
            <a:r>
              <a:rPr lang="en-US" dirty="0" err="1"/>
              <a:t>termine</a:t>
            </a:r>
            <a:r>
              <a:rPr lang="en-US" dirty="0"/>
              <a:t> compare </a:t>
            </a:r>
            <a:r>
              <a:rPr lang="en-US" dirty="0" err="1"/>
              <a:t>nei</a:t>
            </a:r>
            <a:r>
              <a:rPr lang="en-US" dirty="0"/>
              <a:t> 2 </a:t>
            </a:r>
            <a:r>
              <a:rPr lang="en-US" dirty="0" err="1"/>
              <a:t>periodi</a:t>
            </a:r>
            <a:endParaRPr lang="en-US" dirty="0"/>
          </a:p>
          <a:p>
            <a:endParaRPr lang="en-US" dirty="0"/>
          </a:p>
          <a:p>
            <a:r>
              <a:rPr lang="en-US" dirty="0"/>
              <a:t>The 'cross-sectional' analysis reveals that many key concepts in CE, such as cleaner production, life cycle assessment, and waste, were already important in IE before 2004 and have remained constant in IE over time. Additionally, recycling has become the most frequently used keyword in CE studies over the past decade. Both fields share the keywords 'industrial ecology' and 'circular economy,' with 'industrial ecology' appearing early in CE, and 'circular economy' becoming more prominent in IE over the last 10 years.</a:t>
            </a:r>
          </a:p>
          <a:p>
            <a:endParaRPr lang="en-US" dirty="0"/>
          </a:p>
        </p:txBody>
      </p:sp>
      <p:sp>
        <p:nvSpPr>
          <p:cNvPr id="4" name="Segnaposto numero diapositiva 3"/>
          <p:cNvSpPr>
            <a:spLocks noGrp="1"/>
          </p:cNvSpPr>
          <p:nvPr>
            <p:ph type="sldNum" sz="quarter" idx="5"/>
          </p:nvPr>
        </p:nvSpPr>
        <p:spPr/>
        <p:txBody>
          <a:bodyPr/>
          <a:lstStyle/>
          <a:p>
            <a:fld id="{FC31F4B0-218B-48AC-BC44-4026F89282E9}" type="slidenum">
              <a:rPr lang="en-US" smtClean="0"/>
              <a:t>12</a:t>
            </a:fld>
            <a:endParaRPr lang="en-US"/>
          </a:p>
        </p:txBody>
      </p:sp>
    </p:spTree>
    <p:extLst>
      <p:ext uri="{BB962C8B-B14F-4D97-AF65-F5344CB8AC3E}">
        <p14:creationId xmlns:p14="http://schemas.microsoft.com/office/powerpoint/2010/main" val="1332821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We used a three-field plot to explore which authors in the two fields are working on which topics and where they are based. it is a Sankey diagram type plot that summarizes the relationship between authors, keywords used and countries. The middle column represents the keywords most frequently used by the authors, the left column represents the author’s name, and the right column represents the authors’ countries. The height of the ‘nodes’ together with the strength of the links corresponds to the number of connections. The figures highlight the keywords with the most connections. When we looked at the first four keywords in detail, we found that two were common to both fields: ‘life cycle assessment’ and ‘waste management’. However, 'circular economy' and 'industrial symbiosis' are more common in industrial ecology studies, while 'recycling' and 'industry 4.0' are more frequently used in circular economy studies. In particular, the term industry 4.0 appears in EC but not in EI. </a:t>
            </a:r>
          </a:p>
          <a:p>
            <a:r>
              <a:rPr lang="en-US" dirty="0"/>
              <a:t>Additionally, many of the key authors in the CE field are based in Europe, particularly in England, Italy, and Spain, while IE research is more commonly associated with authors from the USA and China.</a:t>
            </a:r>
          </a:p>
          <a:p>
            <a:endParaRPr lang="en-US" dirty="0"/>
          </a:p>
        </p:txBody>
      </p:sp>
      <p:sp>
        <p:nvSpPr>
          <p:cNvPr id="4" name="Segnaposto numero diapositiva 3"/>
          <p:cNvSpPr>
            <a:spLocks noGrp="1"/>
          </p:cNvSpPr>
          <p:nvPr>
            <p:ph type="sldNum" sz="quarter" idx="5"/>
          </p:nvPr>
        </p:nvSpPr>
        <p:spPr/>
        <p:txBody>
          <a:bodyPr/>
          <a:lstStyle/>
          <a:p>
            <a:fld id="{FC31F4B0-218B-48AC-BC44-4026F89282E9}" type="slidenum">
              <a:rPr lang="en-US" smtClean="0"/>
              <a:t>13</a:t>
            </a:fld>
            <a:endParaRPr lang="en-US"/>
          </a:p>
        </p:txBody>
      </p:sp>
    </p:spTree>
    <p:extLst>
      <p:ext uri="{BB962C8B-B14F-4D97-AF65-F5344CB8AC3E}">
        <p14:creationId xmlns:p14="http://schemas.microsoft.com/office/powerpoint/2010/main" val="3875449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In the final step of the research, we examined the relative weight of different research topics in the two fields using a thematic map. This map analyzes groups of authors' keywords and their relationships to identify different 'themes'. These themes are characterized by two key properties: density and centrality. Density is shown on the vertical axis, while centrality is on the horizontal axis. These properties help measure the relevance of the themes, allowing us to distinguish between those considered more important and those viewed as less significant. The results were then aggregated across the three periods.</a:t>
            </a:r>
          </a:p>
          <a:p>
            <a:endParaRPr lang="en-US" dirty="0"/>
          </a:p>
          <a:p>
            <a:r>
              <a:rPr lang="en-US" dirty="0"/>
              <a:t>As can be seen in this figure, even before the emergence of the CE (2004), the IE field was already dealing with the concepts of ‘closed loops’, ‘closed-loop systems’ and the 3Rs (reduce, reuse, recycle), which later became the basis of the current CE field.</a:t>
            </a:r>
          </a:p>
          <a:p>
            <a:endParaRPr lang="en-US" dirty="0"/>
          </a:p>
        </p:txBody>
      </p:sp>
      <p:sp>
        <p:nvSpPr>
          <p:cNvPr id="4" name="Segnaposto numero diapositiva 3"/>
          <p:cNvSpPr>
            <a:spLocks noGrp="1"/>
          </p:cNvSpPr>
          <p:nvPr>
            <p:ph type="sldNum" sz="quarter" idx="5"/>
          </p:nvPr>
        </p:nvSpPr>
        <p:spPr/>
        <p:txBody>
          <a:bodyPr/>
          <a:lstStyle/>
          <a:p>
            <a:fld id="{FC31F4B0-218B-48AC-BC44-4026F89282E9}" type="slidenum">
              <a:rPr lang="en-US" smtClean="0"/>
              <a:t>14</a:t>
            </a:fld>
            <a:endParaRPr lang="en-US"/>
          </a:p>
        </p:txBody>
      </p:sp>
    </p:spTree>
    <p:extLst>
      <p:ext uri="{BB962C8B-B14F-4D97-AF65-F5344CB8AC3E}">
        <p14:creationId xmlns:p14="http://schemas.microsoft.com/office/powerpoint/2010/main" val="2361219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B02BE-F91E-5840-59B3-5425A8DC622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7282E73-45D2-CD69-15B7-54CDEC674EC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3879AD5-9757-41A3-167E-4066E8E0B6CF}"/>
              </a:ext>
            </a:extLst>
          </p:cNvPr>
          <p:cNvSpPr>
            <a:spLocks noGrp="1"/>
          </p:cNvSpPr>
          <p:nvPr>
            <p:ph type="body" idx="1"/>
          </p:nvPr>
        </p:nvSpPr>
        <p:spPr/>
        <p:txBody>
          <a:bodyPr/>
          <a:lstStyle/>
          <a:p>
            <a:r>
              <a:rPr lang="en-US" dirty="0"/>
              <a:t>In this graph, you can see how the concept of </a:t>
            </a:r>
            <a:r>
              <a:rPr lang="en-US" b="1" dirty="0"/>
              <a:t>Circular Economy</a:t>
            </a:r>
            <a:r>
              <a:rPr lang="en-US" dirty="0"/>
              <a:t> was initially a Motor themes within </a:t>
            </a:r>
            <a:r>
              <a:rPr lang="en-US" b="1" dirty="0"/>
              <a:t>Industrial Ecology, </a:t>
            </a:r>
            <a:r>
              <a:rPr lang="en-US" dirty="0"/>
              <a:t>but it became a 'basic' concept in the following decade. This indicates that EI has immediately integrated the theme of EC</a:t>
            </a:r>
          </a:p>
        </p:txBody>
      </p:sp>
      <p:sp>
        <p:nvSpPr>
          <p:cNvPr id="4" name="Segnaposto numero diapositiva 3">
            <a:extLst>
              <a:ext uri="{FF2B5EF4-FFF2-40B4-BE49-F238E27FC236}">
                <a16:creationId xmlns:a16="http://schemas.microsoft.com/office/drawing/2014/main" id="{CBBE6AF1-7338-9FA7-AA8D-9F5D4E507B0D}"/>
              </a:ext>
            </a:extLst>
          </p:cNvPr>
          <p:cNvSpPr>
            <a:spLocks noGrp="1"/>
          </p:cNvSpPr>
          <p:nvPr>
            <p:ph type="sldNum" sz="quarter" idx="5"/>
          </p:nvPr>
        </p:nvSpPr>
        <p:spPr/>
        <p:txBody>
          <a:bodyPr/>
          <a:lstStyle/>
          <a:p>
            <a:fld id="{FC31F4B0-218B-48AC-BC44-4026F89282E9}" type="slidenum">
              <a:rPr lang="en-US" smtClean="0"/>
              <a:t>15</a:t>
            </a:fld>
            <a:endParaRPr lang="en-US"/>
          </a:p>
        </p:txBody>
      </p:sp>
    </p:spTree>
    <p:extLst>
      <p:ext uri="{BB962C8B-B14F-4D97-AF65-F5344CB8AC3E}">
        <p14:creationId xmlns:p14="http://schemas.microsoft.com/office/powerpoint/2010/main" val="3718610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contrast, the IE concept within the CE field was considered 'basic' in the first decade and seems to have declined in importance thereafter. Along with the thematic analysis, we also looked at the associated networks, which show that the IE field is characterized by a greater diversity of research themes (or clusters of nodes), while the CE field increasingly focuses on fewer themes, incorporating more concepts (nodes) within them. Another interesting element is that the theme of Industry 4.0 emerges as one of the key themes of CE, representing the link between the ecological and digital transitions.</a:t>
            </a:r>
          </a:p>
          <a:p>
            <a:endParaRPr lang="en-US" dirty="0"/>
          </a:p>
        </p:txBody>
      </p:sp>
      <p:sp>
        <p:nvSpPr>
          <p:cNvPr id="4" name="Segnaposto numero diapositiva 3"/>
          <p:cNvSpPr>
            <a:spLocks noGrp="1"/>
          </p:cNvSpPr>
          <p:nvPr>
            <p:ph type="sldNum" sz="quarter" idx="5"/>
          </p:nvPr>
        </p:nvSpPr>
        <p:spPr/>
        <p:txBody>
          <a:bodyPr/>
          <a:lstStyle/>
          <a:p>
            <a:fld id="{FC31F4B0-218B-48AC-BC44-4026F89282E9}" type="slidenum">
              <a:rPr lang="en-US" smtClean="0"/>
              <a:t>16</a:t>
            </a:fld>
            <a:endParaRPr lang="en-US"/>
          </a:p>
        </p:txBody>
      </p:sp>
    </p:spTree>
    <p:extLst>
      <p:ext uri="{BB962C8B-B14F-4D97-AF65-F5344CB8AC3E}">
        <p14:creationId xmlns:p14="http://schemas.microsoft.com/office/powerpoint/2010/main" val="4014807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0" i="0" dirty="0" err="1">
                <a:solidFill>
                  <a:srgbClr val="3D3D3D"/>
                </a:solidFill>
                <a:effectLst/>
                <a:latin typeface="Roboto" panose="02000000000000000000" pitchFamily="2" charset="0"/>
              </a:rPr>
              <a:t>We</a:t>
            </a:r>
            <a:r>
              <a:rPr lang="it-IT" b="0" i="0" dirty="0">
                <a:solidFill>
                  <a:srgbClr val="3D3D3D"/>
                </a:solidFill>
                <a:effectLst/>
                <a:latin typeface="Roboto" panose="02000000000000000000" pitchFamily="2" charset="0"/>
              </a:rPr>
              <a:t> </a:t>
            </a:r>
            <a:r>
              <a:rPr lang="it-IT" b="0" i="0" dirty="0" err="1">
                <a:solidFill>
                  <a:srgbClr val="3D3D3D"/>
                </a:solidFill>
                <a:effectLst/>
                <a:latin typeface="Roboto" panose="02000000000000000000" pitchFamily="2" charset="0"/>
              </a:rPr>
              <a:t>saw</a:t>
            </a:r>
            <a:r>
              <a:rPr lang="it-IT" b="0" i="0" dirty="0">
                <a:solidFill>
                  <a:srgbClr val="3D3D3D"/>
                </a:solidFill>
                <a:effectLst/>
                <a:latin typeface="Roboto" panose="02000000000000000000" pitchFamily="2" charset="0"/>
              </a:rPr>
              <a:t> </a:t>
            </a:r>
            <a:r>
              <a:rPr lang="it-IT" b="0" i="0" dirty="0" err="1">
                <a:solidFill>
                  <a:srgbClr val="3D3D3D"/>
                </a:solidFill>
                <a:effectLst/>
                <a:latin typeface="Roboto" panose="02000000000000000000" pitchFamily="2" charset="0"/>
              </a:rPr>
              <a:t>that</a:t>
            </a:r>
            <a:r>
              <a:rPr lang="it-IT" b="0" i="0" dirty="0">
                <a:solidFill>
                  <a:srgbClr val="3D3D3D"/>
                </a:solidFill>
                <a:effectLst/>
                <a:latin typeface="Roboto" panose="02000000000000000000" pitchFamily="2" charset="0"/>
              </a:rPr>
              <a:t>, </a:t>
            </a:r>
            <a:r>
              <a:rPr lang="en-US" dirty="0"/>
              <a:t>there are differences in terms of trend, authors and countries of origin of authors.</a:t>
            </a:r>
          </a:p>
          <a:p>
            <a:r>
              <a:rPr lang="en-US" dirty="0"/>
              <a:t>Regarding the authors' keywords and the identified themes, there are interesting overlaps. </a:t>
            </a:r>
            <a:r>
              <a:rPr lang="en-US" dirty="0">
                <a:solidFill>
                  <a:srgbClr val="FF0000"/>
                </a:solidFill>
              </a:rPr>
              <a:t>Starting with the goal: for both, the goal is the transition to a circular production and consumption model (opposite to the current linear one). </a:t>
            </a:r>
          </a:p>
          <a:p>
            <a:r>
              <a:rPr lang="en-US" dirty="0"/>
              <a:t>Environmental</a:t>
            </a:r>
          </a:p>
          <a:p>
            <a:r>
              <a:rPr lang="en-US" dirty="0"/>
              <a:t>Food waste</a:t>
            </a:r>
          </a:p>
          <a:p>
            <a:r>
              <a:rPr lang="en-US" dirty="0"/>
              <a:t>Industrial symbiosis</a:t>
            </a:r>
          </a:p>
          <a:p>
            <a:r>
              <a:rPr lang="en-US" dirty="0"/>
              <a:t>Life cycle assessment</a:t>
            </a:r>
          </a:p>
          <a:p>
            <a:r>
              <a:rPr lang="en-US" dirty="0"/>
              <a:t>Recycling</a:t>
            </a:r>
          </a:p>
          <a:p>
            <a:r>
              <a:rPr lang="en-US" dirty="0"/>
              <a:t>Waste</a:t>
            </a:r>
          </a:p>
          <a:p>
            <a:r>
              <a:rPr lang="en-US" dirty="0"/>
              <a:t>Waste management</a:t>
            </a:r>
          </a:p>
          <a:p>
            <a:r>
              <a:rPr lang="en-US" dirty="0"/>
              <a:t>Cleaner production</a:t>
            </a:r>
          </a:p>
          <a:p>
            <a:r>
              <a:rPr lang="en-US" dirty="0"/>
              <a:t>3R(reduce, reuse, recycle)</a:t>
            </a:r>
          </a:p>
          <a:p>
            <a:r>
              <a:rPr lang="en-US" dirty="0" err="1"/>
              <a:t>Cloosed</a:t>
            </a:r>
            <a:r>
              <a:rPr lang="en-US" dirty="0"/>
              <a:t> loop systems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the most recurring keywords and themes in both fields.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"Sustainability," "Sustainable Development," "Industrial Ecology," and "Circular Economy" undoubtedly form the foundation for both fields, they were excluded from the analysis as they are the most commonly occurring keywords.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interesting element is that the theme of Industry 4.0 emerges as one of the key themes of CE, representing the link between the ecological and digital transitions.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egnaposto numero diapositiva 3"/>
          <p:cNvSpPr>
            <a:spLocks noGrp="1"/>
          </p:cNvSpPr>
          <p:nvPr>
            <p:ph type="sldNum" sz="quarter" idx="5"/>
          </p:nvPr>
        </p:nvSpPr>
        <p:spPr/>
        <p:txBody>
          <a:bodyPr/>
          <a:lstStyle/>
          <a:p>
            <a:fld id="{FC31F4B0-218B-48AC-BC44-4026F89282E9}" type="slidenum">
              <a:rPr lang="en-US" smtClean="0"/>
              <a:t>17</a:t>
            </a:fld>
            <a:endParaRPr lang="en-US"/>
          </a:p>
        </p:txBody>
      </p:sp>
    </p:spTree>
    <p:extLst>
      <p:ext uri="{BB962C8B-B14F-4D97-AF65-F5344CB8AC3E}">
        <p14:creationId xmlns:p14="http://schemas.microsoft.com/office/powerpoint/2010/main" val="709934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The analyses conducted have provided many interesting insights that are worth exploring further. Clearly, the analysis has some limitations, particularly as a quantitative analysis provides indicative values influenced by three main factors: subjectivity in data and algorithm selection, the parameters used, and the potential limitations of the chosen tools.</a:t>
            </a:r>
          </a:p>
          <a:p>
            <a:endParaRPr lang="en-US" dirty="0"/>
          </a:p>
          <a:p>
            <a:r>
              <a:rPr lang="en-US" dirty="0"/>
              <a:t>The two research fields can be further addressed, in order to identify and deepen themes and application fields, interdisciplinary and often overlapping through a content analysis. This analysis could reveal potential areas of synergy between the two fields, highlighting how the principles and tools from IE could enrich or refine circular economy practices, addressing current challenges and driving innovation in the transition to more sustainable systems.</a:t>
            </a:r>
          </a:p>
        </p:txBody>
      </p:sp>
      <p:sp>
        <p:nvSpPr>
          <p:cNvPr id="4" name="Segnaposto numero diapositiva 3"/>
          <p:cNvSpPr>
            <a:spLocks noGrp="1"/>
          </p:cNvSpPr>
          <p:nvPr>
            <p:ph type="sldNum" sz="quarter" idx="5"/>
          </p:nvPr>
        </p:nvSpPr>
        <p:spPr/>
        <p:txBody>
          <a:bodyPr/>
          <a:lstStyle/>
          <a:p>
            <a:fld id="{FC31F4B0-218B-48AC-BC44-4026F89282E9}" type="slidenum">
              <a:rPr lang="en-US" smtClean="0"/>
              <a:t>18</a:t>
            </a:fld>
            <a:endParaRPr lang="en-US"/>
          </a:p>
        </p:txBody>
      </p:sp>
    </p:spTree>
    <p:extLst>
      <p:ext uri="{BB962C8B-B14F-4D97-AF65-F5344CB8AC3E}">
        <p14:creationId xmlns:p14="http://schemas.microsoft.com/office/powerpoint/2010/main" val="91422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DBCE4-9CFD-B455-04A2-B5A291EE10A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6AB76F3-E3FC-AD28-09AB-CE898E2CC4CE}"/>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050A186-126D-D6AD-D766-6A552920A256}"/>
              </a:ext>
            </a:extLst>
          </p:cNvPr>
          <p:cNvSpPr>
            <a:spLocks noGrp="1"/>
          </p:cNvSpPr>
          <p:nvPr>
            <p:ph type="body" idx="1"/>
          </p:nvPr>
        </p:nvSpPr>
        <p:spPr/>
        <p:txBody>
          <a:bodyPr/>
          <a:lstStyle/>
          <a:p>
            <a:r>
              <a:rPr lang="en-US" dirty="0"/>
              <a:t>Thank you for your attention. I’d be glad to answer any questions.</a:t>
            </a:r>
          </a:p>
        </p:txBody>
      </p:sp>
      <p:sp>
        <p:nvSpPr>
          <p:cNvPr id="4" name="Segnaposto numero diapositiva 3">
            <a:extLst>
              <a:ext uri="{FF2B5EF4-FFF2-40B4-BE49-F238E27FC236}">
                <a16:creationId xmlns:a16="http://schemas.microsoft.com/office/drawing/2014/main" id="{617B4266-8EE2-4CA1-1F9B-D2C7D92FF355}"/>
              </a:ext>
            </a:extLst>
          </p:cNvPr>
          <p:cNvSpPr>
            <a:spLocks noGrp="1"/>
          </p:cNvSpPr>
          <p:nvPr>
            <p:ph type="sldNum" sz="quarter" idx="5"/>
          </p:nvPr>
        </p:nvSpPr>
        <p:spPr/>
        <p:txBody>
          <a:bodyPr/>
          <a:lstStyle/>
          <a:p>
            <a:fld id="{FC31F4B0-218B-48AC-BC44-4026F89282E9}" type="slidenum">
              <a:rPr lang="en-US" smtClean="0"/>
              <a:t>19</a:t>
            </a:fld>
            <a:endParaRPr lang="en-US"/>
          </a:p>
        </p:txBody>
      </p:sp>
    </p:spTree>
    <p:extLst>
      <p:ext uri="{BB962C8B-B14F-4D97-AF65-F5344CB8AC3E}">
        <p14:creationId xmlns:p14="http://schemas.microsoft.com/office/powerpoint/2010/main" val="814943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The presentation is structured as follows: Initially we will see the definition of the two basic concepts studied, I will present the research problem and the objective of the study, the methodology followed, The results obtained by </a:t>
            </a:r>
            <a:r>
              <a:rPr lang="en-US" dirty="0" err="1"/>
              <a:t>analysing</a:t>
            </a:r>
            <a:r>
              <a:rPr lang="en-US" dirty="0"/>
              <a:t> 4 more important aspects to highlight the relationships between the two areas of study and we will see possible future developments</a:t>
            </a:r>
          </a:p>
        </p:txBody>
      </p:sp>
      <p:sp>
        <p:nvSpPr>
          <p:cNvPr id="4" name="Segnaposto numero diapositiva 3"/>
          <p:cNvSpPr>
            <a:spLocks noGrp="1"/>
          </p:cNvSpPr>
          <p:nvPr>
            <p:ph type="sldNum" sz="quarter" idx="5"/>
          </p:nvPr>
        </p:nvSpPr>
        <p:spPr/>
        <p:txBody>
          <a:bodyPr/>
          <a:lstStyle/>
          <a:p>
            <a:fld id="{FC31F4B0-218B-48AC-BC44-4026F89282E9}" type="slidenum">
              <a:rPr lang="en-US" smtClean="0"/>
              <a:t>2</a:t>
            </a:fld>
            <a:endParaRPr lang="en-US"/>
          </a:p>
        </p:txBody>
      </p:sp>
    </p:spTree>
    <p:extLst>
      <p:ext uri="{BB962C8B-B14F-4D97-AF65-F5344CB8AC3E}">
        <p14:creationId xmlns:p14="http://schemas.microsoft.com/office/powerpoint/2010/main" val="778524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We are familiar with and have learned to deal with </a:t>
            </a:r>
            <a:r>
              <a:rPr lang="en-US" b="1" dirty="0"/>
              <a:t>Circular Economy (CE)</a:t>
            </a:r>
            <a:r>
              <a:rPr lang="en-US" dirty="0"/>
              <a:t>, which has become a phenomenon across all sectors, not just in academia. It is widely agreed that </a:t>
            </a:r>
            <a:r>
              <a:rPr lang="en-US" b="1" dirty="0"/>
              <a:t>CE</a:t>
            </a:r>
            <a:r>
              <a:rPr lang="en-US" dirty="0"/>
              <a:t> represents a new paradigm, opposite to the so-called 'take-make-dispose' linear economic model, which has been made possible through the implementation of closed-loop solutions within economic systems.</a:t>
            </a:r>
          </a:p>
          <a:p>
            <a:r>
              <a:rPr lang="en-US" dirty="0"/>
              <a:t>Less well-known globally, except within scientific area of studies dedicated to the field, is the concept of </a:t>
            </a:r>
            <a:r>
              <a:rPr lang="en-US" b="1" dirty="0"/>
              <a:t>Industrial Ecology (IE)</a:t>
            </a:r>
            <a:r>
              <a:rPr lang="en-US" dirty="0"/>
              <a:t>. </a:t>
            </a:r>
            <a:r>
              <a:rPr lang="en-US" b="1" dirty="0"/>
              <a:t>IE</a:t>
            </a:r>
            <a:r>
              <a:rPr lang="en-US" dirty="0"/>
              <a:t> has been an interdisciplinary approach for over 60 years, studying human systems by analogy with biological systems. The goal of both fields is to redesign economic systems so they evolve in a more sustainable 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egnaposto numero diapositiva 3"/>
          <p:cNvSpPr>
            <a:spLocks noGrp="1"/>
          </p:cNvSpPr>
          <p:nvPr>
            <p:ph type="sldNum" sz="quarter" idx="5"/>
          </p:nvPr>
        </p:nvSpPr>
        <p:spPr/>
        <p:txBody>
          <a:bodyPr/>
          <a:lstStyle/>
          <a:p>
            <a:fld id="{FC31F4B0-218B-48AC-BC44-4026F89282E9}" type="slidenum">
              <a:rPr lang="en-US" smtClean="0"/>
              <a:t>3</a:t>
            </a:fld>
            <a:endParaRPr lang="en-US"/>
          </a:p>
        </p:txBody>
      </p:sp>
    </p:spTree>
    <p:extLst>
      <p:ext uri="{BB962C8B-B14F-4D97-AF65-F5344CB8AC3E}">
        <p14:creationId xmlns:p14="http://schemas.microsoft.com/office/powerpoint/2010/main" val="1364224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Maybe it's because the words used are simple, which immediately evoke a sense of balance and regeneration, the term "circular economy" has become increasingly popular in all fields, not just in academia. In the literature, we find more than 200 different definitions, and just five years ago, the same author identified only a little over 100. This shows how much the topic has grown in popularity and been addressed by various researchers from different backgrounds.</a:t>
            </a:r>
          </a:p>
          <a:p>
            <a:r>
              <a:rPr lang="en-US" dirty="0"/>
              <a:t>Some have even begun to question about a new research field.</a:t>
            </a:r>
          </a:p>
          <a:p>
            <a:r>
              <a:rPr lang="en-US" dirty="0"/>
              <a:t>we asked ourselves how this concept, so similar to "Industrial Ecology," is actually related to it.</a:t>
            </a:r>
          </a:p>
        </p:txBody>
      </p:sp>
      <p:sp>
        <p:nvSpPr>
          <p:cNvPr id="4" name="Segnaposto numero diapositiva 3"/>
          <p:cNvSpPr>
            <a:spLocks noGrp="1"/>
          </p:cNvSpPr>
          <p:nvPr>
            <p:ph type="sldNum" sz="quarter" idx="5"/>
          </p:nvPr>
        </p:nvSpPr>
        <p:spPr/>
        <p:txBody>
          <a:bodyPr/>
          <a:lstStyle/>
          <a:p>
            <a:fld id="{FC31F4B0-218B-48AC-BC44-4026F89282E9}" type="slidenum">
              <a:rPr lang="en-US" smtClean="0"/>
              <a:t>4</a:t>
            </a:fld>
            <a:endParaRPr lang="en-US"/>
          </a:p>
        </p:txBody>
      </p:sp>
    </p:spTree>
    <p:extLst>
      <p:ext uri="{BB962C8B-B14F-4D97-AF65-F5344CB8AC3E}">
        <p14:creationId xmlns:p14="http://schemas.microsoft.com/office/powerpoint/2010/main" val="1400585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The study followed this design. The core constructs are those of </a:t>
            </a:r>
            <a:r>
              <a:rPr lang="en-US" b="1" dirty="0"/>
              <a:t>Industrial Ecology (IE)</a:t>
            </a:r>
            <a:r>
              <a:rPr lang="en-US" dirty="0"/>
              <a:t> and </a:t>
            </a:r>
            <a:r>
              <a:rPr lang="en-US" b="1" dirty="0"/>
              <a:t>Circular Economy (CE)</a:t>
            </a:r>
            <a:r>
              <a:rPr lang="en-US" dirty="0"/>
              <a:t>. Within these two fields, we aim to identify the relationships and commonalities between them. To achieve this, we conducted a </a:t>
            </a:r>
            <a:r>
              <a:rPr lang="en-US" b="1" dirty="0"/>
              <a:t>bibliometric analysis</a:t>
            </a:r>
            <a:r>
              <a:rPr lang="en-US" dirty="0"/>
              <a:t>—a quantitative review method that allows researchers to summarize and analyze previous studies, explore research trends, identify knowledge gaps, generate new research ideas, and position their contributions within the field.</a:t>
            </a:r>
          </a:p>
          <a:p>
            <a:r>
              <a:rPr lang="en-US" dirty="0"/>
              <a:t>The data for the analysis were extracted from </a:t>
            </a:r>
            <a:r>
              <a:rPr lang="en-US" b="1" dirty="0"/>
              <a:t>Scopus</a:t>
            </a:r>
            <a:r>
              <a:rPr lang="en-US" dirty="0"/>
              <a:t>, one of the most widely used and comprehensive academic databases. From Scopus, we retrieved two datasets:</a:t>
            </a:r>
          </a:p>
          <a:p>
            <a:pPr>
              <a:buFont typeface="+mj-lt"/>
              <a:buAutoNum type="arabicPeriod"/>
            </a:pPr>
            <a:r>
              <a:rPr lang="en-US" dirty="0"/>
              <a:t>All articles up to 2023 containing the keyword "Industrial Ecology" (IE) in the title.</a:t>
            </a:r>
          </a:p>
          <a:p>
            <a:pPr>
              <a:buFont typeface="+mj-lt"/>
              <a:buAutoNum type="arabicPeriod"/>
            </a:pPr>
            <a:r>
              <a:rPr lang="en-US" dirty="0"/>
              <a:t>All articles up to 2023 containing the keyword "Circular Economy" (CE) in the title.</a:t>
            </a:r>
          </a:p>
          <a:p>
            <a:r>
              <a:rPr lang="en-US" dirty="0"/>
              <a:t>Given that these are widely researched topics across various disciplines, we chose to focus specifically on the </a:t>
            </a:r>
            <a:r>
              <a:rPr lang="en-US" b="1" dirty="0"/>
              <a:t>titles</a:t>
            </a:r>
            <a:r>
              <a:rPr lang="en-US" dirty="0"/>
              <a:t> to ensure we captured only the most relevant studies. This approach covers a long period—60 years of research.</a:t>
            </a:r>
          </a:p>
          <a:p>
            <a:r>
              <a:rPr lang="en-US" dirty="0"/>
              <a:t>The articles and their associated metrics were extracted and processed using </a:t>
            </a:r>
            <a:r>
              <a:rPr lang="en-US" b="1" dirty="0"/>
              <a:t>Biblioshiny</a:t>
            </a:r>
            <a:r>
              <a:rPr lang="en-US" dirty="0"/>
              <a:t>, a tool based on the R </a:t>
            </a:r>
            <a:r>
              <a:rPr lang="en-US" dirty="0" err="1"/>
              <a:t>Bibliometrix</a:t>
            </a:r>
            <a:r>
              <a:rPr lang="en-US" dirty="0"/>
              <a:t> package (Aria and </a:t>
            </a:r>
            <a:r>
              <a:rPr lang="en-US" dirty="0" err="1"/>
              <a:t>Cuccurullo</a:t>
            </a:r>
            <a:r>
              <a:rPr lang="en-US" dirty="0"/>
              <a:t>, 2017). Biblioshiny provides an easy-to-use interface for bibliometric analysis, offering various analytical and visualization tools. It is free, capable of handling large datasets (as in our case), and highly efficient for this type of study. The main aspects investigated were: trends, authors, countries of origin of the authors, and the keywords used by the authors. For each of these aspects, graphs were generated to visualize the results.</a:t>
            </a:r>
          </a:p>
        </p:txBody>
      </p:sp>
      <p:sp>
        <p:nvSpPr>
          <p:cNvPr id="4" name="Segnaposto numero diapositiva 3"/>
          <p:cNvSpPr>
            <a:spLocks noGrp="1"/>
          </p:cNvSpPr>
          <p:nvPr>
            <p:ph type="sldNum" sz="quarter" idx="5"/>
          </p:nvPr>
        </p:nvSpPr>
        <p:spPr/>
        <p:txBody>
          <a:bodyPr/>
          <a:lstStyle/>
          <a:p>
            <a:fld id="{FC31F4B0-218B-48AC-BC44-4026F89282E9}" type="slidenum">
              <a:rPr lang="en-US" smtClean="0"/>
              <a:t>5</a:t>
            </a:fld>
            <a:endParaRPr lang="en-US"/>
          </a:p>
        </p:txBody>
      </p:sp>
    </p:spTree>
    <p:extLst>
      <p:ext uri="{BB962C8B-B14F-4D97-AF65-F5344CB8AC3E}">
        <p14:creationId xmlns:p14="http://schemas.microsoft.com/office/powerpoint/2010/main" val="2377504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In fact, we worked with two datasets: one for </a:t>
            </a:r>
            <a:r>
              <a:rPr lang="en-US" b="1" dirty="0"/>
              <a:t>Industrial Ecology (IE)</a:t>
            </a:r>
            <a:r>
              <a:rPr lang="en-US" dirty="0"/>
              <a:t> with 740 articles, and another for </a:t>
            </a:r>
            <a:r>
              <a:rPr lang="en-US" b="1" dirty="0"/>
              <a:t>Circular Economy (CE)</a:t>
            </a:r>
            <a:r>
              <a:rPr lang="en-US" dirty="0"/>
              <a:t> with 8,473 articles.</a:t>
            </a:r>
          </a:p>
          <a:p>
            <a:r>
              <a:rPr lang="en-US" dirty="0"/>
              <a:t>The summary data for these two datasets show a noticeable difference in </a:t>
            </a:r>
            <a:r>
              <a:rPr lang="en-US" b="1" dirty="0"/>
              <a:t>annual growth trends</a:t>
            </a:r>
            <a:r>
              <a:rPr lang="en-US" dirty="0"/>
              <a:t>.</a:t>
            </a:r>
          </a:p>
          <a:p>
            <a:r>
              <a:rPr lang="en-US" dirty="0"/>
              <a:t>Another interesting finding is the data on </a:t>
            </a:r>
            <a:r>
              <a:rPr lang="en-US" b="1" dirty="0"/>
              <a:t>international co-authorship</a:t>
            </a:r>
            <a:r>
              <a:rPr lang="en-US" dirty="0"/>
              <a:t>, which reveals that the field of Circular Economy has a much higher level of international collaboration compared to Industrial Ecology.</a:t>
            </a:r>
          </a:p>
        </p:txBody>
      </p:sp>
      <p:sp>
        <p:nvSpPr>
          <p:cNvPr id="4" name="Segnaposto numero diapositiva 3"/>
          <p:cNvSpPr>
            <a:spLocks noGrp="1"/>
          </p:cNvSpPr>
          <p:nvPr>
            <p:ph type="sldNum" sz="quarter" idx="5"/>
          </p:nvPr>
        </p:nvSpPr>
        <p:spPr/>
        <p:txBody>
          <a:bodyPr/>
          <a:lstStyle/>
          <a:p>
            <a:fld id="{FC31F4B0-218B-48AC-BC44-4026F89282E9}" type="slidenum">
              <a:rPr lang="en-US" smtClean="0"/>
              <a:t>6</a:t>
            </a:fld>
            <a:endParaRPr lang="en-US"/>
          </a:p>
        </p:txBody>
      </p:sp>
    </p:spTree>
    <p:extLst>
      <p:ext uri="{BB962C8B-B14F-4D97-AF65-F5344CB8AC3E}">
        <p14:creationId xmlns:p14="http://schemas.microsoft.com/office/powerpoint/2010/main" val="3479330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From this point on, I will present the results obtained from the four areas analyzed, starting with the trend. The graph you see in slide, shows the number of documents published over time for Industrial Ecology (blue trend line) and Circular Economy (orange trend line). Based on trends over time, It quickly became clear that the entire period can be divided into three distinct periods: the first 40 years are characterized by the presence of only EI. From 2004 to 2015, both fields follow the same trend. From 2016 to 2023, there a significant shift in trends, with a clear separation between IE and CE. Industrial Ecology continued to evolve steadily, while Circular Economy grew exponentially. Taking into account this time separation, it is useful to make comparisons</a:t>
            </a:r>
          </a:p>
        </p:txBody>
      </p:sp>
      <p:sp>
        <p:nvSpPr>
          <p:cNvPr id="4" name="Segnaposto numero diapositiva 3"/>
          <p:cNvSpPr>
            <a:spLocks noGrp="1"/>
          </p:cNvSpPr>
          <p:nvPr>
            <p:ph type="sldNum" sz="quarter" idx="5"/>
          </p:nvPr>
        </p:nvSpPr>
        <p:spPr/>
        <p:txBody>
          <a:bodyPr/>
          <a:lstStyle/>
          <a:p>
            <a:fld id="{FC31F4B0-218B-48AC-BC44-4026F89282E9}" type="slidenum">
              <a:rPr lang="en-US" smtClean="0"/>
              <a:t>7</a:t>
            </a:fld>
            <a:endParaRPr lang="en-US"/>
          </a:p>
        </p:txBody>
      </p:sp>
    </p:spTree>
    <p:extLst>
      <p:ext uri="{BB962C8B-B14F-4D97-AF65-F5344CB8AC3E}">
        <p14:creationId xmlns:p14="http://schemas.microsoft.com/office/powerpoint/2010/main" val="3662455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The second area of research focused on the authors. For each period, we selected the top 25 authors based on the number of publications. Here, we can see the authors of Industrial Ecology. Highlighted in the rectangle, we see the authors who are common between the first and second periods.</a:t>
            </a:r>
          </a:p>
        </p:txBody>
      </p:sp>
      <p:sp>
        <p:nvSpPr>
          <p:cNvPr id="4" name="Segnaposto numero diapositiva 3"/>
          <p:cNvSpPr>
            <a:spLocks noGrp="1"/>
          </p:cNvSpPr>
          <p:nvPr>
            <p:ph type="sldNum" sz="quarter" idx="5"/>
          </p:nvPr>
        </p:nvSpPr>
        <p:spPr/>
        <p:txBody>
          <a:bodyPr/>
          <a:lstStyle/>
          <a:p>
            <a:fld id="{FC31F4B0-218B-48AC-BC44-4026F89282E9}" type="slidenum">
              <a:rPr lang="en-US" smtClean="0"/>
              <a:t>8</a:t>
            </a:fld>
            <a:endParaRPr lang="en-US"/>
          </a:p>
        </p:txBody>
      </p:sp>
    </p:spTree>
    <p:extLst>
      <p:ext uri="{BB962C8B-B14F-4D97-AF65-F5344CB8AC3E}">
        <p14:creationId xmlns:p14="http://schemas.microsoft.com/office/powerpoint/2010/main" val="1783888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Some of these authors are also present in the third period (as shown on the left). One interesting finding is that, within the field of industrial ecology, there is a certain recurrence and stability among the authors. This is not the case for circular economy, where only 4 of the top 25 authors are common across the two periods we examined. An important point to highlight is that only one author appears in both fields of study (indicated with an oval shape). This suggests that those who publish most frequently on industrial ecology do not also write about circular economy, and vice versa.</a:t>
            </a:r>
          </a:p>
        </p:txBody>
      </p:sp>
      <p:sp>
        <p:nvSpPr>
          <p:cNvPr id="4" name="Segnaposto numero diapositiva 3"/>
          <p:cNvSpPr>
            <a:spLocks noGrp="1"/>
          </p:cNvSpPr>
          <p:nvPr>
            <p:ph type="sldNum" sz="quarter" idx="5"/>
          </p:nvPr>
        </p:nvSpPr>
        <p:spPr/>
        <p:txBody>
          <a:bodyPr/>
          <a:lstStyle/>
          <a:p>
            <a:fld id="{FC31F4B0-218B-48AC-BC44-4026F89282E9}" type="slidenum">
              <a:rPr lang="en-US" smtClean="0"/>
              <a:t>9</a:t>
            </a:fld>
            <a:endParaRPr lang="en-US"/>
          </a:p>
        </p:txBody>
      </p:sp>
    </p:spTree>
    <p:extLst>
      <p:ext uri="{BB962C8B-B14F-4D97-AF65-F5344CB8AC3E}">
        <p14:creationId xmlns:p14="http://schemas.microsoft.com/office/powerpoint/2010/main" val="2445636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9635EB-E18F-B207-6947-EA99CA82747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a:p>
        </p:txBody>
      </p:sp>
      <p:sp>
        <p:nvSpPr>
          <p:cNvPr id="3" name="Sottotitolo 2">
            <a:extLst>
              <a:ext uri="{FF2B5EF4-FFF2-40B4-BE49-F238E27FC236}">
                <a16:creationId xmlns:a16="http://schemas.microsoft.com/office/drawing/2014/main" id="{C6C90BAB-7104-8507-D171-C3FF1451E8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Segnaposto data 3">
            <a:extLst>
              <a:ext uri="{FF2B5EF4-FFF2-40B4-BE49-F238E27FC236}">
                <a16:creationId xmlns:a16="http://schemas.microsoft.com/office/drawing/2014/main" id="{D70433EB-CAD6-842C-DF5A-FA87D458A36B}"/>
              </a:ext>
            </a:extLst>
          </p:cNvPr>
          <p:cNvSpPr>
            <a:spLocks noGrp="1"/>
          </p:cNvSpPr>
          <p:nvPr>
            <p:ph type="dt" sz="half" idx="10"/>
          </p:nvPr>
        </p:nvSpPr>
        <p:spPr/>
        <p:txBody>
          <a:bodyPr/>
          <a:lstStyle/>
          <a:p>
            <a:fld id="{DB0B5485-30C0-462B-9B53-2D306F12478E}" type="datetimeFigureOut">
              <a:rPr lang="en-US" smtClean="0"/>
              <a:t>12/2/2024</a:t>
            </a:fld>
            <a:endParaRPr lang="en-US"/>
          </a:p>
        </p:txBody>
      </p:sp>
      <p:sp>
        <p:nvSpPr>
          <p:cNvPr id="5" name="Segnaposto piè di pagina 4">
            <a:extLst>
              <a:ext uri="{FF2B5EF4-FFF2-40B4-BE49-F238E27FC236}">
                <a16:creationId xmlns:a16="http://schemas.microsoft.com/office/drawing/2014/main" id="{59CAF7A1-A7EE-88CE-CD9A-26C644FE5837}"/>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BF0FF813-4B0B-F1E3-37C1-42C372E691D6}"/>
              </a:ext>
            </a:extLst>
          </p:cNvPr>
          <p:cNvSpPr>
            <a:spLocks noGrp="1"/>
          </p:cNvSpPr>
          <p:nvPr>
            <p:ph type="sldNum" sz="quarter" idx="12"/>
          </p:nvPr>
        </p:nvSpPr>
        <p:spPr/>
        <p:txBody>
          <a:bodyPr/>
          <a:lstStyle/>
          <a:p>
            <a:fld id="{4177CE76-92A6-4EDA-81E3-8547C7E05779}" type="slidenum">
              <a:rPr lang="en-US" smtClean="0"/>
              <a:t>‹N›</a:t>
            </a:fld>
            <a:endParaRPr lang="en-US"/>
          </a:p>
        </p:txBody>
      </p:sp>
    </p:spTree>
    <p:extLst>
      <p:ext uri="{BB962C8B-B14F-4D97-AF65-F5344CB8AC3E}">
        <p14:creationId xmlns:p14="http://schemas.microsoft.com/office/powerpoint/2010/main" val="4141538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59C1E1-5EA8-AC99-8C2D-42E4C2507327}"/>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5EF85A0E-B2FA-16F6-C560-CA86F898FB66}"/>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CB7CFF75-5954-2E83-4606-99630E2DAB46}"/>
              </a:ext>
            </a:extLst>
          </p:cNvPr>
          <p:cNvSpPr>
            <a:spLocks noGrp="1"/>
          </p:cNvSpPr>
          <p:nvPr>
            <p:ph type="dt" sz="half" idx="10"/>
          </p:nvPr>
        </p:nvSpPr>
        <p:spPr/>
        <p:txBody>
          <a:bodyPr/>
          <a:lstStyle/>
          <a:p>
            <a:fld id="{DB0B5485-30C0-462B-9B53-2D306F12478E}" type="datetimeFigureOut">
              <a:rPr lang="en-US" smtClean="0"/>
              <a:t>12/2/2024</a:t>
            </a:fld>
            <a:endParaRPr lang="en-US"/>
          </a:p>
        </p:txBody>
      </p:sp>
      <p:sp>
        <p:nvSpPr>
          <p:cNvPr id="5" name="Segnaposto piè di pagina 4">
            <a:extLst>
              <a:ext uri="{FF2B5EF4-FFF2-40B4-BE49-F238E27FC236}">
                <a16:creationId xmlns:a16="http://schemas.microsoft.com/office/drawing/2014/main" id="{B5DCF8DA-48BE-63F7-DE87-F73CD43D1D1A}"/>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1501480D-109E-D066-A52C-1D1805862686}"/>
              </a:ext>
            </a:extLst>
          </p:cNvPr>
          <p:cNvSpPr>
            <a:spLocks noGrp="1"/>
          </p:cNvSpPr>
          <p:nvPr>
            <p:ph type="sldNum" sz="quarter" idx="12"/>
          </p:nvPr>
        </p:nvSpPr>
        <p:spPr/>
        <p:txBody>
          <a:bodyPr/>
          <a:lstStyle/>
          <a:p>
            <a:fld id="{4177CE76-92A6-4EDA-81E3-8547C7E05779}" type="slidenum">
              <a:rPr lang="en-US" smtClean="0"/>
              <a:t>‹N›</a:t>
            </a:fld>
            <a:endParaRPr lang="en-US"/>
          </a:p>
        </p:txBody>
      </p:sp>
    </p:spTree>
    <p:extLst>
      <p:ext uri="{BB962C8B-B14F-4D97-AF65-F5344CB8AC3E}">
        <p14:creationId xmlns:p14="http://schemas.microsoft.com/office/powerpoint/2010/main" val="156777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7EBF75A-E3C0-8B70-BCC5-ABA2B6B09951}"/>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E85F1AFD-4DA9-786C-8E98-BD26059BDBD4}"/>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E027EF56-C228-1A79-B0D6-57D957F6EF21}"/>
              </a:ext>
            </a:extLst>
          </p:cNvPr>
          <p:cNvSpPr>
            <a:spLocks noGrp="1"/>
          </p:cNvSpPr>
          <p:nvPr>
            <p:ph type="dt" sz="half" idx="10"/>
          </p:nvPr>
        </p:nvSpPr>
        <p:spPr/>
        <p:txBody>
          <a:bodyPr/>
          <a:lstStyle/>
          <a:p>
            <a:fld id="{DB0B5485-30C0-462B-9B53-2D306F12478E}" type="datetimeFigureOut">
              <a:rPr lang="en-US" smtClean="0"/>
              <a:t>12/2/2024</a:t>
            </a:fld>
            <a:endParaRPr lang="en-US"/>
          </a:p>
        </p:txBody>
      </p:sp>
      <p:sp>
        <p:nvSpPr>
          <p:cNvPr id="5" name="Segnaposto piè di pagina 4">
            <a:extLst>
              <a:ext uri="{FF2B5EF4-FFF2-40B4-BE49-F238E27FC236}">
                <a16:creationId xmlns:a16="http://schemas.microsoft.com/office/drawing/2014/main" id="{6A545CB6-3BE5-E994-5A2F-123BCCC4445E}"/>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814E52E5-69A6-C59C-AD63-995B21FE37E8}"/>
              </a:ext>
            </a:extLst>
          </p:cNvPr>
          <p:cNvSpPr>
            <a:spLocks noGrp="1"/>
          </p:cNvSpPr>
          <p:nvPr>
            <p:ph type="sldNum" sz="quarter" idx="12"/>
          </p:nvPr>
        </p:nvSpPr>
        <p:spPr/>
        <p:txBody>
          <a:bodyPr/>
          <a:lstStyle/>
          <a:p>
            <a:fld id="{4177CE76-92A6-4EDA-81E3-8547C7E05779}" type="slidenum">
              <a:rPr lang="en-US" smtClean="0"/>
              <a:t>‹N›</a:t>
            </a:fld>
            <a:endParaRPr lang="en-US"/>
          </a:p>
        </p:txBody>
      </p:sp>
    </p:spTree>
    <p:extLst>
      <p:ext uri="{BB962C8B-B14F-4D97-AF65-F5344CB8AC3E}">
        <p14:creationId xmlns:p14="http://schemas.microsoft.com/office/powerpoint/2010/main" val="2205372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87E794-7D56-82AD-B2C5-0A935E7E4060}"/>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F18895D4-A5FA-A755-0384-23D14C01D924}"/>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C4096953-B57B-1D51-88A8-63374E34B09D}"/>
              </a:ext>
            </a:extLst>
          </p:cNvPr>
          <p:cNvSpPr>
            <a:spLocks noGrp="1"/>
          </p:cNvSpPr>
          <p:nvPr>
            <p:ph type="dt" sz="half" idx="10"/>
          </p:nvPr>
        </p:nvSpPr>
        <p:spPr/>
        <p:txBody>
          <a:bodyPr/>
          <a:lstStyle/>
          <a:p>
            <a:fld id="{DB0B5485-30C0-462B-9B53-2D306F12478E}" type="datetimeFigureOut">
              <a:rPr lang="en-US" smtClean="0"/>
              <a:t>12/2/2024</a:t>
            </a:fld>
            <a:endParaRPr lang="en-US"/>
          </a:p>
        </p:txBody>
      </p:sp>
      <p:sp>
        <p:nvSpPr>
          <p:cNvPr id="5" name="Segnaposto piè di pagina 4">
            <a:extLst>
              <a:ext uri="{FF2B5EF4-FFF2-40B4-BE49-F238E27FC236}">
                <a16:creationId xmlns:a16="http://schemas.microsoft.com/office/drawing/2014/main" id="{CC5237D9-9F51-F373-938D-BE914B9269A7}"/>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466BACD5-60CA-1232-68DB-F221E69BF20C}"/>
              </a:ext>
            </a:extLst>
          </p:cNvPr>
          <p:cNvSpPr>
            <a:spLocks noGrp="1"/>
          </p:cNvSpPr>
          <p:nvPr>
            <p:ph type="sldNum" sz="quarter" idx="12"/>
          </p:nvPr>
        </p:nvSpPr>
        <p:spPr/>
        <p:txBody>
          <a:bodyPr/>
          <a:lstStyle/>
          <a:p>
            <a:fld id="{4177CE76-92A6-4EDA-81E3-8547C7E05779}" type="slidenum">
              <a:rPr lang="en-US" smtClean="0"/>
              <a:t>‹N›</a:t>
            </a:fld>
            <a:endParaRPr lang="en-US"/>
          </a:p>
        </p:txBody>
      </p:sp>
    </p:spTree>
    <p:extLst>
      <p:ext uri="{BB962C8B-B14F-4D97-AF65-F5344CB8AC3E}">
        <p14:creationId xmlns:p14="http://schemas.microsoft.com/office/powerpoint/2010/main" val="3988868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C055E4-A2CF-0ED6-E0E8-DC246CAF84C7}"/>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4DB6DA28-A369-C83C-09D0-8242295BD24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59F06929-C449-78B9-1A1B-DECEEA36A94B}"/>
              </a:ext>
            </a:extLst>
          </p:cNvPr>
          <p:cNvSpPr>
            <a:spLocks noGrp="1"/>
          </p:cNvSpPr>
          <p:nvPr>
            <p:ph type="dt" sz="half" idx="10"/>
          </p:nvPr>
        </p:nvSpPr>
        <p:spPr/>
        <p:txBody>
          <a:bodyPr/>
          <a:lstStyle/>
          <a:p>
            <a:fld id="{DB0B5485-30C0-462B-9B53-2D306F12478E}" type="datetimeFigureOut">
              <a:rPr lang="en-US" smtClean="0"/>
              <a:t>12/2/2024</a:t>
            </a:fld>
            <a:endParaRPr lang="en-US"/>
          </a:p>
        </p:txBody>
      </p:sp>
      <p:sp>
        <p:nvSpPr>
          <p:cNvPr id="5" name="Segnaposto piè di pagina 4">
            <a:extLst>
              <a:ext uri="{FF2B5EF4-FFF2-40B4-BE49-F238E27FC236}">
                <a16:creationId xmlns:a16="http://schemas.microsoft.com/office/drawing/2014/main" id="{ECE58E93-14FD-4B3C-5DFC-581DD17EFD88}"/>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BC93B569-7ED4-3B82-0221-D30D40582471}"/>
              </a:ext>
            </a:extLst>
          </p:cNvPr>
          <p:cNvSpPr>
            <a:spLocks noGrp="1"/>
          </p:cNvSpPr>
          <p:nvPr>
            <p:ph type="sldNum" sz="quarter" idx="12"/>
          </p:nvPr>
        </p:nvSpPr>
        <p:spPr/>
        <p:txBody>
          <a:bodyPr/>
          <a:lstStyle/>
          <a:p>
            <a:fld id="{4177CE76-92A6-4EDA-81E3-8547C7E05779}" type="slidenum">
              <a:rPr lang="en-US" smtClean="0"/>
              <a:t>‹N›</a:t>
            </a:fld>
            <a:endParaRPr lang="en-US"/>
          </a:p>
        </p:txBody>
      </p:sp>
    </p:spTree>
    <p:extLst>
      <p:ext uri="{BB962C8B-B14F-4D97-AF65-F5344CB8AC3E}">
        <p14:creationId xmlns:p14="http://schemas.microsoft.com/office/powerpoint/2010/main" val="208896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5FB316-E62E-27B7-C8CD-D3A3EDE375C0}"/>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F84BFA47-7B20-2FF5-4B5B-B8C6478CC6F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a:extLst>
              <a:ext uri="{FF2B5EF4-FFF2-40B4-BE49-F238E27FC236}">
                <a16:creationId xmlns:a16="http://schemas.microsoft.com/office/drawing/2014/main" id="{FA92B7BE-B577-E467-4304-B564F0B83D2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a:extLst>
              <a:ext uri="{FF2B5EF4-FFF2-40B4-BE49-F238E27FC236}">
                <a16:creationId xmlns:a16="http://schemas.microsoft.com/office/drawing/2014/main" id="{3A8C51D4-5EEB-8100-460F-BBC53371E3E9}"/>
              </a:ext>
            </a:extLst>
          </p:cNvPr>
          <p:cNvSpPr>
            <a:spLocks noGrp="1"/>
          </p:cNvSpPr>
          <p:nvPr>
            <p:ph type="dt" sz="half" idx="10"/>
          </p:nvPr>
        </p:nvSpPr>
        <p:spPr/>
        <p:txBody>
          <a:bodyPr/>
          <a:lstStyle/>
          <a:p>
            <a:fld id="{DB0B5485-30C0-462B-9B53-2D306F12478E}" type="datetimeFigureOut">
              <a:rPr lang="en-US" smtClean="0"/>
              <a:t>12/2/2024</a:t>
            </a:fld>
            <a:endParaRPr lang="en-US"/>
          </a:p>
        </p:txBody>
      </p:sp>
      <p:sp>
        <p:nvSpPr>
          <p:cNvPr id="6" name="Segnaposto piè di pagina 5">
            <a:extLst>
              <a:ext uri="{FF2B5EF4-FFF2-40B4-BE49-F238E27FC236}">
                <a16:creationId xmlns:a16="http://schemas.microsoft.com/office/drawing/2014/main" id="{C9D589D2-DA2B-2205-FDFB-0CD9EA724DD2}"/>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015ADF5C-BF47-6EFB-5B1B-9EB2B5AC2307}"/>
              </a:ext>
            </a:extLst>
          </p:cNvPr>
          <p:cNvSpPr>
            <a:spLocks noGrp="1"/>
          </p:cNvSpPr>
          <p:nvPr>
            <p:ph type="sldNum" sz="quarter" idx="12"/>
          </p:nvPr>
        </p:nvSpPr>
        <p:spPr/>
        <p:txBody>
          <a:bodyPr/>
          <a:lstStyle/>
          <a:p>
            <a:fld id="{4177CE76-92A6-4EDA-81E3-8547C7E05779}" type="slidenum">
              <a:rPr lang="en-US" smtClean="0"/>
              <a:t>‹N›</a:t>
            </a:fld>
            <a:endParaRPr lang="en-US"/>
          </a:p>
        </p:txBody>
      </p:sp>
    </p:spTree>
    <p:extLst>
      <p:ext uri="{BB962C8B-B14F-4D97-AF65-F5344CB8AC3E}">
        <p14:creationId xmlns:p14="http://schemas.microsoft.com/office/powerpoint/2010/main" val="240629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6BECC2-F04B-026D-8D5F-D76F991E1424}"/>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7AB8183D-E403-77BE-2055-7033D15DD2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88B736D-FEA3-F23D-A99A-33A896BD0179}"/>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a:extLst>
              <a:ext uri="{FF2B5EF4-FFF2-40B4-BE49-F238E27FC236}">
                <a16:creationId xmlns:a16="http://schemas.microsoft.com/office/drawing/2014/main" id="{18FD7CE7-2A3B-79DD-75B6-B4B585332F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DBD0CA0-6DA7-D9EC-8717-93211604FC41}"/>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a:extLst>
              <a:ext uri="{FF2B5EF4-FFF2-40B4-BE49-F238E27FC236}">
                <a16:creationId xmlns:a16="http://schemas.microsoft.com/office/drawing/2014/main" id="{BC52F621-56EF-13C7-EA87-2942DB471021}"/>
              </a:ext>
            </a:extLst>
          </p:cNvPr>
          <p:cNvSpPr>
            <a:spLocks noGrp="1"/>
          </p:cNvSpPr>
          <p:nvPr>
            <p:ph type="dt" sz="half" idx="10"/>
          </p:nvPr>
        </p:nvSpPr>
        <p:spPr/>
        <p:txBody>
          <a:bodyPr/>
          <a:lstStyle/>
          <a:p>
            <a:fld id="{DB0B5485-30C0-462B-9B53-2D306F12478E}" type="datetimeFigureOut">
              <a:rPr lang="en-US" smtClean="0"/>
              <a:t>12/2/2024</a:t>
            </a:fld>
            <a:endParaRPr lang="en-US"/>
          </a:p>
        </p:txBody>
      </p:sp>
      <p:sp>
        <p:nvSpPr>
          <p:cNvPr id="8" name="Segnaposto piè di pagina 7">
            <a:extLst>
              <a:ext uri="{FF2B5EF4-FFF2-40B4-BE49-F238E27FC236}">
                <a16:creationId xmlns:a16="http://schemas.microsoft.com/office/drawing/2014/main" id="{25138A25-6D3B-C4F2-2DEC-F50FFEAD9348}"/>
              </a:ext>
            </a:extLst>
          </p:cNvPr>
          <p:cNvSpPr>
            <a:spLocks noGrp="1"/>
          </p:cNvSpPr>
          <p:nvPr>
            <p:ph type="ftr" sz="quarter" idx="11"/>
          </p:nvPr>
        </p:nvSpPr>
        <p:spPr/>
        <p:txBody>
          <a:bodyPr/>
          <a:lstStyle/>
          <a:p>
            <a:endParaRPr lang="en-US"/>
          </a:p>
        </p:txBody>
      </p:sp>
      <p:sp>
        <p:nvSpPr>
          <p:cNvPr id="9" name="Segnaposto numero diapositiva 8">
            <a:extLst>
              <a:ext uri="{FF2B5EF4-FFF2-40B4-BE49-F238E27FC236}">
                <a16:creationId xmlns:a16="http://schemas.microsoft.com/office/drawing/2014/main" id="{E36CCFD7-C578-9BD0-2AA0-928060398AB9}"/>
              </a:ext>
            </a:extLst>
          </p:cNvPr>
          <p:cNvSpPr>
            <a:spLocks noGrp="1"/>
          </p:cNvSpPr>
          <p:nvPr>
            <p:ph type="sldNum" sz="quarter" idx="12"/>
          </p:nvPr>
        </p:nvSpPr>
        <p:spPr/>
        <p:txBody>
          <a:bodyPr/>
          <a:lstStyle/>
          <a:p>
            <a:fld id="{4177CE76-92A6-4EDA-81E3-8547C7E05779}" type="slidenum">
              <a:rPr lang="en-US" smtClean="0"/>
              <a:t>‹N›</a:t>
            </a:fld>
            <a:endParaRPr lang="en-US"/>
          </a:p>
        </p:txBody>
      </p:sp>
    </p:spTree>
    <p:extLst>
      <p:ext uri="{BB962C8B-B14F-4D97-AF65-F5344CB8AC3E}">
        <p14:creationId xmlns:p14="http://schemas.microsoft.com/office/powerpoint/2010/main" val="1889313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BD6BE8-13EF-B296-784E-E4F59C2D866F}"/>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data 2">
            <a:extLst>
              <a:ext uri="{FF2B5EF4-FFF2-40B4-BE49-F238E27FC236}">
                <a16:creationId xmlns:a16="http://schemas.microsoft.com/office/drawing/2014/main" id="{8AAC0F60-1C25-DAF0-E5E7-4EBC5695DCE1}"/>
              </a:ext>
            </a:extLst>
          </p:cNvPr>
          <p:cNvSpPr>
            <a:spLocks noGrp="1"/>
          </p:cNvSpPr>
          <p:nvPr>
            <p:ph type="dt" sz="half" idx="10"/>
          </p:nvPr>
        </p:nvSpPr>
        <p:spPr/>
        <p:txBody>
          <a:bodyPr/>
          <a:lstStyle/>
          <a:p>
            <a:fld id="{DB0B5485-30C0-462B-9B53-2D306F12478E}" type="datetimeFigureOut">
              <a:rPr lang="en-US" smtClean="0"/>
              <a:t>12/2/2024</a:t>
            </a:fld>
            <a:endParaRPr lang="en-US"/>
          </a:p>
        </p:txBody>
      </p:sp>
      <p:sp>
        <p:nvSpPr>
          <p:cNvPr id="4" name="Segnaposto piè di pagina 3">
            <a:extLst>
              <a:ext uri="{FF2B5EF4-FFF2-40B4-BE49-F238E27FC236}">
                <a16:creationId xmlns:a16="http://schemas.microsoft.com/office/drawing/2014/main" id="{5FB2A13D-6743-8E19-44E0-2C859E633E29}"/>
              </a:ext>
            </a:extLst>
          </p:cNvPr>
          <p:cNvSpPr>
            <a:spLocks noGrp="1"/>
          </p:cNvSpPr>
          <p:nvPr>
            <p:ph type="ftr" sz="quarter" idx="11"/>
          </p:nvPr>
        </p:nvSpPr>
        <p:spPr/>
        <p:txBody>
          <a:bodyPr/>
          <a:lstStyle/>
          <a:p>
            <a:endParaRPr lang="en-US"/>
          </a:p>
        </p:txBody>
      </p:sp>
      <p:sp>
        <p:nvSpPr>
          <p:cNvPr id="5" name="Segnaposto numero diapositiva 4">
            <a:extLst>
              <a:ext uri="{FF2B5EF4-FFF2-40B4-BE49-F238E27FC236}">
                <a16:creationId xmlns:a16="http://schemas.microsoft.com/office/drawing/2014/main" id="{22CD352E-6474-4BDE-3295-586F62EDD57E}"/>
              </a:ext>
            </a:extLst>
          </p:cNvPr>
          <p:cNvSpPr>
            <a:spLocks noGrp="1"/>
          </p:cNvSpPr>
          <p:nvPr>
            <p:ph type="sldNum" sz="quarter" idx="12"/>
          </p:nvPr>
        </p:nvSpPr>
        <p:spPr/>
        <p:txBody>
          <a:bodyPr/>
          <a:lstStyle/>
          <a:p>
            <a:fld id="{4177CE76-92A6-4EDA-81E3-8547C7E05779}" type="slidenum">
              <a:rPr lang="en-US" smtClean="0"/>
              <a:t>‹N›</a:t>
            </a:fld>
            <a:endParaRPr lang="en-US"/>
          </a:p>
        </p:txBody>
      </p:sp>
    </p:spTree>
    <p:extLst>
      <p:ext uri="{BB962C8B-B14F-4D97-AF65-F5344CB8AC3E}">
        <p14:creationId xmlns:p14="http://schemas.microsoft.com/office/powerpoint/2010/main" val="1697144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FF54495-155D-E920-01A8-2AC5F446FBA2}"/>
              </a:ext>
            </a:extLst>
          </p:cNvPr>
          <p:cNvSpPr>
            <a:spLocks noGrp="1"/>
          </p:cNvSpPr>
          <p:nvPr>
            <p:ph type="dt" sz="half" idx="10"/>
          </p:nvPr>
        </p:nvSpPr>
        <p:spPr/>
        <p:txBody>
          <a:bodyPr/>
          <a:lstStyle/>
          <a:p>
            <a:fld id="{DB0B5485-30C0-462B-9B53-2D306F12478E}" type="datetimeFigureOut">
              <a:rPr lang="en-US" smtClean="0"/>
              <a:t>12/2/2024</a:t>
            </a:fld>
            <a:endParaRPr lang="en-US"/>
          </a:p>
        </p:txBody>
      </p:sp>
      <p:sp>
        <p:nvSpPr>
          <p:cNvPr id="3" name="Segnaposto piè di pagina 2">
            <a:extLst>
              <a:ext uri="{FF2B5EF4-FFF2-40B4-BE49-F238E27FC236}">
                <a16:creationId xmlns:a16="http://schemas.microsoft.com/office/drawing/2014/main" id="{105703F5-3BF9-BADC-F634-6621A05F6EA2}"/>
              </a:ext>
            </a:extLst>
          </p:cNvPr>
          <p:cNvSpPr>
            <a:spLocks noGrp="1"/>
          </p:cNvSpPr>
          <p:nvPr>
            <p:ph type="ftr" sz="quarter" idx="11"/>
          </p:nvPr>
        </p:nvSpPr>
        <p:spPr/>
        <p:txBody>
          <a:bodyPr/>
          <a:lstStyle/>
          <a:p>
            <a:endParaRPr lang="en-US"/>
          </a:p>
        </p:txBody>
      </p:sp>
      <p:sp>
        <p:nvSpPr>
          <p:cNvPr id="4" name="Segnaposto numero diapositiva 3">
            <a:extLst>
              <a:ext uri="{FF2B5EF4-FFF2-40B4-BE49-F238E27FC236}">
                <a16:creationId xmlns:a16="http://schemas.microsoft.com/office/drawing/2014/main" id="{6B701DA5-DE88-544C-A7F0-AA1CD3358410}"/>
              </a:ext>
            </a:extLst>
          </p:cNvPr>
          <p:cNvSpPr>
            <a:spLocks noGrp="1"/>
          </p:cNvSpPr>
          <p:nvPr>
            <p:ph type="sldNum" sz="quarter" idx="12"/>
          </p:nvPr>
        </p:nvSpPr>
        <p:spPr/>
        <p:txBody>
          <a:bodyPr/>
          <a:lstStyle/>
          <a:p>
            <a:fld id="{4177CE76-92A6-4EDA-81E3-8547C7E05779}" type="slidenum">
              <a:rPr lang="en-US" smtClean="0"/>
              <a:t>‹N›</a:t>
            </a:fld>
            <a:endParaRPr lang="en-US"/>
          </a:p>
        </p:txBody>
      </p:sp>
    </p:spTree>
    <p:extLst>
      <p:ext uri="{BB962C8B-B14F-4D97-AF65-F5344CB8AC3E}">
        <p14:creationId xmlns:p14="http://schemas.microsoft.com/office/powerpoint/2010/main" val="833421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47EB9E-6594-C58D-B373-9917BDA8F23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0B127607-BCCE-9812-FF7F-CFD453D910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a:extLst>
              <a:ext uri="{FF2B5EF4-FFF2-40B4-BE49-F238E27FC236}">
                <a16:creationId xmlns:a16="http://schemas.microsoft.com/office/drawing/2014/main" id="{BC46A932-C93F-AF8F-E0F3-34C31178C5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681A516-F9F4-D50D-76C3-431A96308DF7}"/>
              </a:ext>
            </a:extLst>
          </p:cNvPr>
          <p:cNvSpPr>
            <a:spLocks noGrp="1"/>
          </p:cNvSpPr>
          <p:nvPr>
            <p:ph type="dt" sz="half" idx="10"/>
          </p:nvPr>
        </p:nvSpPr>
        <p:spPr/>
        <p:txBody>
          <a:bodyPr/>
          <a:lstStyle/>
          <a:p>
            <a:fld id="{DB0B5485-30C0-462B-9B53-2D306F12478E}" type="datetimeFigureOut">
              <a:rPr lang="en-US" smtClean="0"/>
              <a:t>12/2/2024</a:t>
            </a:fld>
            <a:endParaRPr lang="en-US"/>
          </a:p>
        </p:txBody>
      </p:sp>
      <p:sp>
        <p:nvSpPr>
          <p:cNvPr id="6" name="Segnaposto piè di pagina 5">
            <a:extLst>
              <a:ext uri="{FF2B5EF4-FFF2-40B4-BE49-F238E27FC236}">
                <a16:creationId xmlns:a16="http://schemas.microsoft.com/office/drawing/2014/main" id="{1C9834A3-6DF9-D6C9-5C85-22E72CBD3402}"/>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F4E6F428-2A4E-9B66-4FFD-5B3D0E3EF00C}"/>
              </a:ext>
            </a:extLst>
          </p:cNvPr>
          <p:cNvSpPr>
            <a:spLocks noGrp="1"/>
          </p:cNvSpPr>
          <p:nvPr>
            <p:ph type="sldNum" sz="quarter" idx="12"/>
          </p:nvPr>
        </p:nvSpPr>
        <p:spPr/>
        <p:txBody>
          <a:bodyPr/>
          <a:lstStyle/>
          <a:p>
            <a:fld id="{4177CE76-92A6-4EDA-81E3-8547C7E05779}" type="slidenum">
              <a:rPr lang="en-US" smtClean="0"/>
              <a:t>‹N›</a:t>
            </a:fld>
            <a:endParaRPr lang="en-US"/>
          </a:p>
        </p:txBody>
      </p:sp>
    </p:spTree>
    <p:extLst>
      <p:ext uri="{BB962C8B-B14F-4D97-AF65-F5344CB8AC3E}">
        <p14:creationId xmlns:p14="http://schemas.microsoft.com/office/powerpoint/2010/main" val="1888805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F8F5AD-4596-9EDF-5C1C-4BD9BDEEFAA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Segnaposto immagine 2">
            <a:extLst>
              <a:ext uri="{FF2B5EF4-FFF2-40B4-BE49-F238E27FC236}">
                <a16:creationId xmlns:a16="http://schemas.microsoft.com/office/drawing/2014/main" id="{E2A84B20-E03B-260A-51C4-BD49F0C7CA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a:extLst>
              <a:ext uri="{FF2B5EF4-FFF2-40B4-BE49-F238E27FC236}">
                <a16:creationId xmlns:a16="http://schemas.microsoft.com/office/drawing/2014/main" id="{A4D84166-0646-72B6-FE76-67CAEB8C49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39F6F32-C19B-2A37-5A0F-14CEB568913B}"/>
              </a:ext>
            </a:extLst>
          </p:cNvPr>
          <p:cNvSpPr>
            <a:spLocks noGrp="1"/>
          </p:cNvSpPr>
          <p:nvPr>
            <p:ph type="dt" sz="half" idx="10"/>
          </p:nvPr>
        </p:nvSpPr>
        <p:spPr/>
        <p:txBody>
          <a:bodyPr/>
          <a:lstStyle/>
          <a:p>
            <a:fld id="{DB0B5485-30C0-462B-9B53-2D306F12478E}" type="datetimeFigureOut">
              <a:rPr lang="en-US" smtClean="0"/>
              <a:t>12/2/2024</a:t>
            </a:fld>
            <a:endParaRPr lang="en-US"/>
          </a:p>
        </p:txBody>
      </p:sp>
      <p:sp>
        <p:nvSpPr>
          <p:cNvPr id="6" name="Segnaposto piè di pagina 5">
            <a:extLst>
              <a:ext uri="{FF2B5EF4-FFF2-40B4-BE49-F238E27FC236}">
                <a16:creationId xmlns:a16="http://schemas.microsoft.com/office/drawing/2014/main" id="{F6234D20-16D7-2A70-6BBF-607BCA3BF9DD}"/>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CE52D61D-9D8D-26D1-D0CA-5159F7F9A1DE}"/>
              </a:ext>
            </a:extLst>
          </p:cNvPr>
          <p:cNvSpPr>
            <a:spLocks noGrp="1"/>
          </p:cNvSpPr>
          <p:nvPr>
            <p:ph type="sldNum" sz="quarter" idx="12"/>
          </p:nvPr>
        </p:nvSpPr>
        <p:spPr/>
        <p:txBody>
          <a:bodyPr/>
          <a:lstStyle/>
          <a:p>
            <a:fld id="{4177CE76-92A6-4EDA-81E3-8547C7E05779}" type="slidenum">
              <a:rPr lang="en-US" smtClean="0"/>
              <a:t>‹N›</a:t>
            </a:fld>
            <a:endParaRPr lang="en-US"/>
          </a:p>
        </p:txBody>
      </p:sp>
    </p:spTree>
    <p:extLst>
      <p:ext uri="{BB962C8B-B14F-4D97-AF65-F5344CB8AC3E}">
        <p14:creationId xmlns:p14="http://schemas.microsoft.com/office/powerpoint/2010/main" val="3845966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2D6C1BDB-5D16-6D74-DE61-E6FF2D78FB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AD4803C9-26BA-D0F0-8C42-82B9224A70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5C5E1A03-43FB-657A-5DAE-6398FDDC91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B0B5485-30C0-462B-9B53-2D306F12478E}" type="datetimeFigureOut">
              <a:rPr lang="en-US" smtClean="0"/>
              <a:t>12/2/2024</a:t>
            </a:fld>
            <a:endParaRPr lang="en-US"/>
          </a:p>
        </p:txBody>
      </p:sp>
      <p:sp>
        <p:nvSpPr>
          <p:cNvPr id="5" name="Segnaposto piè di pagina 4">
            <a:extLst>
              <a:ext uri="{FF2B5EF4-FFF2-40B4-BE49-F238E27FC236}">
                <a16:creationId xmlns:a16="http://schemas.microsoft.com/office/drawing/2014/main" id="{B37BF772-76BB-76CC-7EDC-8C5990B10D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egnaposto numero diapositiva 5">
            <a:extLst>
              <a:ext uri="{FF2B5EF4-FFF2-40B4-BE49-F238E27FC236}">
                <a16:creationId xmlns:a16="http://schemas.microsoft.com/office/drawing/2014/main" id="{673E8708-5CB8-CD08-A63A-42FA666A0E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177CE76-92A6-4EDA-81E3-8547C7E05779}" type="slidenum">
              <a:rPr lang="en-US" smtClean="0"/>
              <a:t>‹N›</a:t>
            </a:fld>
            <a:endParaRPr lang="en-US"/>
          </a:p>
        </p:txBody>
      </p:sp>
    </p:spTree>
    <p:extLst>
      <p:ext uri="{BB962C8B-B14F-4D97-AF65-F5344CB8AC3E}">
        <p14:creationId xmlns:p14="http://schemas.microsoft.com/office/powerpoint/2010/main" val="3411389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8FE255-BDFA-8D5A-8411-AE3A0284F550}"/>
              </a:ext>
            </a:extLst>
          </p:cNvPr>
          <p:cNvSpPr>
            <a:spLocks noGrp="1"/>
          </p:cNvSpPr>
          <p:nvPr>
            <p:ph type="ctrTitle"/>
          </p:nvPr>
        </p:nvSpPr>
        <p:spPr>
          <a:xfrm>
            <a:off x="737418" y="1630377"/>
            <a:ext cx="10717161" cy="2387600"/>
          </a:xfrm>
        </p:spPr>
        <p:txBody>
          <a:bodyPr>
            <a:noAutofit/>
          </a:bodyPr>
          <a:lstStyle/>
          <a:p>
            <a:r>
              <a:rPr lang="en-US" sz="3600" dirty="0"/>
              <a:t>INDUSTRIAL ECOLOGY AND CIRCULAR ECONOMY: PAST, PRESENT AND FUTURE DEVELOPMENTS. </a:t>
            </a:r>
            <a:br>
              <a:rPr lang="en-US" sz="3600" dirty="0"/>
            </a:br>
            <a:r>
              <a:rPr lang="en-US" sz="3600" dirty="0"/>
              <a:t>A BIBLIOMETRIC ANALYSIS </a:t>
            </a:r>
          </a:p>
        </p:txBody>
      </p:sp>
      <p:sp>
        <p:nvSpPr>
          <p:cNvPr id="3" name="Sottotitolo 2">
            <a:extLst>
              <a:ext uri="{FF2B5EF4-FFF2-40B4-BE49-F238E27FC236}">
                <a16:creationId xmlns:a16="http://schemas.microsoft.com/office/drawing/2014/main" id="{8A0B0427-2CCE-C00E-2C6E-2A6D47639E73}"/>
              </a:ext>
            </a:extLst>
          </p:cNvPr>
          <p:cNvSpPr>
            <a:spLocks noGrp="1"/>
          </p:cNvSpPr>
          <p:nvPr>
            <p:ph type="subTitle" idx="1"/>
          </p:nvPr>
        </p:nvSpPr>
        <p:spPr>
          <a:xfrm>
            <a:off x="603740" y="4017977"/>
            <a:ext cx="10984516" cy="2140736"/>
          </a:xfrm>
        </p:spPr>
        <p:txBody>
          <a:bodyPr>
            <a:normAutofit/>
          </a:bodyPr>
          <a:lstStyle/>
          <a:p>
            <a:r>
              <a:rPr lang="en-US" sz="2000" b="1" u="sng" dirty="0"/>
              <a:t>Veronica Casolani</a:t>
            </a:r>
            <a:r>
              <a:rPr lang="en-US" sz="2000" b="1" dirty="0"/>
              <a:t>; Raffaella Taddeo; Valentino </a:t>
            </a:r>
            <a:r>
              <a:rPr lang="en-US" sz="2000" b="1" dirty="0" err="1"/>
              <a:t>Tascione</a:t>
            </a:r>
            <a:r>
              <a:rPr lang="en-US" sz="2000" b="1" dirty="0"/>
              <a:t>; Alberto </a:t>
            </a:r>
            <a:r>
              <a:rPr lang="en-US" sz="2000" b="1" dirty="0" err="1"/>
              <a:t>Simboli</a:t>
            </a:r>
            <a:endParaRPr lang="en-US" sz="2000" b="1" dirty="0"/>
          </a:p>
          <a:p>
            <a:endParaRPr lang="en-US" sz="1000" dirty="0"/>
          </a:p>
          <a:p>
            <a:r>
              <a:rPr lang="en-US" sz="1800" i="1" dirty="0"/>
              <a:t>Email addresses: veronica.casolani@unich.it; r.taddeo@unich.it; v.tascione@unich.it; a.simboli@unich.it</a:t>
            </a:r>
          </a:p>
          <a:p>
            <a:r>
              <a:rPr lang="en-US" sz="1800" i="1" dirty="0"/>
              <a:t>Department of Economic Studies, University “G. </a:t>
            </a:r>
            <a:r>
              <a:rPr lang="en-US" sz="1800" i="1" dirty="0" err="1"/>
              <a:t>d’Annunzio</a:t>
            </a:r>
            <a:r>
              <a:rPr lang="en-US" sz="1800" i="1" dirty="0"/>
              <a:t>” of Chieti-Pescara, Viale </a:t>
            </a:r>
            <a:r>
              <a:rPr lang="en-US" sz="1800" i="1" dirty="0" err="1"/>
              <a:t>Pindaro</a:t>
            </a:r>
            <a:r>
              <a:rPr lang="en-US" sz="1800" i="1" dirty="0"/>
              <a:t> 42, Pescara, Italy</a:t>
            </a:r>
          </a:p>
          <a:p>
            <a:endParaRPr lang="en-US" sz="1800" i="1" dirty="0"/>
          </a:p>
        </p:txBody>
      </p:sp>
      <p:pic>
        <p:nvPicPr>
          <p:cNvPr id="9" name="Immagine 8">
            <a:extLst>
              <a:ext uri="{FF2B5EF4-FFF2-40B4-BE49-F238E27FC236}">
                <a16:creationId xmlns:a16="http://schemas.microsoft.com/office/drawing/2014/main" id="{D6EE4340-2E75-C9EC-8451-876057DAC460}"/>
              </a:ext>
            </a:extLst>
          </p:cNvPr>
          <p:cNvPicPr>
            <a:picLocks noChangeAspect="1"/>
          </p:cNvPicPr>
          <p:nvPr/>
        </p:nvPicPr>
        <p:blipFill>
          <a:blip r:embed="rId3">
            <a:alphaModFix amt="70000"/>
          </a:blip>
          <a:stretch>
            <a:fillRect/>
          </a:stretch>
        </p:blipFill>
        <p:spPr>
          <a:xfrm>
            <a:off x="603740" y="344101"/>
            <a:ext cx="10984516" cy="1760028"/>
          </a:xfrm>
          <a:prstGeom prst="rect">
            <a:avLst/>
          </a:prstGeom>
        </p:spPr>
      </p:pic>
      <p:pic>
        <p:nvPicPr>
          <p:cNvPr id="5" name="Immagine 4">
            <a:extLst>
              <a:ext uri="{FF2B5EF4-FFF2-40B4-BE49-F238E27FC236}">
                <a16:creationId xmlns:a16="http://schemas.microsoft.com/office/drawing/2014/main" id="{95436A1D-5ED8-6840-2EED-B7EFA8AEE0D3}"/>
              </a:ext>
            </a:extLst>
          </p:cNvPr>
          <p:cNvPicPr>
            <a:picLocks noChangeAspect="1"/>
          </p:cNvPicPr>
          <p:nvPr/>
        </p:nvPicPr>
        <p:blipFill>
          <a:blip r:embed="rId4"/>
          <a:stretch>
            <a:fillRect/>
          </a:stretch>
        </p:blipFill>
        <p:spPr>
          <a:xfrm>
            <a:off x="6095998" y="5633374"/>
            <a:ext cx="1046660" cy="1082386"/>
          </a:xfrm>
          <a:prstGeom prst="rect">
            <a:avLst/>
          </a:prstGeom>
        </p:spPr>
      </p:pic>
      <p:pic>
        <p:nvPicPr>
          <p:cNvPr id="8" name="Immagine 7">
            <a:extLst>
              <a:ext uri="{FF2B5EF4-FFF2-40B4-BE49-F238E27FC236}">
                <a16:creationId xmlns:a16="http://schemas.microsoft.com/office/drawing/2014/main" id="{1749F6D3-8EB3-1922-9B07-E1490E1DE607}"/>
              </a:ext>
            </a:extLst>
          </p:cNvPr>
          <p:cNvPicPr>
            <a:picLocks noChangeAspect="1"/>
          </p:cNvPicPr>
          <p:nvPr/>
        </p:nvPicPr>
        <p:blipFill>
          <a:blip r:embed="rId5"/>
          <a:stretch>
            <a:fillRect/>
          </a:stretch>
        </p:blipFill>
        <p:spPr>
          <a:xfrm>
            <a:off x="5191123" y="5968212"/>
            <a:ext cx="904875" cy="381000"/>
          </a:xfrm>
          <a:prstGeom prst="rect">
            <a:avLst/>
          </a:prstGeom>
        </p:spPr>
      </p:pic>
    </p:spTree>
    <p:extLst>
      <p:ext uri="{BB962C8B-B14F-4D97-AF65-F5344CB8AC3E}">
        <p14:creationId xmlns:p14="http://schemas.microsoft.com/office/powerpoint/2010/main" val="400627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84214F3F-073C-18C2-2007-C56B0BF03D7D}"/>
              </a:ext>
            </a:extLst>
          </p:cNvPr>
          <p:cNvSpPr txBox="1"/>
          <p:nvPr/>
        </p:nvSpPr>
        <p:spPr>
          <a:xfrm>
            <a:off x="7958543" y="1485971"/>
            <a:ext cx="3674729" cy="523220"/>
          </a:xfrm>
          <a:prstGeom prst="rect">
            <a:avLst/>
          </a:prstGeom>
          <a:noFill/>
        </p:spPr>
        <p:txBody>
          <a:bodyPr wrap="square">
            <a:spAutoFit/>
          </a:bodyPr>
          <a:lstStyle/>
          <a:p>
            <a:pPr algn="ctr"/>
            <a:r>
              <a:rPr lang="en-US" sz="1400" i="1" dirty="0"/>
              <a:t>World map - scientific production of the countries. Source: Biblioshiny</a:t>
            </a:r>
          </a:p>
        </p:txBody>
      </p:sp>
      <p:grpSp>
        <p:nvGrpSpPr>
          <p:cNvPr id="2" name="Gruppo 1">
            <a:extLst>
              <a:ext uri="{FF2B5EF4-FFF2-40B4-BE49-F238E27FC236}">
                <a16:creationId xmlns:a16="http://schemas.microsoft.com/office/drawing/2014/main" id="{4010F3C7-09DB-DDC9-C1F9-1DA3228FDF3E}"/>
              </a:ext>
            </a:extLst>
          </p:cNvPr>
          <p:cNvGrpSpPr/>
          <p:nvPr/>
        </p:nvGrpSpPr>
        <p:grpSpPr>
          <a:xfrm>
            <a:off x="83129" y="93632"/>
            <a:ext cx="3925380" cy="950260"/>
            <a:chOff x="488016" y="2588382"/>
            <a:chExt cx="6832226" cy="560880"/>
          </a:xfrm>
          <a:scene3d>
            <a:camera prst="orthographicFront"/>
            <a:lightRig rig="flat" dir="t"/>
          </a:scene3d>
        </p:grpSpPr>
        <p:sp>
          <p:nvSpPr>
            <p:cNvPr id="4" name="Rettangolo con angoli arrotondati 3">
              <a:extLst>
                <a:ext uri="{FF2B5EF4-FFF2-40B4-BE49-F238E27FC236}">
                  <a16:creationId xmlns:a16="http://schemas.microsoft.com/office/drawing/2014/main" id="{9A153D9F-0F69-4AE2-2312-E963FC21E89E}"/>
                </a:ext>
              </a:extLst>
            </p:cNvPr>
            <p:cNvSpPr/>
            <p:nvPr/>
          </p:nvSpPr>
          <p:spPr>
            <a:xfrm>
              <a:off x="488016" y="2588382"/>
              <a:ext cx="6832226" cy="560880"/>
            </a:xfrm>
            <a:prstGeom prst="roundRect">
              <a:avLst/>
            </a:prstGeom>
            <a:gradFill rotWithShape="0">
              <a:gsLst>
                <a:gs pos="0">
                  <a:prstClr val="white">
                    <a:hueOff val="0"/>
                    <a:satOff val="0"/>
                    <a:lumOff val="0"/>
                    <a:alphaOff val="0"/>
                    <a:lumMod val="110000"/>
                    <a:satMod val="105000"/>
                    <a:tint val="67000"/>
                  </a:prstClr>
                </a:gs>
                <a:gs pos="50000">
                  <a:prstClr val="white">
                    <a:hueOff val="0"/>
                    <a:satOff val="0"/>
                    <a:lumOff val="0"/>
                    <a:alphaOff val="0"/>
                    <a:lumMod val="105000"/>
                    <a:satMod val="103000"/>
                    <a:tint val="73000"/>
                  </a:prstClr>
                </a:gs>
                <a:gs pos="100000">
                  <a:prstClr val="white">
                    <a:hueOff val="0"/>
                    <a:satOff val="0"/>
                    <a:lumOff val="0"/>
                    <a:alphaOff val="0"/>
                    <a:lumMod val="105000"/>
                    <a:satMod val="109000"/>
                    <a:tint val="81000"/>
                  </a:prstClr>
                </a:gs>
              </a:gsLst>
              <a:lin ang="5400000" scaled="0"/>
            </a:gradFill>
            <a:ln>
              <a:noFill/>
            </a:ln>
            <a:effectLst/>
            <a:sp3d prstMaterial="dkEdge">
              <a:bevelT w="8200" h="38100"/>
            </a:sp3d>
          </p:spPr>
          <p:style>
            <a:lnRef idx="0">
              <a:scrgbClr r="0" g="0" b="0"/>
            </a:lnRef>
            <a:fillRef idx="2">
              <a:scrgbClr r="0" g="0" b="0"/>
            </a:fillRef>
            <a:effectRef idx="1">
              <a:scrgbClr r="0" g="0" b="0"/>
            </a:effectRef>
            <a:fontRef idx="minor">
              <a:schemeClr val="dk1">
                <a:hueOff val="0"/>
                <a:satOff val="0"/>
                <a:lumOff val="0"/>
                <a:alphaOff val="0"/>
              </a:schemeClr>
            </a:fontRef>
          </p:style>
          <p:txBody>
            <a:bodyPr/>
            <a:lstStyle/>
            <a:p>
              <a:endParaRPr lang="en-US"/>
            </a:p>
          </p:txBody>
        </p:sp>
        <p:sp>
          <p:nvSpPr>
            <p:cNvPr id="5" name="CasellaDiTesto 4">
              <a:extLst>
                <a:ext uri="{FF2B5EF4-FFF2-40B4-BE49-F238E27FC236}">
                  <a16:creationId xmlns:a16="http://schemas.microsoft.com/office/drawing/2014/main" id="{A69AE891-9C91-4A2D-595C-8F11EA8BEEA9}"/>
                </a:ext>
              </a:extLst>
            </p:cNvPr>
            <p:cNvSpPr txBox="1"/>
            <p:nvPr/>
          </p:nvSpPr>
          <p:spPr>
            <a:xfrm>
              <a:off x="515396" y="2615762"/>
              <a:ext cx="6777466" cy="50612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8225" tIns="0" rIns="278225" bIns="0" numCol="1" spcCol="1270" anchor="ctr" anchorCtr="0">
              <a:noAutofit/>
            </a:bodyPr>
            <a:lstStyle/>
            <a:p>
              <a:pPr marL="0" lvl="0" indent="0" algn="l" defTabSz="1022350">
                <a:lnSpc>
                  <a:spcPct val="90000"/>
                </a:lnSpc>
                <a:spcBef>
                  <a:spcPct val="0"/>
                </a:spcBef>
                <a:spcAft>
                  <a:spcPct val="35000"/>
                </a:spcAft>
                <a:buNone/>
              </a:pPr>
              <a:r>
                <a:rPr lang="en-US" sz="2400" kern="1200" dirty="0">
                  <a:solidFill>
                    <a:prstClr val="black">
                      <a:hueOff val="0"/>
                      <a:satOff val="0"/>
                      <a:lumOff val="0"/>
                      <a:alphaOff val="0"/>
                    </a:prstClr>
                  </a:solidFill>
                  <a:latin typeface="Aptos" panose="02110004020202020204"/>
                  <a:ea typeface="+mn-ea"/>
                  <a:cs typeface="+mn-cs"/>
                </a:rPr>
                <a:t>4. Results - aspects investigated </a:t>
              </a:r>
            </a:p>
          </p:txBody>
        </p:sp>
      </p:grpSp>
      <p:sp>
        <p:nvSpPr>
          <p:cNvPr id="6" name="Rettangolo con angoli arrotondati 5">
            <a:extLst>
              <a:ext uri="{FF2B5EF4-FFF2-40B4-BE49-F238E27FC236}">
                <a16:creationId xmlns:a16="http://schemas.microsoft.com/office/drawing/2014/main" id="{F088E815-BD7B-4063-5A9C-2DEECA40131C}"/>
              </a:ext>
            </a:extLst>
          </p:cNvPr>
          <p:cNvSpPr/>
          <p:nvPr/>
        </p:nvSpPr>
        <p:spPr>
          <a:xfrm>
            <a:off x="204764" y="1048693"/>
            <a:ext cx="1425678" cy="389380"/>
          </a:xfrm>
          <a:prstGeom prst="roundRect">
            <a:avLst/>
          </a:prstGeom>
          <a:solidFill>
            <a:schemeClr val="bg1"/>
          </a:solidFill>
          <a:ln>
            <a:solidFill>
              <a:srgbClr val="709383"/>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a:solidFill>
                  <a:schemeClr val="tx1"/>
                </a:solidFill>
              </a:rPr>
              <a:t>COUNTRIES</a:t>
            </a:r>
          </a:p>
        </p:txBody>
      </p:sp>
      <p:pic>
        <p:nvPicPr>
          <p:cNvPr id="2050" name="Picture 2">
            <a:extLst>
              <a:ext uri="{FF2B5EF4-FFF2-40B4-BE49-F238E27FC236}">
                <a16:creationId xmlns:a16="http://schemas.microsoft.com/office/drawing/2014/main" id="{E4C95BE6-9D55-C992-22FC-7AC4B72D1D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8509" y="0"/>
            <a:ext cx="7624763"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CasellaDiTesto 14">
            <a:extLst>
              <a:ext uri="{FF2B5EF4-FFF2-40B4-BE49-F238E27FC236}">
                <a16:creationId xmlns:a16="http://schemas.microsoft.com/office/drawing/2014/main" id="{37BEF0F9-8AA0-5339-719D-745C5D775F33}"/>
              </a:ext>
            </a:extLst>
          </p:cNvPr>
          <p:cNvSpPr txBox="1"/>
          <p:nvPr/>
        </p:nvSpPr>
        <p:spPr>
          <a:xfrm>
            <a:off x="9795907" y="5492496"/>
            <a:ext cx="584438" cy="646331"/>
          </a:xfrm>
          <a:prstGeom prst="rect">
            <a:avLst/>
          </a:prstGeom>
          <a:noFill/>
        </p:spPr>
        <p:txBody>
          <a:bodyPr wrap="square" rtlCol="0">
            <a:spAutoFit/>
          </a:bodyPr>
          <a:lstStyle/>
          <a:p>
            <a:r>
              <a:rPr lang="en-US" sz="3600" dirty="0">
                <a:solidFill>
                  <a:srgbClr val="00B050"/>
                </a:solidFill>
              </a:rPr>
              <a:t>+</a:t>
            </a:r>
          </a:p>
        </p:txBody>
      </p:sp>
      <p:sp>
        <p:nvSpPr>
          <p:cNvPr id="16" name="CasellaDiTesto 15">
            <a:extLst>
              <a:ext uri="{FF2B5EF4-FFF2-40B4-BE49-F238E27FC236}">
                <a16:creationId xmlns:a16="http://schemas.microsoft.com/office/drawing/2014/main" id="{8C9C69FF-B8EA-667F-F2D6-1547E0BA93D4}"/>
              </a:ext>
            </a:extLst>
          </p:cNvPr>
          <p:cNvSpPr txBox="1"/>
          <p:nvPr/>
        </p:nvSpPr>
        <p:spPr>
          <a:xfrm>
            <a:off x="10517267" y="5197856"/>
            <a:ext cx="584438" cy="646331"/>
          </a:xfrm>
          <a:prstGeom prst="rect">
            <a:avLst/>
          </a:prstGeom>
          <a:noFill/>
        </p:spPr>
        <p:txBody>
          <a:bodyPr wrap="square" rtlCol="0">
            <a:spAutoFit/>
          </a:bodyPr>
          <a:lstStyle/>
          <a:p>
            <a:r>
              <a:rPr lang="en-US" sz="3600" dirty="0">
                <a:solidFill>
                  <a:srgbClr val="FF0000"/>
                </a:solidFill>
              </a:rPr>
              <a:t>-</a:t>
            </a:r>
          </a:p>
        </p:txBody>
      </p:sp>
      <p:sp>
        <p:nvSpPr>
          <p:cNvPr id="17" name="CasellaDiTesto 16">
            <a:extLst>
              <a:ext uri="{FF2B5EF4-FFF2-40B4-BE49-F238E27FC236}">
                <a16:creationId xmlns:a16="http://schemas.microsoft.com/office/drawing/2014/main" id="{39AAB98B-9C7B-FCEA-E841-36325720E6E6}"/>
              </a:ext>
            </a:extLst>
          </p:cNvPr>
          <p:cNvSpPr txBox="1"/>
          <p:nvPr/>
        </p:nvSpPr>
        <p:spPr>
          <a:xfrm>
            <a:off x="9128777" y="5578892"/>
            <a:ext cx="584438" cy="646331"/>
          </a:xfrm>
          <a:prstGeom prst="rect">
            <a:avLst/>
          </a:prstGeom>
          <a:noFill/>
        </p:spPr>
        <p:txBody>
          <a:bodyPr wrap="square" rtlCol="0">
            <a:spAutoFit/>
          </a:bodyPr>
          <a:lstStyle/>
          <a:p>
            <a:r>
              <a:rPr lang="en-US" sz="3600" dirty="0">
                <a:solidFill>
                  <a:srgbClr val="00B050"/>
                </a:solidFill>
              </a:rPr>
              <a:t>+</a:t>
            </a:r>
          </a:p>
        </p:txBody>
      </p:sp>
      <p:sp>
        <p:nvSpPr>
          <p:cNvPr id="18" name="CasellaDiTesto 17">
            <a:extLst>
              <a:ext uri="{FF2B5EF4-FFF2-40B4-BE49-F238E27FC236}">
                <a16:creationId xmlns:a16="http://schemas.microsoft.com/office/drawing/2014/main" id="{28DF1B6B-E58B-642A-32C1-437C4E3CCB08}"/>
              </a:ext>
            </a:extLst>
          </p:cNvPr>
          <p:cNvSpPr txBox="1"/>
          <p:nvPr/>
        </p:nvSpPr>
        <p:spPr>
          <a:xfrm>
            <a:off x="8743796" y="4996532"/>
            <a:ext cx="584438" cy="646331"/>
          </a:xfrm>
          <a:prstGeom prst="rect">
            <a:avLst/>
          </a:prstGeom>
          <a:noFill/>
        </p:spPr>
        <p:txBody>
          <a:bodyPr wrap="square" rtlCol="0">
            <a:spAutoFit/>
          </a:bodyPr>
          <a:lstStyle/>
          <a:p>
            <a:r>
              <a:rPr lang="en-US" sz="3600" dirty="0">
                <a:solidFill>
                  <a:srgbClr val="00B050"/>
                </a:solidFill>
              </a:rPr>
              <a:t>+</a:t>
            </a:r>
          </a:p>
        </p:txBody>
      </p:sp>
      <p:sp>
        <p:nvSpPr>
          <p:cNvPr id="19" name="CasellaDiTesto 18">
            <a:extLst>
              <a:ext uri="{FF2B5EF4-FFF2-40B4-BE49-F238E27FC236}">
                <a16:creationId xmlns:a16="http://schemas.microsoft.com/office/drawing/2014/main" id="{169301B4-2312-FE67-A1B6-4F4A1A2C2E03}"/>
              </a:ext>
            </a:extLst>
          </p:cNvPr>
          <p:cNvSpPr txBox="1"/>
          <p:nvPr/>
        </p:nvSpPr>
        <p:spPr>
          <a:xfrm>
            <a:off x="9735887" y="5145376"/>
            <a:ext cx="584438" cy="646331"/>
          </a:xfrm>
          <a:prstGeom prst="rect">
            <a:avLst/>
          </a:prstGeom>
          <a:noFill/>
        </p:spPr>
        <p:txBody>
          <a:bodyPr wrap="square" rtlCol="0">
            <a:spAutoFit/>
          </a:bodyPr>
          <a:lstStyle/>
          <a:p>
            <a:r>
              <a:rPr lang="en-US" sz="3600" dirty="0">
                <a:solidFill>
                  <a:srgbClr val="00B050"/>
                </a:solidFill>
              </a:rPr>
              <a:t>+</a:t>
            </a:r>
          </a:p>
        </p:txBody>
      </p:sp>
      <p:sp>
        <p:nvSpPr>
          <p:cNvPr id="20" name="CasellaDiTesto 19">
            <a:extLst>
              <a:ext uri="{FF2B5EF4-FFF2-40B4-BE49-F238E27FC236}">
                <a16:creationId xmlns:a16="http://schemas.microsoft.com/office/drawing/2014/main" id="{72BA0F02-CF4D-C7A4-F81E-81C6E9D17B90}"/>
              </a:ext>
            </a:extLst>
          </p:cNvPr>
          <p:cNvSpPr txBox="1"/>
          <p:nvPr/>
        </p:nvSpPr>
        <p:spPr>
          <a:xfrm>
            <a:off x="10054161" y="5319698"/>
            <a:ext cx="584438" cy="646331"/>
          </a:xfrm>
          <a:prstGeom prst="rect">
            <a:avLst/>
          </a:prstGeom>
          <a:noFill/>
        </p:spPr>
        <p:txBody>
          <a:bodyPr wrap="square" rtlCol="0">
            <a:spAutoFit/>
          </a:bodyPr>
          <a:lstStyle/>
          <a:p>
            <a:r>
              <a:rPr lang="en-US" sz="3600" dirty="0">
                <a:solidFill>
                  <a:srgbClr val="00B050"/>
                </a:solidFill>
              </a:rPr>
              <a:t>+</a:t>
            </a:r>
          </a:p>
        </p:txBody>
      </p:sp>
      <p:sp>
        <p:nvSpPr>
          <p:cNvPr id="21" name="CasellaDiTesto 20">
            <a:extLst>
              <a:ext uri="{FF2B5EF4-FFF2-40B4-BE49-F238E27FC236}">
                <a16:creationId xmlns:a16="http://schemas.microsoft.com/office/drawing/2014/main" id="{8F829CF6-E188-35E9-50FF-C06379197AEF}"/>
              </a:ext>
            </a:extLst>
          </p:cNvPr>
          <p:cNvSpPr txBox="1"/>
          <p:nvPr/>
        </p:nvSpPr>
        <p:spPr>
          <a:xfrm>
            <a:off x="10766202" y="5793232"/>
            <a:ext cx="584438" cy="646331"/>
          </a:xfrm>
          <a:prstGeom prst="rect">
            <a:avLst/>
          </a:prstGeom>
          <a:noFill/>
        </p:spPr>
        <p:txBody>
          <a:bodyPr wrap="square" rtlCol="0">
            <a:spAutoFit/>
          </a:bodyPr>
          <a:lstStyle/>
          <a:p>
            <a:r>
              <a:rPr lang="en-US" sz="3600" dirty="0">
                <a:solidFill>
                  <a:srgbClr val="00B050"/>
                </a:solidFill>
              </a:rPr>
              <a:t>+</a:t>
            </a:r>
          </a:p>
        </p:txBody>
      </p:sp>
      <p:sp>
        <p:nvSpPr>
          <p:cNvPr id="23" name="CasellaDiTesto 22">
            <a:extLst>
              <a:ext uri="{FF2B5EF4-FFF2-40B4-BE49-F238E27FC236}">
                <a16:creationId xmlns:a16="http://schemas.microsoft.com/office/drawing/2014/main" id="{E17EEA59-64A5-47F4-3285-0C08B34C8B11}"/>
              </a:ext>
            </a:extLst>
          </p:cNvPr>
          <p:cNvSpPr txBox="1"/>
          <p:nvPr/>
        </p:nvSpPr>
        <p:spPr>
          <a:xfrm>
            <a:off x="10567644" y="5540130"/>
            <a:ext cx="584438" cy="646331"/>
          </a:xfrm>
          <a:prstGeom prst="rect">
            <a:avLst/>
          </a:prstGeom>
          <a:noFill/>
        </p:spPr>
        <p:txBody>
          <a:bodyPr wrap="square" rtlCol="0">
            <a:spAutoFit/>
          </a:bodyPr>
          <a:lstStyle/>
          <a:p>
            <a:r>
              <a:rPr lang="en-US" sz="3600" dirty="0">
                <a:solidFill>
                  <a:srgbClr val="00B050"/>
                </a:solidFill>
              </a:rPr>
              <a:t>+</a:t>
            </a:r>
          </a:p>
        </p:txBody>
      </p:sp>
      <p:sp>
        <p:nvSpPr>
          <p:cNvPr id="25" name="CasellaDiTesto 24">
            <a:extLst>
              <a:ext uri="{FF2B5EF4-FFF2-40B4-BE49-F238E27FC236}">
                <a16:creationId xmlns:a16="http://schemas.microsoft.com/office/drawing/2014/main" id="{A588055A-A7DF-2BAF-4C63-A85EA0F246B8}"/>
              </a:ext>
            </a:extLst>
          </p:cNvPr>
          <p:cNvSpPr txBox="1"/>
          <p:nvPr/>
        </p:nvSpPr>
        <p:spPr>
          <a:xfrm>
            <a:off x="4710917" y="2724933"/>
            <a:ext cx="584438" cy="646331"/>
          </a:xfrm>
          <a:prstGeom prst="rect">
            <a:avLst/>
          </a:prstGeom>
          <a:noFill/>
        </p:spPr>
        <p:txBody>
          <a:bodyPr wrap="square" rtlCol="0">
            <a:spAutoFit/>
          </a:bodyPr>
          <a:lstStyle/>
          <a:p>
            <a:r>
              <a:rPr lang="en-US" sz="3600" dirty="0">
                <a:solidFill>
                  <a:schemeClr val="accent2"/>
                </a:solidFill>
              </a:rPr>
              <a:t>=</a:t>
            </a:r>
          </a:p>
        </p:txBody>
      </p:sp>
      <p:sp>
        <p:nvSpPr>
          <p:cNvPr id="26" name="CasellaDiTesto 25">
            <a:extLst>
              <a:ext uri="{FF2B5EF4-FFF2-40B4-BE49-F238E27FC236}">
                <a16:creationId xmlns:a16="http://schemas.microsoft.com/office/drawing/2014/main" id="{EAFA7BA7-377B-468A-E101-5787145BFE8A}"/>
              </a:ext>
            </a:extLst>
          </p:cNvPr>
          <p:cNvSpPr txBox="1"/>
          <p:nvPr/>
        </p:nvSpPr>
        <p:spPr>
          <a:xfrm>
            <a:off x="6509036" y="5319698"/>
            <a:ext cx="584438" cy="646331"/>
          </a:xfrm>
          <a:prstGeom prst="rect">
            <a:avLst/>
          </a:prstGeom>
          <a:noFill/>
        </p:spPr>
        <p:txBody>
          <a:bodyPr wrap="square" rtlCol="0">
            <a:spAutoFit/>
          </a:bodyPr>
          <a:lstStyle/>
          <a:p>
            <a:r>
              <a:rPr lang="en-US" sz="3600" dirty="0">
                <a:solidFill>
                  <a:srgbClr val="00B050"/>
                </a:solidFill>
              </a:rPr>
              <a:t>+</a:t>
            </a:r>
          </a:p>
        </p:txBody>
      </p:sp>
      <p:sp>
        <p:nvSpPr>
          <p:cNvPr id="27" name="CasellaDiTesto 26">
            <a:extLst>
              <a:ext uri="{FF2B5EF4-FFF2-40B4-BE49-F238E27FC236}">
                <a16:creationId xmlns:a16="http://schemas.microsoft.com/office/drawing/2014/main" id="{3AB21811-809E-A87E-2B4D-49ABECFEDF4F}"/>
              </a:ext>
            </a:extLst>
          </p:cNvPr>
          <p:cNvSpPr txBox="1"/>
          <p:nvPr/>
        </p:nvSpPr>
        <p:spPr>
          <a:xfrm>
            <a:off x="6884178" y="5863295"/>
            <a:ext cx="584438" cy="646331"/>
          </a:xfrm>
          <a:prstGeom prst="rect">
            <a:avLst/>
          </a:prstGeom>
          <a:noFill/>
        </p:spPr>
        <p:txBody>
          <a:bodyPr wrap="square" rtlCol="0">
            <a:spAutoFit/>
          </a:bodyPr>
          <a:lstStyle/>
          <a:p>
            <a:r>
              <a:rPr lang="en-US" sz="3600" dirty="0">
                <a:solidFill>
                  <a:srgbClr val="00B050"/>
                </a:solidFill>
              </a:rPr>
              <a:t>+</a:t>
            </a:r>
          </a:p>
        </p:txBody>
      </p:sp>
      <p:sp>
        <p:nvSpPr>
          <p:cNvPr id="28" name="CasellaDiTesto 27">
            <a:extLst>
              <a:ext uri="{FF2B5EF4-FFF2-40B4-BE49-F238E27FC236}">
                <a16:creationId xmlns:a16="http://schemas.microsoft.com/office/drawing/2014/main" id="{2D73678B-7420-773B-BAB0-B72B555835C9}"/>
              </a:ext>
            </a:extLst>
          </p:cNvPr>
          <p:cNvSpPr txBox="1"/>
          <p:nvPr/>
        </p:nvSpPr>
        <p:spPr>
          <a:xfrm>
            <a:off x="6650352" y="5531177"/>
            <a:ext cx="584438" cy="646331"/>
          </a:xfrm>
          <a:prstGeom prst="rect">
            <a:avLst/>
          </a:prstGeom>
          <a:noFill/>
        </p:spPr>
        <p:txBody>
          <a:bodyPr wrap="square" rtlCol="0">
            <a:spAutoFit/>
          </a:bodyPr>
          <a:lstStyle/>
          <a:p>
            <a:r>
              <a:rPr lang="en-US" sz="3600" dirty="0">
                <a:solidFill>
                  <a:srgbClr val="00B050"/>
                </a:solidFill>
              </a:rPr>
              <a:t>+</a:t>
            </a:r>
          </a:p>
        </p:txBody>
      </p:sp>
      <p:sp>
        <p:nvSpPr>
          <p:cNvPr id="29" name="CasellaDiTesto 28">
            <a:extLst>
              <a:ext uri="{FF2B5EF4-FFF2-40B4-BE49-F238E27FC236}">
                <a16:creationId xmlns:a16="http://schemas.microsoft.com/office/drawing/2014/main" id="{3ABD5A9E-DBE7-56E7-E417-0CBCAA7C53BC}"/>
              </a:ext>
            </a:extLst>
          </p:cNvPr>
          <p:cNvSpPr txBox="1"/>
          <p:nvPr/>
        </p:nvSpPr>
        <p:spPr>
          <a:xfrm>
            <a:off x="6124307" y="5216964"/>
            <a:ext cx="584438" cy="646331"/>
          </a:xfrm>
          <a:prstGeom prst="rect">
            <a:avLst/>
          </a:prstGeom>
          <a:noFill/>
        </p:spPr>
        <p:txBody>
          <a:bodyPr wrap="square" rtlCol="0">
            <a:spAutoFit/>
          </a:bodyPr>
          <a:lstStyle/>
          <a:p>
            <a:r>
              <a:rPr lang="en-US" sz="3600" dirty="0">
                <a:solidFill>
                  <a:srgbClr val="00B050"/>
                </a:solidFill>
              </a:rPr>
              <a:t>+</a:t>
            </a:r>
          </a:p>
        </p:txBody>
      </p:sp>
      <p:sp>
        <p:nvSpPr>
          <p:cNvPr id="30" name="CasellaDiTesto 29">
            <a:extLst>
              <a:ext uri="{FF2B5EF4-FFF2-40B4-BE49-F238E27FC236}">
                <a16:creationId xmlns:a16="http://schemas.microsoft.com/office/drawing/2014/main" id="{C27B5532-C471-FB25-1295-41C190628F70}"/>
              </a:ext>
            </a:extLst>
          </p:cNvPr>
          <p:cNvSpPr txBox="1"/>
          <p:nvPr/>
        </p:nvSpPr>
        <p:spPr>
          <a:xfrm>
            <a:off x="5682965" y="5500718"/>
            <a:ext cx="584438" cy="646331"/>
          </a:xfrm>
          <a:prstGeom prst="rect">
            <a:avLst/>
          </a:prstGeom>
          <a:noFill/>
        </p:spPr>
        <p:txBody>
          <a:bodyPr wrap="square" rtlCol="0">
            <a:spAutoFit/>
          </a:bodyPr>
          <a:lstStyle/>
          <a:p>
            <a:r>
              <a:rPr lang="en-US" sz="3600" dirty="0">
                <a:solidFill>
                  <a:srgbClr val="00B050"/>
                </a:solidFill>
              </a:rPr>
              <a:t>+</a:t>
            </a:r>
          </a:p>
        </p:txBody>
      </p:sp>
      <p:sp>
        <p:nvSpPr>
          <p:cNvPr id="31" name="CasellaDiTesto 30">
            <a:extLst>
              <a:ext uri="{FF2B5EF4-FFF2-40B4-BE49-F238E27FC236}">
                <a16:creationId xmlns:a16="http://schemas.microsoft.com/office/drawing/2014/main" id="{172423FD-7D5C-9DB3-82AB-DC7027BB3AD6}"/>
              </a:ext>
            </a:extLst>
          </p:cNvPr>
          <p:cNvSpPr txBox="1"/>
          <p:nvPr/>
        </p:nvSpPr>
        <p:spPr>
          <a:xfrm>
            <a:off x="5675224" y="5126579"/>
            <a:ext cx="584438" cy="646331"/>
          </a:xfrm>
          <a:prstGeom prst="rect">
            <a:avLst/>
          </a:prstGeom>
          <a:noFill/>
        </p:spPr>
        <p:txBody>
          <a:bodyPr wrap="square" rtlCol="0">
            <a:spAutoFit/>
          </a:bodyPr>
          <a:lstStyle/>
          <a:p>
            <a:r>
              <a:rPr lang="en-US" sz="3600" dirty="0">
                <a:solidFill>
                  <a:srgbClr val="00B050"/>
                </a:solidFill>
              </a:rPr>
              <a:t>+</a:t>
            </a:r>
          </a:p>
        </p:txBody>
      </p:sp>
      <p:sp>
        <p:nvSpPr>
          <p:cNvPr id="32" name="CasellaDiTesto 31">
            <a:extLst>
              <a:ext uri="{FF2B5EF4-FFF2-40B4-BE49-F238E27FC236}">
                <a16:creationId xmlns:a16="http://schemas.microsoft.com/office/drawing/2014/main" id="{732EA8AF-A3EF-5DF2-55F6-51654A9CF49E}"/>
              </a:ext>
            </a:extLst>
          </p:cNvPr>
          <p:cNvSpPr txBox="1"/>
          <p:nvPr/>
        </p:nvSpPr>
        <p:spPr>
          <a:xfrm>
            <a:off x="5098527" y="5642863"/>
            <a:ext cx="584438" cy="646331"/>
          </a:xfrm>
          <a:prstGeom prst="rect">
            <a:avLst/>
          </a:prstGeom>
          <a:noFill/>
        </p:spPr>
        <p:txBody>
          <a:bodyPr wrap="square" rtlCol="0">
            <a:spAutoFit/>
          </a:bodyPr>
          <a:lstStyle/>
          <a:p>
            <a:r>
              <a:rPr lang="en-US" sz="3600" dirty="0">
                <a:solidFill>
                  <a:srgbClr val="00B050"/>
                </a:solidFill>
              </a:rPr>
              <a:t>+</a:t>
            </a:r>
          </a:p>
        </p:txBody>
      </p:sp>
      <p:sp>
        <p:nvSpPr>
          <p:cNvPr id="33" name="CasellaDiTesto 32">
            <a:extLst>
              <a:ext uri="{FF2B5EF4-FFF2-40B4-BE49-F238E27FC236}">
                <a16:creationId xmlns:a16="http://schemas.microsoft.com/office/drawing/2014/main" id="{A9418A9B-D831-3AF4-8455-03B645E7C67B}"/>
              </a:ext>
            </a:extLst>
          </p:cNvPr>
          <p:cNvSpPr txBox="1"/>
          <p:nvPr/>
        </p:nvSpPr>
        <p:spPr>
          <a:xfrm>
            <a:off x="6505854" y="2932757"/>
            <a:ext cx="584438" cy="646331"/>
          </a:xfrm>
          <a:prstGeom prst="rect">
            <a:avLst/>
          </a:prstGeom>
          <a:noFill/>
        </p:spPr>
        <p:txBody>
          <a:bodyPr wrap="square" rtlCol="0">
            <a:spAutoFit/>
          </a:bodyPr>
          <a:lstStyle/>
          <a:p>
            <a:r>
              <a:rPr lang="en-US" sz="3600" dirty="0">
                <a:solidFill>
                  <a:srgbClr val="00B050"/>
                </a:solidFill>
              </a:rPr>
              <a:t>+</a:t>
            </a:r>
          </a:p>
        </p:txBody>
      </p:sp>
      <p:sp>
        <p:nvSpPr>
          <p:cNvPr id="34" name="CasellaDiTesto 33">
            <a:extLst>
              <a:ext uri="{FF2B5EF4-FFF2-40B4-BE49-F238E27FC236}">
                <a16:creationId xmlns:a16="http://schemas.microsoft.com/office/drawing/2014/main" id="{35CAA682-E324-9EC5-1D74-058409870367}"/>
              </a:ext>
            </a:extLst>
          </p:cNvPr>
          <p:cNvSpPr txBox="1"/>
          <p:nvPr/>
        </p:nvSpPr>
        <p:spPr>
          <a:xfrm>
            <a:off x="6888361" y="3579088"/>
            <a:ext cx="584438" cy="646331"/>
          </a:xfrm>
          <a:prstGeom prst="rect">
            <a:avLst/>
          </a:prstGeom>
          <a:noFill/>
        </p:spPr>
        <p:txBody>
          <a:bodyPr wrap="square" rtlCol="0">
            <a:spAutoFit/>
          </a:bodyPr>
          <a:lstStyle/>
          <a:p>
            <a:r>
              <a:rPr lang="en-US" sz="3600" dirty="0">
                <a:solidFill>
                  <a:srgbClr val="00B050"/>
                </a:solidFill>
              </a:rPr>
              <a:t>+</a:t>
            </a:r>
          </a:p>
        </p:txBody>
      </p:sp>
      <p:sp>
        <p:nvSpPr>
          <p:cNvPr id="35" name="CasellaDiTesto 34">
            <a:extLst>
              <a:ext uri="{FF2B5EF4-FFF2-40B4-BE49-F238E27FC236}">
                <a16:creationId xmlns:a16="http://schemas.microsoft.com/office/drawing/2014/main" id="{6F0FD181-943D-ACD0-8D39-DCF756F1F747}"/>
              </a:ext>
            </a:extLst>
          </p:cNvPr>
          <p:cNvSpPr txBox="1"/>
          <p:nvPr/>
        </p:nvSpPr>
        <p:spPr>
          <a:xfrm>
            <a:off x="5913551" y="3255922"/>
            <a:ext cx="584438" cy="646331"/>
          </a:xfrm>
          <a:prstGeom prst="rect">
            <a:avLst/>
          </a:prstGeom>
          <a:noFill/>
        </p:spPr>
        <p:txBody>
          <a:bodyPr wrap="square" rtlCol="0">
            <a:spAutoFit/>
          </a:bodyPr>
          <a:lstStyle/>
          <a:p>
            <a:r>
              <a:rPr lang="en-US" sz="3600" dirty="0">
                <a:solidFill>
                  <a:srgbClr val="00B050"/>
                </a:solidFill>
              </a:rPr>
              <a:t>+</a:t>
            </a:r>
          </a:p>
        </p:txBody>
      </p:sp>
      <p:sp>
        <p:nvSpPr>
          <p:cNvPr id="36" name="CasellaDiTesto 35">
            <a:extLst>
              <a:ext uri="{FF2B5EF4-FFF2-40B4-BE49-F238E27FC236}">
                <a16:creationId xmlns:a16="http://schemas.microsoft.com/office/drawing/2014/main" id="{16B4E132-9F70-ECD1-FB9F-1D1564C7385E}"/>
              </a:ext>
            </a:extLst>
          </p:cNvPr>
          <p:cNvSpPr txBox="1"/>
          <p:nvPr/>
        </p:nvSpPr>
        <p:spPr>
          <a:xfrm>
            <a:off x="5758368" y="2842371"/>
            <a:ext cx="584438" cy="646331"/>
          </a:xfrm>
          <a:prstGeom prst="rect">
            <a:avLst/>
          </a:prstGeom>
          <a:noFill/>
        </p:spPr>
        <p:txBody>
          <a:bodyPr wrap="square" rtlCol="0">
            <a:spAutoFit/>
          </a:bodyPr>
          <a:lstStyle/>
          <a:p>
            <a:r>
              <a:rPr lang="en-US" sz="3600" dirty="0">
                <a:solidFill>
                  <a:srgbClr val="00B050"/>
                </a:solidFill>
              </a:rPr>
              <a:t>+</a:t>
            </a:r>
          </a:p>
        </p:txBody>
      </p:sp>
      <p:sp>
        <p:nvSpPr>
          <p:cNvPr id="37" name="CasellaDiTesto 36">
            <a:extLst>
              <a:ext uri="{FF2B5EF4-FFF2-40B4-BE49-F238E27FC236}">
                <a16:creationId xmlns:a16="http://schemas.microsoft.com/office/drawing/2014/main" id="{60CE827A-568B-AC3F-99D4-25C074B0526A}"/>
              </a:ext>
            </a:extLst>
          </p:cNvPr>
          <p:cNvSpPr txBox="1"/>
          <p:nvPr/>
        </p:nvSpPr>
        <p:spPr>
          <a:xfrm>
            <a:off x="5114890" y="3579244"/>
            <a:ext cx="584438" cy="646331"/>
          </a:xfrm>
          <a:prstGeom prst="rect">
            <a:avLst/>
          </a:prstGeom>
          <a:noFill/>
        </p:spPr>
        <p:txBody>
          <a:bodyPr wrap="square" rtlCol="0">
            <a:spAutoFit/>
          </a:bodyPr>
          <a:lstStyle/>
          <a:p>
            <a:r>
              <a:rPr lang="en-US" sz="3600" dirty="0">
                <a:solidFill>
                  <a:srgbClr val="FF0000"/>
                </a:solidFill>
              </a:rPr>
              <a:t>-</a:t>
            </a:r>
          </a:p>
        </p:txBody>
      </p:sp>
      <p:sp>
        <p:nvSpPr>
          <p:cNvPr id="38" name="CasellaDiTesto 37">
            <a:extLst>
              <a:ext uri="{FF2B5EF4-FFF2-40B4-BE49-F238E27FC236}">
                <a16:creationId xmlns:a16="http://schemas.microsoft.com/office/drawing/2014/main" id="{F9E95CDD-FE68-FFC0-09EB-28D4202417A5}"/>
              </a:ext>
            </a:extLst>
          </p:cNvPr>
          <p:cNvSpPr txBox="1"/>
          <p:nvPr/>
        </p:nvSpPr>
        <p:spPr>
          <a:xfrm>
            <a:off x="4683415" y="5116646"/>
            <a:ext cx="584438" cy="646331"/>
          </a:xfrm>
          <a:prstGeom prst="rect">
            <a:avLst/>
          </a:prstGeom>
          <a:noFill/>
        </p:spPr>
        <p:txBody>
          <a:bodyPr wrap="square" rtlCol="0">
            <a:spAutoFit/>
          </a:bodyPr>
          <a:lstStyle/>
          <a:p>
            <a:r>
              <a:rPr lang="en-US" sz="3600" dirty="0">
                <a:solidFill>
                  <a:schemeClr val="accent2"/>
                </a:solidFill>
              </a:rPr>
              <a:t>=</a:t>
            </a:r>
          </a:p>
        </p:txBody>
      </p:sp>
      <p:sp>
        <p:nvSpPr>
          <p:cNvPr id="39" name="CasellaDiTesto 38">
            <a:extLst>
              <a:ext uri="{FF2B5EF4-FFF2-40B4-BE49-F238E27FC236}">
                <a16:creationId xmlns:a16="http://schemas.microsoft.com/office/drawing/2014/main" id="{74C0D7C3-5227-67D5-D720-C8F4028A5E0A}"/>
              </a:ext>
            </a:extLst>
          </p:cNvPr>
          <p:cNvSpPr txBox="1"/>
          <p:nvPr/>
        </p:nvSpPr>
        <p:spPr>
          <a:xfrm>
            <a:off x="4771132" y="5439811"/>
            <a:ext cx="584438" cy="646331"/>
          </a:xfrm>
          <a:prstGeom prst="rect">
            <a:avLst/>
          </a:prstGeom>
          <a:noFill/>
        </p:spPr>
        <p:txBody>
          <a:bodyPr wrap="square" rtlCol="0">
            <a:spAutoFit/>
          </a:bodyPr>
          <a:lstStyle/>
          <a:p>
            <a:r>
              <a:rPr lang="en-US" sz="3600" dirty="0">
                <a:solidFill>
                  <a:srgbClr val="00B050"/>
                </a:solidFill>
              </a:rPr>
              <a:t>+</a:t>
            </a:r>
          </a:p>
        </p:txBody>
      </p:sp>
      <p:sp>
        <p:nvSpPr>
          <p:cNvPr id="40" name="CasellaDiTesto 39">
            <a:extLst>
              <a:ext uri="{FF2B5EF4-FFF2-40B4-BE49-F238E27FC236}">
                <a16:creationId xmlns:a16="http://schemas.microsoft.com/office/drawing/2014/main" id="{772F2E74-6CA9-DF54-3401-18CB94F5F741}"/>
              </a:ext>
            </a:extLst>
          </p:cNvPr>
          <p:cNvSpPr txBox="1"/>
          <p:nvPr/>
        </p:nvSpPr>
        <p:spPr>
          <a:xfrm>
            <a:off x="5062481" y="5955717"/>
            <a:ext cx="584438" cy="646331"/>
          </a:xfrm>
          <a:prstGeom prst="rect">
            <a:avLst/>
          </a:prstGeom>
          <a:noFill/>
        </p:spPr>
        <p:txBody>
          <a:bodyPr wrap="square" rtlCol="0">
            <a:spAutoFit/>
          </a:bodyPr>
          <a:lstStyle/>
          <a:p>
            <a:r>
              <a:rPr lang="en-US" sz="3600" dirty="0">
                <a:solidFill>
                  <a:schemeClr val="accent2"/>
                </a:solidFill>
              </a:rPr>
              <a:t>=</a:t>
            </a:r>
          </a:p>
        </p:txBody>
      </p:sp>
      <p:sp>
        <p:nvSpPr>
          <p:cNvPr id="41" name="CasellaDiTesto 40">
            <a:extLst>
              <a:ext uri="{FF2B5EF4-FFF2-40B4-BE49-F238E27FC236}">
                <a16:creationId xmlns:a16="http://schemas.microsoft.com/office/drawing/2014/main" id="{217C8936-95D9-A05E-7C21-3B93F634384D}"/>
              </a:ext>
            </a:extLst>
          </p:cNvPr>
          <p:cNvSpPr txBox="1"/>
          <p:nvPr/>
        </p:nvSpPr>
        <p:spPr>
          <a:xfrm>
            <a:off x="9082342" y="5902057"/>
            <a:ext cx="584438" cy="646331"/>
          </a:xfrm>
          <a:prstGeom prst="rect">
            <a:avLst/>
          </a:prstGeom>
          <a:noFill/>
        </p:spPr>
        <p:txBody>
          <a:bodyPr wrap="square" rtlCol="0">
            <a:spAutoFit/>
          </a:bodyPr>
          <a:lstStyle/>
          <a:p>
            <a:r>
              <a:rPr lang="en-US" sz="3600" dirty="0">
                <a:solidFill>
                  <a:srgbClr val="00B050"/>
                </a:solidFill>
              </a:rPr>
              <a:t>+</a:t>
            </a:r>
          </a:p>
        </p:txBody>
      </p:sp>
      <p:sp>
        <p:nvSpPr>
          <p:cNvPr id="42" name="CasellaDiTesto 41">
            <a:extLst>
              <a:ext uri="{FF2B5EF4-FFF2-40B4-BE49-F238E27FC236}">
                <a16:creationId xmlns:a16="http://schemas.microsoft.com/office/drawing/2014/main" id="{DBFD2947-EB90-C8A6-1BBF-17E54FDDE4CF}"/>
              </a:ext>
            </a:extLst>
          </p:cNvPr>
          <p:cNvSpPr txBox="1"/>
          <p:nvPr/>
        </p:nvSpPr>
        <p:spPr>
          <a:xfrm>
            <a:off x="8831757" y="5319697"/>
            <a:ext cx="584438" cy="646331"/>
          </a:xfrm>
          <a:prstGeom prst="rect">
            <a:avLst/>
          </a:prstGeom>
          <a:noFill/>
        </p:spPr>
        <p:txBody>
          <a:bodyPr wrap="square" rtlCol="0">
            <a:spAutoFit/>
          </a:bodyPr>
          <a:lstStyle/>
          <a:p>
            <a:r>
              <a:rPr lang="en-US" sz="3600" dirty="0">
                <a:solidFill>
                  <a:srgbClr val="00B050"/>
                </a:solidFill>
              </a:rPr>
              <a:t>+</a:t>
            </a:r>
          </a:p>
        </p:txBody>
      </p:sp>
      <p:sp>
        <p:nvSpPr>
          <p:cNvPr id="43" name="CasellaDiTesto 42">
            <a:extLst>
              <a:ext uri="{FF2B5EF4-FFF2-40B4-BE49-F238E27FC236}">
                <a16:creationId xmlns:a16="http://schemas.microsoft.com/office/drawing/2014/main" id="{B40CD1D5-14AC-2ECB-7519-8A5C423F7650}"/>
              </a:ext>
            </a:extLst>
          </p:cNvPr>
          <p:cNvSpPr txBox="1"/>
          <p:nvPr/>
        </p:nvSpPr>
        <p:spPr>
          <a:xfrm>
            <a:off x="6104805" y="3021940"/>
            <a:ext cx="584438" cy="646331"/>
          </a:xfrm>
          <a:prstGeom prst="rect">
            <a:avLst/>
          </a:prstGeom>
          <a:noFill/>
        </p:spPr>
        <p:txBody>
          <a:bodyPr wrap="square" rtlCol="0">
            <a:spAutoFit/>
          </a:bodyPr>
          <a:lstStyle/>
          <a:p>
            <a:r>
              <a:rPr lang="en-US" sz="3600" dirty="0">
                <a:solidFill>
                  <a:schemeClr val="accent2"/>
                </a:solidFill>
              </a:rPr>
              <a:t>=</a:t>
            </a:r>
          </a:p>
        </p:txBody>
      </p:sp>
      <p:sp>
        <p:nvSpPr>
          <p:cNvPr id="45" name="CasellaDiTesto 44">
            <a:extLst>
              <a:ext uri="{FF2B5EF4-FFF2-40B4-BE49-F238E27FC236}">
                <a16:creationId xmlns:a16="http://schemas.microsoft.com/office/drawing/2014/main" id="{4E852848-CA20-92BB-FA4E-4898948202FF}"/>
              </a:ext>
            </a:extLst>
          </p:cNvPr>
          <p:cNvSpPr txBox="1"/>
          <p:nvPr/>
        </p:nvSpPr>
        <p:spPr>
          <a:xfrm>
            <a:off x="6705594" y="3273002"/>
            <a:ext cx="584438" cy="646331"/>
          </a:xfrm>
          <a:prstGeom prst="rect">
            <a:avLst/>
          </a:prstGeom>
          <a:noFill/>
        </p:spPr>
        <p:txBody>
          <a:bodyPr wrap="square" rtlCol="0">
            <a:spAutoFit/>
          </a:bodyPr>
          <a:lstStyle/>
          <a:p>
            <a:r>
              <a:rPr lang="en-US" sz="3600" dirty="0">
                <a:solidFill>
                  <a:schemeClr val="accent2"/>
                </a:solidFill>
              </a:rPr>
              <a:t>=</a:t>
            </a:r>
          </a:p>
        </p:txBody>
      </p:sp>
      <p:sp>
        <p:nvSpPr>
          <p:cNvPr id="46" name="CasellaDiTesto 45">
            <a:extLst>
              <a:ext uri="{FF2B5EF4-FFF2-40B4-BE49-F238E27FC236}">
                <a16:creationId xmlns:a16="http://schemas.microsoft.com/office/drawing/2014/main" id="{58EA7C6B-0288-A14B-6309-9B1D299C4F65}"/>
              </a:ext>
            </a:extLst>
          </p:cNvPr>
          <p:cNvSpPr txBox="1"/>
          <p:nvPr/>
        </p:nvSpPr>
        <p:spPr>
          <a:xfrm>
            <a:off x="4770262" y="3088140"/>
            <a:ext cx="584438" cy="646331"/>
          </a:xfrm>
          <a:prstGeom prst="rect">
            <a:avLst/>
          </a:prstGeom>
          <a:noFill/>
        </p:spPr>
        <p:txBody>
          <a:bodyPr wrap="square" rtlCol="0">
            <a:spAutoFit/>
          </a:bodyPr>
          <a:lstStyle/>
          <a:p>
            <a:r>
              <a:rPr lang="en-US" sz="3600" dirty="0">
                <a:solidFill>
                  <a:schemeClr val="accent2"/>
                </a:solidFill>
              </a:rPr>
              <a:t>=</a:t>
            </a:r>
          </a:p>
        </p:txBody>
      </p:sp>
      <p:sp>
        <p:nvSpPr>
          <p:cNvPr id="47" name="CasellaDiTesto 46">
            <a:extLst>
              <a:ext uri="{FF2B5EF4-FFF2-40B4-BE49-F238E27FC236}">
                <a16:creationId xmlns:a16="http://schemas.microsoft.com/office/drawing/2014/main" id="{32D99688-BD02-C0B2-4F64-C434FBD288D3}"/>
              </a:ext>
            </a:extLst>
          </p:cNvPr>
          <p:cNvSpPr txBox="1"/>
          <p:nvPr/>
        </p:nvSpPr>
        <p:spPr>
          <a:xfrm>
            <a:off x="5072559" y="3310522"/>
            <a:ext cx="584438" cy="646331"/>
          </a:xfrm>
          <a:prstGeom prst="rect">
            <a:avLst/>
          </a:prstGeom>
          <a:noFill/>
        </p:spPr>
        <p:txBody>
          <a:bodyPr wrap="square" rtlCol="0">
            <a:spAutoFit/>
          </a:bodyPr>
          <a:lstStyle/>
          <a:p>
            <a:r>
              <a:rPr lang="en-US" sz="3600" dirty="0">
                <a:solidFill>
                  <a:schemeClr val="accent2"/>
                </a:solidFill>
              </a:rPr>
              <a:t>=</a:t>
            </a:r>
          </a:p>
        </p:txBody>
      </p:sp>
    </p:spTree>
    <p:extLst>
      <p:ext uri="{BB962C8B-B14F-4D97-AF65-F5344CB8AC3E}">
        <p14:creationId xmlns:p14="http://schemas.microsoft.com/office/powerpoint/2010/main" val="360853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ppt_x"/>
                                          </p:val>
                                        </p:tav>
                                        <p:tav tm="100000">
                                          <p:val>
                                            <p:strVal val="#ppt_x"/>
                                          </p:val>
                                        </p:tav>
                                      </p:tavLst>
                                    </p:anim>
                                    <p:anim calcmode="lin" valueType="num">
                                      <p:cBhvr additive="base">
                                        <p:cTn id="52" dur="500" fill="hold"/>
                                        <p:tgtEl>
                                          <p:spTgt spid="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fill="hold"/>
                                        <p:tgtEl>
                                          <p:spTgt spid="30"/>
                                        </p:tgtEl>
                                        <p:attrNameLst>
                                          <p:attrName>ppt_x</p:attrName>
                                        </p:attrNameLst>
                                      </p:cBhvr>
                                      <p:tavLst>
                                        <p:tav tm="0">
                                          <p:val>
                                            <p:strVal val="#ppt_x"/>
                                          </p:val>
                                        </p:tav>
                                        <p:tav tm="100000">
                                          <p:val>
                                            <p:strVal val="#ppt_x"/>
                                          </p:val>
                                        </p:tav>
                                      </p:tavLst>
                                    </p:anim>
                                    <p:anim calcmode="lin" valueType="num">
                                      <p:cBhvr additive="base">
                                        <p:cTn id="60" dur="500" fill="hold"/>
                                        <p:tgtEl>
                                          <p:spTgt spid="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500" fill="hold"/>
                                        <p:tgtEl>
                                          <p:spTgt spid="31"/>
                                        </p:tgtEl>
                                        <p:attrNameLst>
                                          <p:attrName>ppt_x</p:attrName>
                                        </p:attrNameLst>
                                      </p:cBhvr>
                                      <p:tavLst>
                                        <p:tav tm="0">
                                          <p:val>
                                            <p:strVal val="#ppt_x"/>
                                          </p:val>
                                        </p:tav>
                                        <p:tav tm="100000">
                                          <p:val>
                                            <p:strVal val="#ppt_x"/>
                                          </p:val>
                                        </p:tav>
                                      </p:tavLst>
                                    </p:anim>
                                    <p:anim calcmode="lin" valueType="num">
                                      <p:cBhvr additive="base">
                                        <p:cTn id="64" dur="500" fill="hold"/>
                                        <p:tgtEl>
                                          <p:spTgt spid="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ppt_x"/>
                                          </p:val>
                                        </p:tav>
                                        <p:tav tm="100000">
                                          <p:val>
                                            <p:strVal val="#ppt_x"/>
                                          </p:val>
                                        </p:tav>
                                      </p:tavLst>
                                    </p:anim>
                                    <p:anim calcmode="lin" valueType="num">
                                      <p:cBhvr additive="base">
                                        <p:cTn id="68" dur="500" fill="hold"/>
                                        <p:tgtEl>
                                          <p:spTgt spid="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ppt_x"/>
                                          </p:val>
                                        </p:tav>
                                        <p:tav tm="100000">
                                          <p:val>
                                            <p:strVal val="#ppt_x"/>
                                          </p:val>
                                        </p:tav>
                                      </p:tavLst>
                                    </p:anim>
                                    <p:anim calcmode="lin" valueType="num">
                                      <p:cBhvr additive="base">
                                        <p:cTn id="72" dur="500" fill="hold"/>
                                        <p:tgtEl>
                                          <p:spTgt spid="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 calcmode="lin" valueType="num">
                                      <p:cBhvr additive="base">
                                        <p:cTn id="75" dur="500" fill="hold"/>
                                        <p:tgtEl>
                                          <p:spTgt spid="34"/>
                                        </p:tgtEl>
                                        <p:attrNameLst>
                                          <p:attrName>ppt_x</p:attrName>
                                        </p:attrNameLst>
                                      </p:cBhvr>
                                      <p:tavLst>
                                        <p:tav tm="0">
                                          <p:val>
                                            <p:strVal val="#ppt_x"/>
                                          </p:val>
                                        </p:tav>
                                        <p:tav tm="100000">
                                          <p:val>
                                            <p:strVal val="#ppt_x"/>
                                          </p:val>
                                        </p:tav>
                                      </p:tavLst>
                                    </p:anim>
                                    <p:anim calcmode="lin" valueType="num">
                                      <p:cBhvr additive="base">
                                        <p:cTn id="76" dur="500" fill="hold"/>
                                        <p:tgtEl>
                                          <p:spTgt spid="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500" fill="hold"/>
                                        <p:tgtEl>
                                          <p:spTgt spid="35"/>
                                        </p:tgtEl>
                                        <p:attrNameLst>
                                          <p:attrName>ppt_x</p:attrName>
                                        </p:attrNameLst>
                                      </p:cBhvr>
                                      <p:tavLst>
                                        <p:tav tm="0">
                                          <p:val>
                                            <p:strVal val="#ppt_x"/>
                                          </p:val>
                                        </p:tav>
                                        <p:tav tm="100000">
                                          <p:val>
                                            <p:strVal val="#ppt_x"/>
                                          </p:val>
                                        </p:tav>
                                      </p:tavLst>
                                    </p:anim>
                                    <p:anim calcmode="lin" valueType="num">
                                      <p:cBhvr additive="base">
                                        <p:cTn id="80" dur="500" fill="hold"/>
                                        <p:tgtEl>
                                          <p:spTgt spid="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ppt_x"/>
                                          </p:val>
                                        </p:tav>
                                        <p:tav tm="100000">
                                          <p:val>
                                            <p:strVal val="#ppt_x"/>
                                          </p:val>
                                        </p:tav>
                                      </p:tavLst>
                                    </p:anim>
                                    <p:anim calcmode="lin" valueType="num">
                                      <p:cBhvr additive="base">
                                        <p:cTn id="88" dur="500" fill="hold"/>
                                        <p:tgtEl>
                                          <p:spTgt spid="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additive="base">
                                        <p:cTn id="91" dur="500" fill="hold"/>
                                        <p:tgtEl>
                                          <p:spTgt spid="38"/>
                                        </p:tgtEl>
                                        <p:attrNameLst>
                                          <p:attrName>ppt_x</p:attrName>
                                        </p:attrNameLst>
                                      </p:cBhvr>
                                      <p:tavLst>
                                        <p:tav tm="0">
                                          <p:val>
                                            <p:strVal val="#ppt_x"/>
                                          </p:val>
                                        </p:tav>
                                        <p:tav tm="100000">
                                          <p:val>
                                            <p:strVal val="#ppt_x"/>
                                          </p:val>
                                        </p:tav>
                                      </p:tavLst>
                                    </p:anim>
                                    <p:anim calcmode="lin" valueType="num">
                                      <p:cBhvr additive="base">
                                        <p:cTn id="92" dur="500" fill="hold"/>
                                        <p:tgtEl>
                                          <p:spTgt spid="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additive="base">
                                        <p:cTn id="95" dur="500" fill="hold"/>
                                        <p:tgtEl>
                                          <p:spTgt spid="39"/>
                                        </p:tgtEl>
                                        <p:attrNameLst>
                                          <p:attrName>ppt_x</p:attrName>
                                        </p:attrNameLst>
                                      </p:cBhvr>
                                      <p:tavLst>
                                        <p:tav tm="0">
                                          <p:val>
                                            <p:strVal val="#ppt_x"/>
                                          </p:val>
                                        </p:tav>
                                        <p:tav tm="100000">
                                          <p:val>
                                            <p:strVal val="#ppt_x"/>
                                          </p:val>
                                        </p:tav>
                                      </p:tavLst>
                                    </p:anim>
                                    <p:anim calcmode="lin" valueType="num">
                                      <p:cBhvr additive="base">
                                        <p:cTn id="96" dur="500" fill="hold"/>
                                        <p:tgtEl>
                                          <p:spTgt spid="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ppt_x"/>
                                          </p:val>
                                        </p:tav>
                                        <p:tav tm="100000">
                                          <p:val>
                                            <p:strVal val="#ppt_x"/>
                                          </p:val>
                                        </p:tav>
                                      </p:tavLst>
                                    </p:anim>
                                    <p:anim calcmode="lin" valueType="num">
                                      <p:cBhvr additive="base">
                                        <p:cTn id="100" dur="500" fill="hold"/>
                                        <p:tgtEl>
                                          <p:spTgt spid="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additive="base">
                                        <p:cTn id="103" dur="500" fill="hold"/>
                                        <p:tgtEl>
                                          <p:spTgt spid="41"/>
                                        </p:tgtEl>
                                        <p:attrNameLst>
                                          <p:attrName>ppt_x</p:attrName>
                                        </p:attrNameLst>
                                      </p:cBhvr>
                                      <p:tavLst>
                                        <p:tav tm="0">
                                          <p:val>
                                            <p:strVal val="#ppt_x"/>
                                          </p:val>
                                        </p:tav>
                                        <p:tav tm="100000">
                                          <p:val>
                                            <p:strVal val="#ppt_x"/>
                                          </p:val>
                                        </p:tav>
                                      </p:tavLst>
                                    </p:anim>
                                    <p:anim calcmode="lin" valueType="num">
                                      <p:cBhvr additive="base">
                                        <p:cTn id="104" dur="500" fill="hold"/>
                                        <p:tgtEl>
                                          <p:spTgt spid="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2"/>
                                        </p:tgtEl>
                                        <p:attrNameLst>
                                          <p:attrName>style.visibility</p:attrName>
                                        </p:attrNameLst>
                                      </p:cBhvr>
                                      <p:to>
                                        <p:strVal val="visible"/>
                                      </p:to>
                                    </p:set>
                                    <p:anim calcmode="lin" valueType="num">
                                      <p:cBhvr additive="base">
                                        <p:cTn id="107" dur="500" fill="hold"/>
                                        <p:tgtEl>
                                          <p:spTgt spid="42"/>
                                        </p:tgtEl>
                                        <p:attrNameLst>
                                          <p:attrName>ppt_x</p:attrName>
                                        </p:attrNameLst>
                                      </p:cBhvr>
                                      <p:tavLst>
                                        <p:tav tm="0">
                                          <p:val>
                                            <p:strVal val="#ppt_x"/>
                                          </p:val>
                                        </p:tav>
                                        <p:tav tm="100000">
                                          <p:val>
                                            <p:strVal val="#ppt_x"/>
                                          </p:val>
                                        </p:tav>
                                      </p:tavLst>
                                    </p:anim>
                                    <p:anim calcmode="lin" valueType="num">
                                      <p:cBhvr additive="base">
                                        <p:cTn id="108" dur="500" fill="hold"/>
                                        <p:tgtEl>
                                          <p:spTgt spid="4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500" fill="hold"/>
                                        <p:tgtEl>
                                          <p:spTgt spid="43"/>
                                        </p:tgtEl>
                                        <p:attrNameLst>
                                          <p:attrName>ppt_x</p:attrName>
                                        </p:attrNameLst>
                                      </p:cBhvr>
                                      <p:tavLst>
                                        <p:tav tm="0">
                                          <p:val>
                                            <p:strVal val="#ppt_x"/>
                                          </p:val>
                                        </p:tav>
                                        <p:tav tm="100000">
                                          <p:val>
                                            <p:strVal val="#ppt_x"/>
                                          </p:val>
                                        </p:tav>
                                      </p:tavLst>
                                    </p:anim>
                                    <p:anim calcmode="lin" valueType="num">
                                      <p:cBhvr additive="base">
                                        <p:cTn id="112" dur="500" fill="hold"/>
                                        <p:tgtEl>
                                          <p:spTgt spid="4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5"/>
                                        </p:tgtEl>
                                        <p:attrNameLst>
                                          <p:attrName>style.visibility</p:attrName>
                                        </p:attrNameLst>
                                      </p:cBhvr>
                                      <p:to>
                                        <p:strVal val="visible"/>
                                      </p:to>
                                    </p:set>
                                    <p:anim calcmode="lin" valueType="num">
                                      <p:cBhvr additive="base">
                                        <p:cTn id="115" dur="500" fill="hold"/>
                                        <p:tgtEl>
                                          <p:spTgt spid="45"/>
                                        </p:tgtEl>
                                        <p:attrNameLst>
                                          <p:attrName>ppt_x</p:attrName>
                                        </p:attrNameLst>
                                      </p:cBhvr>
                                      <p:tavLst>
                                        <p:tav tm="0">
                                          <p:val>
                                            <p:strVal val="#ppt_x"/>
                                          </p:val>
                                        </p:tav>
                                        <p:tav tm="100000">
                                          <p:val>
                                            <p:strVal val="#ppt_x"/>
                                          </p:val>
                                        </p:tav>
                                      </p:tavLst>
                                    </p:anim>
                                    <p:anim calcmode="lin" valueType="num">
                                      <p:cBhvr additive="base">
                                        <p:cTn id="116" dur="500" fill="hold"/>
                                        <p:tgtEl>
                                          <p:spTgt spid="45"/>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additive="base">
                                        <p:cTn id="119" dur="500" fill="hold"/>
                                        <p:tgtEl>
                                          <p:spTgt spid="46"/>
                                        </p:tgtEl>
                                        <p:attrNameLst>
                                          <p:attrName>ppt_x</p:attrName>
                                        </p:attrNameLst>
                                      </p:cBhvr>
                                      <p:tavLst>
                                        <p:tav tm="0">
                                          <p:val>
                                            <p:strVal val="#ppt_x"/>
                                          </p:val>
                                        </p:tav>
                                        <p:tav tm="100000">
                                          <p:val>
                                            <p:strVal val="#ppt_x"/>
                                          </p:val>
                                        </p:tav>
                                      </p:tavLst>
                                    </p:anim>
                                    <p:anim calcmode="lin" valueType="num">
                                      <p:cBhvr additive="base">
                                        <p:cTn id="120" dur="500" fill="hold"/>
                                        <p:tgtEl>
                                          <p:spTgt spid="46"/>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7"/>
                                        </p:tgtEl>
                                        <p:attrNameLst>
                                          <p:attrName>style.visibility</p:attrName>
                                        </p:attrNameLst>
                                      </p:cBhvr>
                                      <p:to>
                                        <p:strVal val="visible"/>
                                      </p:to>
                                    </p:set>
                                    <p:anim calcmode="lin" valueType="num">
                                      <p:cBhvr additive="base">
                                        <p:cTn id="123" dur="500" fill="hold"/>
                                        <p:tgtEl>
                                          <p:spTgt spid="47"/>
                                        </p:tgtEl>
                                        <p:attrNameLst>
                                          <p:attrName>ppt_x</p:attrName>
                                        </p:attrNameLst>
                                      </p:cBhvr>
                                      <p:tavLst>
                                        <p:tav tm="0">
                                          <p:val>
                                            <p:strVal val="#ppt_x"/>
                                          </p:val>
                                        </p:tav>
                                        <p:tav tm="100000">
                                          <p:val>
                                            <p:strVal val="#ppt_x"/>
                                          </p:val>
                                        </p:tav>
                                      </p:tavLst>
                                    </p:anim>
                                    <p:anim calcmode="lin" valueType="num">
                                      <p:cBhvr additive="base">
                                        <p:cTn id="124"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3"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5" grpId="0"/>
      <p:bldP spid="46"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F54838DD-60EB-7F47-E802-74C2A011FF96}"/>
              </a:ext>
            </a:extLst>
          </p:cNvPr>
          <p:cNvPicPr>
            <a:picLocks noChangeAspect="1"/>
          </p:cNvPicPr>
          <p:nvPr/>
        </p:nvPicPr>
        <p:blipFill>
          <a:blip r:embed="rId3"/>
          <a:stretch>
            <a:fillRect/>
          </a:stretch>
        </p:blipFill>
        <p:spPr>
          <a:xfrm>
            <a:off x="791109" y="1772669"/>
            <a:ext cx="10609782" cy="3312661"/>
          </a:xfrm>
          <a:prstGeom prst="rect">
            <a:avLst/>
          </a:prstGeom>
        </p:spPr>
      </p:pic>
      <p:sp>
        <p:nvSpPr>
          <p:cNvPr id="6" name="CasellaDiTesto 5">
            <a:extLst>
              <a:ext uri="{FF2B5EF4-FFF2-40B4-BE49-F238E27FC236}">
                <a16:creationId xmlns:a16="http://schemas.microsoft.com/office/drawing/2014/main" id="{D4BA343F-287C-497A-FC0D-9E298576702A}"/>
              </a:ext>
            </a:extLst>
          </p:cNvPr>
          <p:cNvSpPr txBox="1"/>
          <p:nvPr/>
        </p:nvSpPr>
        <p:spPr>
          <a:xfrm>
            <a:off x="791109" y="5251725"/>
            <a:ext cx="10609782" cy="369332"/>
          </a:xfrm>
          <a:prstGeom prst="rect">
            <a:avLst/>
          </a:prstGeom>
          <a:noFill/>
        </p:spPr>
        <p:txBody>
          <a:bodyPr wrap="square">
            <a:spAutoFit/>
          </a:bodyPr>
          <a:lstStyle/>
          <a:p>
            <a:pPr algn="ctr"/>
            <a:r>
              <a:rPr lang="en-US" i="1" dirty="0"/>
              <a:t>Summary table (IE and CE) – all periods. Source: authors’ elaboration </a:t>
            </a:r>
          </a:p>
        </p:txBody>
      </p:sp>
      <p:grpSp>
        <p:nvGrpSpPr>
          <p:cNvPr id="2" name="Gruppo 1">
            <a:extLst>
              <a:ext uri="{FF2B5EF4-FFF2-40B4-BE49-F238E27FC236}">
                <a16:creationId xmlns:a16="http://schemas.microsoft.com/office/drawing/2014/main" id="{63CE0C9E-2DAB-EE0B-7F89-8E74E399E32C}"/>
              </a:ext>
            </a:extLst>
          </p:cNvPr>
          <p:cNvGrpSpPr/>
          <p:nvPr/>
        </p:nvGrpSpPr>
        <p:grpSpPr>
          <a:xfrm>
            <a:off x="83129" y="93632"/>
            <a:ext cx="4852554" cy="560880"/>
            <a:chOff x="488016" y="2588382"/>
            <a:chExt cx="6832226" cy="560880"/>
          </a:xfrm>
          <a:scene3d>
            <a:camera prst="orthographicFront"/>
            <a:lightRig rig="flat" dir="t"/>
          </a:scene3d>
        </p:grpSpPr>
        <p:sp>
          <p:nvSpPr>
            <p:cNvPr id="3" name="Rettangolo con angoli arrotondati 2">
              <a:extLst>
                <a:ext uri="{FF2B5EF4-FFF2-40B4-BE49-F238E27FC236}">
                  <a16:creationId xmlns:a16="http://schemas.microsoft.com/office/drawing/2014/main" id="{ABED9E79-9D29-77A7-AD8C-095B7B77E929}"/>
                </a:ext>
              </a:extLst>
            </p:cNvPr>
            <p:cNvSpPr/>
            <p:nvPr/>
          </p:nvSpPr>
          <p:spPr>
            <a:xfrm>
              <a:off x="488016" y="2588382"/>
              <a:ext cx="6832226" cy="560880"/>
            </a:xfrm>
            <a:prstGeom prst="roundRect">
              <a:avLst/>
            </a:prstGeom>
            <a:gradFill rotWithShape="0">
              <a:gsLst>
                <a:gs pos="0">
                  <a:prstClr val="white">
                    <a:hueOff val="0"/>
                    <a:satOff val="0"/>
                    <a:lumOff val="0"/>
                    <a:alphaOff val="0"/>
                    <a:lumMod val="110000"/>
                    <a:satMod val="105000"/>
                    <a:tint val="67000"/>
                  </a:prstClr>
                </a:gs>
                <a:gs pos="50000">
                  <a:prstClr val="white">
                    <a:hueOff val="0"/>
                    <a:satOff val="0"/>
                    <a:lumOff val="0"/>
                    <a:alphaOff val="0"/>
                    <a:lumMod val="105000"/>
                    <a:satMod val="103000"/>
                    <a:tint val="73000"/>
                  </a:prstClr>
                </a:gs>
                <a:gs pos="100000">
                  <a:prstClr val="white">
                    <a:hueOff val="0"/>
                    <a:satOff val="0"/>
                    <a:lumOff val="0"/>
                    <a:alphaOff val="0"/>
                    <a:lumMod val="105000"/>
                    <a:satMod val="109000"/>
                    <a:tint val="81000"/>
                  </a:prstClr>
                </a:gs>
              </a:gsLst>
              <a:lin ang="5400000" scaled="0"/>
            </a:gradFill>
            <a:ln>
              <a:noFill/>
            </a:ln>
            <a:effectLst/>
            <a:sp3d prstMaterial="dkEdge">
              <a:bevelT w="8200" h="38100"/>
            </a:sp3d>
          </p:spPr>
          <p:style>
            <a:lnRef idx="0">
              <a:scrgbClr r="0" g="0" b="0"/>
            </a:lnRef>
            <a:fillRef idx="2">
              <a:scrgbClr r="0" g="0" b="0"/>
            </a:fillRef>
            <a:effectRef idx="1">
              <a:scrgbClr r="0" g="0" b="0"/>
            </a:effectRef>
            <a:fontRef idx="minor">
              <a:schemeClr val="dk1">
                <a:hueOff val="0"/>
                <a:satOff val="0"/>
                <a:lumOff val="0"/>
                <a:alphaOff val="0"/>
              </a:schemeClr>
            </a:fontRef>
          </p:style>
          <p:txBody>
            <a:bodyPr/>
            <a:lstStyle/>
            <a:p>
              <a:endParaRPr lang="en-US"/>
            </a:p>
          </p:txBody>
        </p:sp>
        <p:sp>
          <p:nvSpPr>
            <p:cNvPr id="5" name="CasellaDiTesto 4">
              <a:extLst>
                <a:ext uri="{FF2B5EF4-FFF2-40B4-BE49-F238E27FC236}">
                  <a16:creationId xmlns:a16="http://schemas.microsoft.com/office/drawing/2014/main" id="{EA8C5949-AF45-B51E-5514-C331BA3CEB58}"/>
                </a:ext>
              </a:extLst>
            </p:cNvPr>
            <p:cNvSpPr txBox="1"/>
            <p:nvPr/>
          </p:nvSpPr>
          <p:spPr>
            <a:xfrm>
              <a:off x="515396" y="2615762"/>
              <a:ext cx="6777466" cy="50612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8225" tIns="0" rIns="278225" bIns="0" numCol="1" spcCol="1270" anchor="ctr" anchorCtr="0">
              <a:noAutofit/>
            </a:bodyPr>
            <a:lstStyle/>
            <a:p>
              <a:pPr marL="0" lvl="0" indent="0" algn="l" defTabSz="1022350">
                <a:lnSpc>
                  <a:spcPct val="90000"/>
                </a:lnSpc>
                <a:spcBef>
                  <a:spcPct val="0"/>
                </a:spcBef>
                <a:spcAft>
                  <a:spcPct val="35000"/>
                </a:spcAft>
                <a:buNone/>
              </a:pPr>
              <a:r>
                <a:rPr lang="en-US" sz="2400" kern="1200" dirty="0">
                  <a:solidFill>
                    <a:prstClr val="black">
                      <a:hueOff val="0"/>
                      <a:satOff val="0"/>
                      <a:lumOff val="0"/>
                      <a:alphaOff val="0"/>
                    </a:prstClr>
                  </a:solidFill>
                  <a:latin typeface="Aptos" panose="02110004020202020204"/>
                  <a:ea typeface="+mn-ea"/>
                  <a:cs typeface="+mn-cs"/>
                </a:rPr>
                <a:t>4. Results - aspects investigated </a:t>
              </a:r>
            </a:p>
          </p:txBody>
        </p:sp>
      </p:grpSp>
      <p:sp>
        <p:nvSpPr>
          <p:cNvPr id="7" name="Rettangolo con angoli arrotondati 6">
            <a:extLst>
              <a:ext uri="{FF2B5EF4-FFF2-40B4-BE49-F238E27FC236}">
                <a16:creationId xmlns:a16="http://schemas.microsoft.com/office/drawing/2014/main" id="{7AF46F3B-820B-9DA1-41B4-E8A40569C531}"/>
              </a:ext>
            </a:extLst>
          </p:cNvPr>
          <p:cNvSpPr/>
          <p:nvPr/>
        </p:nvSpPr>
        <p:spPr>
          <a:xfrm>
            <a:off x="215154" y="654512"/>
            <a:ext cx="1821463" cy="389380"/>
          </a:xfrm>
          <a:prstGeom prst="roundRect">
            <a:avLst/>
          </a:prstGeom>
          <a:solidFill>
            <a:schemeClr val="bg1"/>
          </a:solidFill>
          <a:ln>
            <a:solidFill>
              <a:srgbClr val="709383"/>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a:solidFill>
                  <a:schemeClr val="tx1"/>
                </a:solidFill>
              </a:rPr>
              <a:t>AUTHOR’S KEYWORDS</a:t>
            </a:r>
          </a:p>
        </p:txBody>
      </p:sp>
    </p:spTree>
    <p:extLst>
      <p:ext uri="{BB962C8B-B14F-4D97-AF65-F5344CB8AC3E}">
        <p14:creationId xmlns:p14="http://schemas.microsoft.com/office/powerpoint/2010/main" val="3265397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DBE23F21-1A86-3C39-F6E0-4381AD1C412A}"/>
              </a:ext>
            </a:extLst>
          </p:cNvPr>
          <p:cNvSpPr txBox="1"/>
          <p:nvPr/>
        </p:nvSpPr>
        <p:spPr>
          <a:xfrm>
            <a:off x="2364486" y="6086860"/>
            <a:ext cx="2821858" cy="523220"/>
          </a:xfrm>
          <a:prstGeom prst="rect">
            <a:avLst/>
          </a:prstGeom>
          <a:noFill/>
        </p:spPr>
        <p:txBody>
          <a:bodyPr wrap="square">
            <a:spAutoFit/>
          </a:bodyPr>
          <a:lstStyle/>
          <a:p>
            <a:pPr algn="ctr"/>
            <a:r>
              <a:rPr lang="en-US" sz="1400" i="1" dirty="0"/>
              <a:t>Pie chart - 3 periods of IE and CE. Source: authors’ elaboration </a:t>
            </a:r>
          </a:p>
        </p:txBody>
      </p:sp>
      <p:grpSp>
        <p:nvGrpSpPr>
          <p:cNvPr id="2" name="Gruppo 1">
            <a:extLst>
              <a:ext uri="{FF2B5EF4-FFF2-40B4-BE49-F238E27FC236}">
                <a16:creationId xmlns:a16="http://schemas.microsoft.com/office/drawing/2014/main" id="{7CE01333-E40D-C4D1-4CC3-0252C75FB6B9}"/>
              </a:ext>
            </a:extLst>
          </p:cNvPr>
          <p:cNvGrpSpPr/>
          <p:nvPr/>
        </p:nvGrpSpPr>
        <p:grpSpPr>
          <a:xfrm>
            <a:off x="83129" y="93632"/>
            <a:ext cx="4852554" cy="560880"/>
            <a:chOff x="488016" y="2588382"/>
            <a:chExt cx="6832226" cy="560880"/>
          </a:xfrm>
          <a:scene3d>
            <a:camera prst="orthographicFront"/>
            <a:lightRig rig="flat" dir="t"/>
          </a:scene3d>
        </p:grpSpPr>
        <p:sp>
          <p:nvSpPr>
            <p:cNvPr id="5" name="Rettangolo con angoli arrotondati 4">
              <a:extLst>
                <a:ext uri="{FF2B5EF4-FFF2-40B4-BE49-F238E27FC236}">
                  <a16:creationId xmlns:a16="http://schemas.microsoft.com/office/drawing/2014/main" id="{6AEF4474-19A8-C99C-9EAD-A07F4C621B41}"/>
                </a:ext>
              </a:extLst>
            </p:cNvPr>
            <p:cNvSpPr/>
            <p:nvPr/>
          </p:nvSpPr>
          <p:spPr>
            <a:xfrm>
              <a:off x="488016" y="2588382"/>
              <a:ext cx="6832226" cy="560880"/>
            </a:xfrm>
            <a:prstGeom prst="roundRect">
              <a:avLst/>
            </a:prstGeom>
            <a:gradFill rotWithShape="0">
              <a:gsLst>
                <a:gs pos="0">
                  <a:prstClr val="white">
                    <a:hueOff val="0"/>
                    <a:satOff val="0"/>
                    <a:lumOff val="0"/>
                    <a:alphaOff val="0"/>
                    <a:lumMod val="110000"/>
                    <a:satMod val="105000"/>
                    <a:tint val="67000"/>
                  </a:prstClr>
                </a:gs>
                <a:gs pos="50000">
                  <a:prstClr val="white">
                    <a:hueOff val="0"/>
                    <a:satOff val="0"/>
                    <a:lumOff val="0"/>
                    <a:alphaOff val="0"/>
                    <a:lumMod val="105000"/>
                    <a:satMod val="103000"/>
                    <a:tint val="73000"/>
                  </a:prstClr>
                </a:gs>
                <a:gs pos="100000">
                  <a:prstClr val="white">
                    <a:hueOff val="0"/>
                    <a:satOff val="0"/>
                    <a:lumOff val="0"/>
                    <a:alphaOff val="0"/>
                    <a:lumMod val="105000"/>
                    <a:satMod val="109000"/>
                    <a:tint val="81000"/>
                  </a:prstClr>
                </a:gs>
              </a:gsLst>
              <a:lin ang="5400000" scaled="0"/>
            </a:gradFill>
            <a:ln>
              <a:noFill/>
            </a:ln>
            <a:effectLst/>
            <a:sp3d prstMaterial="dkEdge">
              <a:bevelT w="8200" h="38100"/>
            </a:sp3d>
          </p:spPr>
          <p:style>
            <a:lnRef idx="0">
              <a:scrgbClr r="0" g="0" b="0"/>
            </a:lnRef>
            <a:fillRef idx="2">
              <a:scrgbClr r="0" g="0" b="0"/>
            </a:fillRef>
            <a:effectRef idx="1">
              <a:scrgbClr r="0" g="0" b="0"/>
            </a:effectRef>
            <a:fontRef idx="minor">
              <a:schemeClr val="dk1">
                <a:hueOff val="0"/>
                <a:satOff val="0"/>
                <a:lumOff val="0"/>
                <a:alphaOff val="0"/>
              </a:schemeClr>
            </a:fontRef>
          </p:style>
          <p:txBody>
            <a:bodyPr/>
            <a:lstStyle/>
            <a:p>
              <a:endParaRPr lang="en-US"/>
            </a:p>
          </p:txBody>
        </p:sp>
        <p:sp>
          <p:nvSpPr>
            <p:cNvPr id="6" name="CasellaDiTesto 5">
              <a:extLst>
                <a:ext uri="{FF2B5EF4-FFF2-40B4-BE49-F238E27FC236}">
                  <a16:creationId xmlns:a16="http://schemas.microsoft.com/office/drawing/2014/main" id="{120406E3-CE91-C204-8599-1B74E24DA820}"/>
                </a:ext>
              </a:extLst>
            </p:cNvPr>
            <p:cNvSpPr txBox="1"/>
            <p:nvPr/>
          </p:nvSpPr>
          <p:spPr>
            <a:xfrm>
              <a:off x="515396" y="2615762"/>
              <a:ext cx="6777466" cy="50612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8225" tIns="0" rIns="278225" bIns="0" numCol="1" spcCol="1270" anchor="ctr" anchorCtr="0">
              <a:noAutofit/>
            </a:bodyPr>
            <a:lstStyle/>
            <a:p>
              <a:pPr marL="0" lvl="0" indent="0" algn="l" defTabSz="1022350">
                <a:lnSpc>
                  <a:spcPct val="90000"/>
                </a:lnSpc>
                <a:spcBef>
                  <a:spcPct val="0"/>
                </a:spcBef>
                <a:spcAft>
                  <a:spcPct val="35000"/>
                </a:spcAft>
                <a:buNone/>
              </a:pPr>
              <a:r>
                <a:rPr lang="en-US" sz="2400" kern="1200" dirty="0">
                  <a:solidFill>
                    <a:prstClr val="black">
                      <a:hueOff val="0"/>
                      <a:satOff val="0"/>
                      <a:lumOff val="0"/>
                      <a:alphaOff val="0"/>
                    </a:prstClr>
                  </a:solidFill>
                  <a:latin typeface="Aptos" panose="02110004020202020204"/>
                  <a:ea typeface="+mn-ea"/>
                  <a:cs typeface="+mn-cs"/>
                </a:rPr>
                <a:t>4. Results - aspects investigated </a:t>
              </a:r>
            </a:p>
          </p:txBody>
        </p:sp>
      </p:grpSp>
      <p:sp>
        <p:nvSpPr>
          <p:cNvPr id="7" name="Rettangolo con angoli arrotondati 6">
            <a:extLst>
              <a:ext uri="{FF2B5EF4-FFF2-40B4-BE49-F238E27FC236}">
                <a16:creationId xmlns:a16="http://schemas.microsoft.com/office/drawing/2014/main" id="{19C1B08E-0477-EA79-C7CB-55FA5F4FF4EC}"/>
              </a:ext>
            </a:extLst>
          </p:cNvPr>
          <p:cNvSpPr/>
          <p:nvPr/>
        </p:nvSpPr>
        <p:spPr>
          <a:xfrm>
            <a:off x="215154" y="654512"/>
            <a:ext cx="1821463" cy="389380"/>
          </a:xfrm>
          <a:prstGeom prst="roundRect">
            <a:avLst/>
          </a:prstGeom>
          <a:solidFill>
            <a:schemeClr val="bg1"/>
          </a:solidFill>
          <a:ln>
            <a:solidFill>
              <a:srgbClr val="709383"/>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a:solidFill>
                  <a:schemeClr val="tx1"/>
                </a:solidFill>
              </a:rPr>
              <a:t>AUTHOR’S KEYWORDS</a:t>
            </a:r>
          </a:p>
        </p:txBody>
      </p:sp>
      <p:pic>
        <p:nvPicPr>
          <p:cNvPr id="8" name="Immagine 7">
            <a:extLst>
              <a:ext uri="{FF2B5EF4-FFF2-40B4-BE49-F238E27FC236}">
                <a16:creationId xmlns:a16="http://schemas.microsoft.com/office/drawing/2014/main" id="{AC57B7B4-09FA-6AA3-B257-568E4C7E2A70}"/>
              </a:ext>
            </a:extLst>
          </p:cNvPr>
          <p:cNvPicPr>
            <a:picLocks noChangeAspect="1"/>
          </p:cNvPicPr>
          <p:nvPr/>
        </p:nvPicPr>
        <p:blipFill>
          <a:blip r:embed="rId3"/>
          <a:stretch>
            <a:fillRect/>
          </a:stretch>
        </p:blipFill>
        <p:spPr>
          <a:xfrm>
            <a:off x="5186344" y="0"/>
            <a:ext cx="6669672" cy="6858000"/>
          </a:xfrm>
          <a:prstGeom prst="rect">
            <a:avLst/>
          </a:prstGeom>
        </p:spPr>
      </p:pic>
      <p:sp>
        <p:nvSpPr>
          <p:cNvPr id="11" name="Ovale 10">
            <a:extLst>
              <a:ext uri="{FF2B5EF4-FFF2-40B4-BE49-F238E27FC236}">
                <a16:creationId xmlns:a16="http://schemas.microsoft.com/office/drawing/2014/main" id="{3C120446-8678-DDC6-DFC2-BA4A5EFA1478}"/>
              </a:ext>
            </a:extLst>
          </p:cNvPr>
          <p:cNvSpPr/>
          <p:nvPr/>
        </p:nvSpPr>
        <p:spPr>
          <a:xfrm>
            <a:off x="6844818" y="335904"/>
            <a:ext cx="301691" cy="181947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n>
                <a:solidFill>
                  <a:schemeClr val="tx1"/>
                </a:solidFill>
              </a:ln>
              <a:noFill/>
            </a:endParaRPr>
          </a:p>
        </p:txBody>
      </p:sp>
      <p:sp>
        <p:nvSpPr>
          <p:cNvPr id="12" name="Ovale 11">
            <a:extLst>
              <a:ext uri="{FF2B5EF4-FFF2-40B4-BE49-F238E27FC236}">
                <a16:creationId xmlns:a16="http://schemas.microsoft.com/office/drawing/2014/main" id="{7F7FF178-D33D-9333-71B1-1D77BB0A64F2}"/>
              </a:ext>
            </a:extLst>
          </p:cNvPr>
          <p:cNvSpPr/>
          <p:nvPr/>
        </p:nvSpPr>
        <p:spPr>
          <a:xfrm>
            <a:off x="9731087" y="335904"/>
            <a:ext cx="301691" cy="181947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n>
                <a:solidFill>
                  <a:schemeClr val="tx1"/>
                </a:solidFill>
              </a:ln>
              <a:noFill/>
            </a:endParaRPr>
          </a:p>
        </p:txBody>
      </p:sp>
      <p:sp>
        <p:nvSpPr>
          <p:cNvPr id="13" name="Ovale 12">
            <a:extLst>
              <a:ext uri="{FF2B5EF4-FFF2-40B4-BE49-F238E27FC236}">
                <a16:creationId xmlns:a16="http://schemas.microsoft.com/office/drawing/2014/main" id="{CAED6750-E4FF-1EFC-B02F-9B9CB4A29B09}"/>
              </a:ext>
            </a:extLst>
          </p:cNvPr>
          <p:cNvSpPr/>
          <p:nvPr/>
        </p:nvSpPr>
        <p:spPr>
          <a:xfrm>
            <a:off x="10558726" y="335904"/>
            <a:ext cx="301691" cy="181947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n>
                <a:solidFill>
                  <a:schemeClr val="tx1"/>
                </a:solidFill>
              </a:ln>
              <a:noFill/>
            </a:endParaRPr>
          </a:p>
        </p:txBody>
      </p:sp>
      <p:sp>
        <p:nvSpPr>
          <p:cNvPr id="14" name="Ovale 13">
            <a:extLst>
              <a:ext uri="{FF2B5EF4-FFF2-40B4-BE49-F238E27FC236}">
                <a16:creationId xmlns:a16="http://schemas.microsoft.com/office/drawing/2014/main" id="{6B919CF8-220E-42E1-3F78-853B62D4E9CD}"/>
              </a:ext>
            </a:extLst>
          </p:cNvPr>
          <p:cNvSpPr/>
          <p:nvPr/>
        </p:nvSpPr>
        <p:spPr>
          <a:xfrm>
            <a:off x="11386365" y="335904"/>
            <a:ext cx="301691" cy="181947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n>
                <a:solidFill>
                  <a:schemeClr val="tx1"/>
                </a:solidFill>
              </a:ln>
              <a:noFill/>
            </a:endParaRPr>
          </a:p>
        </p:txBody>
      </p:sp>
      <p:sp>
        <p:nvSpPr>
          <p:cNvPr id="15" name="Rettangolo 14">
            <a:extLst>
              <a:ext uri="{FF2B5EF4-FFF2-40B4-BE49-F238E27FC236}">
                <a16:creationId xmlns:a16="http://schemas.microsoft.com/office/drawing/2014/main" id="{A0C59EDC-845E-96B8-EB05-9C86928059BE}"/>
              </a:ext>
            </a:extLst>
          </p:cNvPr>
          <p:cNvSpPr/>
          <p:nvPr/>
        </p:nvSpPr>
        <p:spPr>
          <a:xfrm>
            <a:off x="7310120" y="2616200"/>
            <a:ext cx="431800" cy="350520"/>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ttangolo 15">
            <a:extLst>
              <a:ext uri="{FF2B5EF4-FFF2-40B4-BE49-F238E27FC236}">
                <a16:creationId xmlns:a16="http://schemas.microsoft.com/office/drawing/2014/main" id="{AEA3CDBB-FEE2-7774-18A4-426945E0E210}"/>
              </a:ext>
            </a:extLst>
          </p:cNvPr>
          <p:cNvSpPr/>
          <p:nvPr/>
        </p:nvSpPr>
        <p:spPr>
          <a:xfrm>
            <a:off x="6228080" y="2966720"/>
            <a:ext cx="431800" cy="350520"/>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ttangolo 18">
            <a:extLst>
              <a:ext uri="{FF2B5EF4-FFF2-40B4-BE49-F238E27FC236}">
                <a16:creationId xmlns:a16="http://schemas.microsoft.com/office/drawing/2014/main" id="{B94FDE43-0DE2-9005-0F01-A78EEB4D312C}"/>
              </a:ext>
            </a:extLst>
          </p:cNvPr>
          <p:cNvSpPr/>
          <p:nvPr/>
        </p:nvSpPr>
        <p:spPr>
          <a:xfrm>
            <a:off x="7194296" y="3930397"/>
            <a:ext cx="431800" cy="350520"/>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ttangolo 19">
            <a:extLst>
              <a:ext uri="{FF2B5EF4-FFF2-40B4-BE49-F238E27FC236}">
                <a16:creationId xmlns:a16="http://schemas.microsoft.com/office/drawing/2014/main" id="{F5D71EAC-C8B3-E939-A3D1-95299CC9E04C}"/>
              </a:ext>
            </a:extLst>
          </p:cNvPr>
          <p:cNvSpPr/>
          <p:nvPr/>
        </p:nvSpPr>
        <p:spPr>
          <a:xfrm>
            <a:off x="6321009" y="4844288"/>
            <a:ext cx="431800" cy="300736"/>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ttangolo 20">
            <a:extLst>
              <a:ext uri="{FF2B5EF4-FFF2-40B4-BE49-F238E27FC236}">
                <a16:creationId xmlns:a16="http://schemas.microsoft.com/office/drawing/2014/main" id="{36A48CD2-A16E-01D9-EC19-62E8F8409587}"/>
              </a:ext>
            </a:extLst>
          </p:cNvPr>
          <p:cNvSpPr/>
          <p:nvPr/>
        </p:nvSpPr>
        <p:spPr>
          <a:xfrm>
            <a:off x="7563577" y="4943858"/>
            <a:ext cx="431800" cy="300736"/>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ttangolo 21">
            <a:extLst>
              <a:ext uri="{FF2B5EF4-FFF2-40B4-BE49-F238E27FC236}">
                <a16:creationId xmlns:a16="http://schemas.microsoft.com/office/drawing/2014/main" id="{83592878-33EA-B8D9-6D77-550622C3450E}"/>
              </a:ext>
            </a:extLst>
          </p:cNvPr>
          <p:cNvSpPr/>
          <p:nvPr/>
        </p:nvSpPr>
        <p:spPr>
          <a:xfrm>
            <a:off x="6762496" y="6007096"/>
            <a:ext cx="431800" cy="300736"/>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e 22">
            <a:extLst>
              <a:ext uri="{FF2B5EF4-FFF2-40B4-BE49-F238E27FC236}">
                <a16:creationId xmlns:a16="http://schemas.microsoft.com/office/drawing/2014/main" id="{A1670217-0E26-5A94-1768-2FC426C91D92}"/>
              </a:ext>
            </a:extLst>
          </p:cNvPr>
          <p:cNvSpPr/>
          <p:nvPr/>
        </p:nvSpPr>
        <p:spPr>
          <a:xfrm>
            <a:off x="9433896" y="2875280"/>
            <a:ext cx="431800" cy="350520"/>
          </a:xfrm>
          <a:prstGeom prst="ellipse">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e 23">
            <a:extLst>
              <a:ext uri="{FF2B5EF4-FFF2-40B4-BE49-F238E27FC236}">
                <a16:creationId xmlns:a16="http://schemas.microsoft.com/office/drawing/2014/main" id="{B8DB2345-DF22-D132-7A54-4BFD5FE79145}"/>
              </a:ext>
            </a:extLst>
          </p:cNvPr>
          <p:cNvSpPr/>
          <p:nvPr/>
        </p:nvSpPr>
        <p:spPr>
          <a:xfrm>
            <a:off x="9731087" y="5957312"/>
            <a:ext cx="431800" cy="350520"/>
          </a:xfrm>
          <a:prstGeom prst="ellipse">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e 24">
            <a:extLst>
              <a:ext uri="{FF2B5EF4-FFF2-40B4-BE49-F238E27FC236}">
                <a16:creationId xmlns:a16="http://schemas.microsoft.com/office/drawing/2014/main" id="{5C5AF145-CC52-59E1-9769-7E3E495DDE37}"/>
              </a:ext>
            </a:extLst>
          </p:cNvPr>
          <p:cNvSpPr/>
          <p:nvPr/>
        </p:nvSpPr>
        <p:spPr>
          <a:xfrm>
            <a:off x="10629277" y="4774184"/>
            <a:ext cx="431800" cy="350520"/>
          </a:xfrm>
          <a:prstGeom prst="ellipse">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e 25">
            <a:extLst>
              <a:ext uri="{FF2B5EF4-FFF2-40B4-BE49-F238E27FC236}">
                <a16:creationId xmlns:a16="http://schemas.microsoft.com/office/drawing/2014/main" id="{B6A99905-5E5B-03F2-ED63-21DC09AEA613}"/>
              </a:ext>
            </a:extLst>
          </p:cNvPr>
          <p:cNvSpPr/>
          <p:nvPr/>
        </p:nvSpPr>
        <p:spPr>
          <a:xfrm>
            <a:off x="9540171" y="5656576"/>
            <a:ext cx="431800" cy="350520"/>
          </a:xfrm>
          <a:prstGeom prst="ellipse">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ttangolo 26">
            <a:extLst>
              <a:ext uri="{FF2B5EF4-FFF2-40B4-BE49-F238E27FC236}">
                <a16:creationId xmlns:a16="http://schemas.microsoft.com/office/drawing/2014/main" id="{4D99773C-486A-F455-144D-3F3A01165347}"/>
              </a:ext>
            </a:extLst>
          </p:cNvPr>
          <p:cNvSpPr/>
          <p:nvPr/>
        </p:nvSpPr>
        <p:spPr>
          <a:xfrm>
            <a:off x="9540171" y="4774183"/>
            <a:ext cx="492607" cy="16967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ttangolo 27">
            <a:extLst>
              <a:ext uri="{FF2B5EF4-FFF2-40B4-BE49-F238E27FC236}">
                <a16:creationId xmlns:a16="http://schemas.microsoft.com/office/drawing/2014/main" id="{D3B4D925-2BDC-90EA-66C8-AC0BA5725477}"/>
              </a:ext>
            </a:extLst>
          </p:cNvPr>
          <p:cNvSpPr/>
          <p:nvPr/>
        </p:nvSpPr>
        <p:spPr>
          <a:xfrm>
            <a:off x="10714582" y="3760722"/>
            <a:ext cx="346495" cy="25654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ttangolo 28">
            <a:extLst>
              <a:ext uri="{FF2B5EF4-FFF2-40B4-BE49-F238E27FC236}">
                <a16:creationId xmlns:a16="http://schemas.microsoft.com/office/drawing/2014/main" id="{11381050-3817-3B1A-B228-888F1567B187}"/>
              </a:ext>
            </a:extLst>
          </p:cNvPr>
          <p:cNvSpPr/>
          <p:nvPr/>
        </p:nvSpPr>
        <p:spPr>
          <a:xfrm>
            <a:off x="7379792" y="5935475"/>
            <a:ext cx="492607" cy="25196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977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ppt_x"/>
                                          </p:val>
                                        </p:tav>
                                        <p:tav tm="100000">
                                          <p:val>
                                            <p:strVal val="#ppt_x"/>
                                          </p:val>
                                        </p:tav>
                                      </p:tavLst>
                                    </p:anim>
                                    <p:anim calcmode="lin" valueType="num">
                                      <p:cBhvr additive="base">
                                        <p:cTn id="6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ppt_x"/>
                                          </p:val>
                                        </p:tav>
                                        <p:tav tm="100000">
                                          <p:val>
                                            <p:strVal val="#ppt_x"/>
                                          </p:val>
                                        </p:tav>
                                      </p:tavLst>
                                    </p:anim>
                                    <p:anim calcmode="lin" valueType="num">
                                      <p:cBhvr additive="base">
                                        <p:cTn id="68" dur="5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1B7E2B1B-B416-D1D6-8EF3-F545248126EC}"/>
              </a:ext>
            </a:extLst>
          </p:cNvPr>
          <p:cNvPicPr>
            <a:picLocks noChangeAspect="1"/>
          </p:cNvPicPr>
          <p:nvPr/>
        </p:nvPicPr>
        <p:blipFill>
          <a:blip r:embed="rId3"/>
          <a:srcRect l="12228" t="25975" b="12048"/>
          <a:stretch/>
        </p:blipFill>
        <p:spPr>
          <a:xfrm>
            <a:off x="220025" y="3285774"/>
            <a:ext cx="7197657" cy="3489354"/>
          </a:xfrm>
          <a:prstGeom prst="rect">
            <a:avLst/>
          </a:prstGeom>
        </p:spPr>
      </p:pic>
      <p:cxnSp>
        <p:nvCxnSpPr>
          <p:cNvPr id="21" name="Connettore 2 20">
            <a:extLst>
              <a:ext uri="{FF2B5EF4-FFF2-40B4-BE49-F238E27FC236}">
                <a16:creationId xmlns:a16="http://schemas.microsoft.com/office/drawing/2014/main" id="{0899ABBA-EDDC-8543-5A3A-D0D34A71409F}"/>
              </a:ext>
            </a:extLst>
          </p:cNvPr>
          <p:cNvCxnSpPr>
            <a:cxnSpLocks/>
            <a:stCxn id="11" idx="0"/>
          </p:cNvCxnSpPr>
          <p:nvPr/>
        </p:nvCxnSpPr>
        <p:spPr>
          <a:xfrm flipH="1" flipV="1">
            <a:off x="3017962" y="2921824"/>
            <a:ext cx="1204270" cy="779711"/>
          </a:xfrm>
          <a:prstGeom prst="straightConnector1">
            <a:avLst/>
          </a:prstGeom>
          <a:ln w="3175">
            <a:solidFill>
              <a:srgbClr val="FF0000"/>
            </a:solidFill>
            <a:prstDash val="dash"/>
            <a:tailEnd type="triangle"/>
          </a:ln>
        </p:spPr>
        <p:style>
          <a:lnRef idx="2">
            <a:schemeClr val="accent1"/>
          </a:lnRef>
          <a:fillRef idx="0">
            <a:schemeClr val="accent1"/>
          </a:fillRef>
          <a:effectRef idx="1">
            <a:schemeClr val="accent1"/>
          </a:effectRef>
          <a:fontRef idx="minor">
            <a:schemeClr val="tx1"/>
          </a:fontRef>
        </p:style>
      </p:cxnSp>
      <p:pic>
        <p:nvPicPr>
          <p:cNvPr id="2" name="Immagine 1">
            <a:extLst>
              <a:ext uri="{FF2B5EF4-FFF2-40B4-BE49-F238E27FC236}">
                <a16:creationId xmlns:a16="http://schemas.microsoft.com/office/drawing/2014/main" id="{8AD2CB39-50FF-4292-038D-17C9B73BE5F4}"/>
              </a:ext>
            </a:extLst>
          </p:cNvPr>
          <p:cNvPicPr>
            <a:picLocks noChangeAspect="1"/>
          </p:cNvPicPr>
          <p:nvPr/>
        </p:nvPicPr>
        <p:blipFill>
          <a:blip r:embed="rId4"/>
          <a:srcRect b="10488"/>
          <a:stretch/>
        </p:blipFill>
        <p:spPr>
          <a:xfrm>
            <a:off x="5260783" y="0"/>
            <a:ext cx="6931217" cy="3598128"/>
          </a:xfrm>
          <a:prstGeom prst="rect">
            <a:avLst/>
          </a:prstGeom>
        </p:spPr>
      </p:pic>
      <p:sp>
        <p:nvSpPr>
          <p:cNvPr id="3" name="CasellaDiTesto 2">
            <a:extLst>
              <a:ext uri="{FF2B5EF4-FFF2-40B4-BE49-F238E27FC236}">
                <a16:creationId xmlns:a16="http://schemas.microsoft.com/office/drawing/2014/main" id="{42877340-A398-BFE1-9008-8027A6C93F61}"/>
              </a:ext>
            </a:extLst>
          </p:cNvPr>
          <p:cNvSpPr txBox="1"/>
          <p:nvPr/>
        </p:nvSpPr>
        <p:spPr>
          <a:xfrm>
            <a:off x="450244" y="1111213"/>
            <a:ext cx="4810539" cy="318052"/>
          </a:xfrm>
          <a:prstGeom prst="rect">
            <a:avLst/>
          </a:prstGeom>
          <a:noFill/>
        </p:spPr>
        <p:txBody>
          <a:bodyPr wrap="square">
            <a:spAutoFit/>
          </a:bodyPr>
          <a:lstStyle/>
          <a:p>
            <a:pPr algn="r"/>
            <a:r>
              <a:rPr lang="en-US" sz="1400" i="1" dirty="0"/>
              <a:t>Three-field plot – IE (1963-2023). Source: Biblioshiny </a:t>
            </a:r>
          </a:p>
        </p:txBody>
      </p:sp>
      <p:sp>
        <p:nvSpPr>
          <p:cNvPr id="6" name="CasellaDiTesto 5">
            <a:extLst>
              <a:ext uri="{FF2B5EF4-FFF2-40B4-BE49-F238E27FC236}">
                <a16:creationId xmlns:a16="http://schemas.microsoft.com/office/drawing/2014/main" id="{7A71FEC3-3C77-F4DA-088E-371C284F1C61}"/>
              </a:ext>
            </a:extLst>
          </p:cNvPr>
          <p:cNvSpPr txBox="1"/>
          <p:nvPr/>
        </p:nvSpPr>
        <p:spPr>
          <a:xfrm>
            <a:off x="7137588" y="6467351"/>
            <a:ext cx="4605982" cy="307777"/>
          </a:xfrm>
          <a:prstGeom prst="rect">
            <a:avLst/>
          </a:prstGeom>
          <a:noFill/>
        </p:spPr>
        <p:txBody>
          <a:bodyPr wrap="square">
            <a:spAutoFit/>
          </a:bodyPr>
          <a:lstStyle/>
          <a:p>
            <a:r>
              <a:rPr lang="en-US" sz="1400" i="1" dirty="0"/>
              <a:t>Three-field plot – CE (2004-2023). Source: Biblioshiny</a:t>
            </a:r>
          </a:p>
        </p:txBody>
      </p:sp>
      <p:grpSp>
        <p:nvGrpSpPr>
          <p:cNvPr id="4" name="Gruppo 3">
            <a:extLst>
              <a:ext uri="{FF2B5EF4-FFF2-40B4-BE49-F238E27FC236}">
                <a16:creationId xmlns:a16="http://schemas.microsoft.com/office/drawing/2014/main" id="{EE50BA21-3C06-5ECA-7E30-AA4786097BE7}"/>
              </a:ext>
            </a:extLst>
          </p:cNvPr>
          <p:cNvGrpSpPr/>
          <p:nvPr/>
        </p:nvGrpSpPr>
        <p:grpSpPr>
          <a:xfrm>
            <a:off x="88000" y="82872"/>
            <a:ext cx="4852554" cy="560880"/>
            <a:chOff x="488016" y="2588382"/>
            <a:chExt cx="6832226" cy="560880"/>
          </a:xfrm>
          <a:scene3d>
            <a:camera prst="orthographicFront"/>
            <a:lightRig rig="flat" dir="t"/>
          </a:scene3d>
        </p:grpSpPr>
        <p:sp>
          <p:nvSpPr>
            <p:cNvPr id="7" name="Rettangolo con angoli arrotondati 6">
              <a:extLst>
                <a:ext uri="{FF2B5EF4-FFF2-40B4-BE49-F238E27FC236}">
                  <a16:creationId xmlns:a16="http://schemas.microsoft.com/office/drawing/2014/main" id="{988421ED-B421-2385-4E9D-F0A1139F3FEC}"/>
                </a:ext>
              </a:extLst>
            </p:cNvPr>
            <p:cNvSpPr/>
            <p:nvPr/>
          </p:nvSpPr>
          <p:spPr>
            <a:xfrm>
              <a:off x="488016" y="2588382"/>
              <a:ext cx="6832226" cy="560880"/>
            </a:xfrm>
            <a:prstGeom prst="roundRect">
              <a:avLst/>
            </a:prstGeom>
            <a:gradFill rotWithShape="0">
              <a:gsLst>
                <a:gs pos="0">
                  <a:prstClr val="white">
                    <a:hueOff val="0"/>
                    <a:satOff val="0"/>
                    <a:lumOff val="0"/>
                    <a:alphaOff val="0"/>
                    <a:lumMod val="110000"/>
                    <a:satMod val="105000"/>
                    <a:tint val="67000"/>
                  </a:prstClr>
                </a:gs>
                <a:gs pos="50000">
                  <a:prstClr val="white">
                    <a:hueOff val="0"/>
                    <a:satOff val="0"/>
                    <a:lumOff val="0"/>
                    <a:alphaOff val="0"/>
                    <a:lumMod val="105000"/>
                    <a:satMod val="103000"/>
                    <a:tint val="73000"/>
                  </a:prstClr>
                </a:gs>
                <a:gs pos="100000">
                  <a:prstClr val="white">
                    <a:hueOff val="0"/>
                    <a:satOff val="0"/>
                    <a:lumOff val="0"/>
                    <a:alphaOff val="0"/>
                    <a:lumMod val="105000"/>
                    <a:satMod val="109000"/>
                    <a:tint val="81000"/>
                  </a:prstClr>
                </a:gs>
              </a:gsLst>
              <a:lin ang="5400000" scaled="0"/>
            </a:gradFill>
            <a:ln>
              <a:noFill/>
            </a:ln>
            <a:effectLst/>
            <a:sp3d prstMaterial="dkEdge">
              <a:bevelT w="8200" h="38100"/>
            </a:sp3d>
          </p:spPr>
          <p:style>
            <a:lnRef idx="0">
              <a:scrgbClr r="0" g="0" b="0"/>
            </a:lnRef>
            <a:fillRef idx="2">
              <a:scrgbClr r="0" g="0" b="0"/>
            </a:fillRef>
            <a:effectRef idx="1">
              <a:scrgbClr r="0" g="0" b="0"/>
            </a:effectRef>
            <a:fontRef idx="minor">
              <a:schemeClr val="dk1">
                <a:hueOff val="0"/>
                <a:satOff val="0"/>
                <a:lumOff val="0"/>
                <a:alphaOff val="0"/>
              </a:schemeClr>
            </a:fontRef>
          </p:style>
          <p:txBody>
            <a:bodyPr/>
            <a:lstStyle/>
            <a:p>
              <a:endParaRPr lang="en-US"/>
            </a:p>
          </p:txBody>
        </p:sp>
        <p:sp>
          <p:nvSpPr>
            <p:cNvPr id="8" name="CasellaDiTesto 7">
              <a:extLst>
                <a:ext uri="{FF2B5EF4-FFF2-40B4-BE49-F238E27FC236}">
                  <a16:creationId xmlns:a16="http://schemas.microsoft.com/office/drawing/2014/main" id="{DC5048C0-6838-BA93-C0D9-A74BE608B928}"/>
                </a:ext>
              </a:extLst>
            </p:cNvPr>
            <p:cNvSpPr txBox="1"/>
            <p:nvPr/>
          </p:nvSpPr>
          <p:spPr>
            <a:xfrm>
              <a:off x="515396" y="2615762"/>
              <a:ext cx="6777466" cy="50612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8225" tIns="0" rIns="278225" bIns="0" numCol="1" spcCol="1270" anchor="ctr" anchorCtr="0">
              <a:noAutofit/>
            </a:bodyPr>
            <a:lstStyle/>
            <a:p>
              <a:pPr marL="0" lvl="0" indent="0" algn="l" defTabSz="1022350">
                <a:lnSpc>
                  <a:spcPct val="90000"/>
                </a:lnSpc>
                <a:spcBef>
                  <a:spcPct val="0"/>
                </a:spcBef>
                <a:spcAft>
                  <a:spcPct val="35000"/>
                </a:spcAft>
                <a:buNone/>
              </a:pPr>
              <a:r>
                <a:rPr lang="en-US" sz="2400" kern="1200" dirty="0">
                  <a:solidFill>
                    <a:prstClr val="black">
                      <a:hueOff val="0"/>
                      <a:satOff val="0"/>
                      <a:lumOff val="0"/>
                      <a:alphaOff val="0"/>
                    </a:prstClr>
                  </a:solidFill>
                  <a:latin typeface="Aptos" panose="02110004020202020204"/>
                  <a:ea typeface="+mn-ea"/>
                  <a:cs typeface="+mn-cs"/>
                </a:rPr>
                <a:t>4. Results - aspects investigated </a:t>
              </a:r>
            </a:p>
          </p:txBody>
        </p:sp>
      </p:grpSp>
      <p:sp>
        <p:nvSpPr>
          <p:cNvPr id="9" name="Rettangolo con angoli arrotondati 8">
            <a:extLst>
              <a:ext uri="{FF2B5EF4-FFF2-40B4-BE49-F238E27FC236}">
                <a16:creationId xmlns:a16="http://schemas.microsoft.com/office/drawing/2014/main" id="{9936B25C-642B-2C77-E109-8858CBE824A7}"/>
              </a:ext>
            </a:extLst>
          </p:cNvPr>
          <p:cNvSpPr/>
          <p:nvPr/>
        </p:nvSpPr>
        <p:spPr>
          <a:xfrm>
            <a:off x="220025" y="643752"/>
            <a:ext cx="1821463" cy="389380"/>
          </a:xfrm>
          <a:prstGeom prst="roundRect">
            <a:avLst/>
          </a:prstGeom>
          <a:solidFill>
            <a:schemeClr val="bg1"/>
          </a:solidFill>
          <a:ln>
            <a:solidFill>
              <a:srgbClr val="709383"/>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a:solidFill>
                  <a:schemeClr val="tx1"/>
                </a:solidFill>
              </a:rPr>
              <a:t>AUTHOR’S KEYWORDS</a:t>
            </a:r>
          </a:p>
        </p:txBody>
      </p:sp>
      <p:sp>
        <p:nvSpPr>
          <p:cNvPr id="10" name="Rettangolo con angoli arrotondati 9">
            <a:extLst>
              <a:ext uri="{FF2B5EF4-FFF2-40B4-BE49-F238E27FC236}">
                <a16:creationId xmlns:a16="http://schemas.microsoft.com/office/drawing/2014/main" id="{5FCF8DE8-080A-1EEE-BEA7-EBAB72A2E8D8}"/>
              </a:ext>
            </a:extLst>
          </p:cNvPr>
          <p:cNvSpPr/>
          <p:nvPr/>
        </p:nvSpPr>
        <p:spPr>
          <a:xfrm>
            <a:off x="8527376" y="425669"/>
            <a:ext cx="1204271" cy="1159292"/>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ttangolo con angoli arrotondati 10">
            <a:extLst>
              <a:ext uri="{FF2B5EF4-FFF2-40B4-BE49-F238E27FC236}">
                <a16:creationId xmlns:a16="http://schemas.microsoft.com/office/drawing/2014/main" id="{1AF2B018-BE2C-E52C-F475-FEB931A3791B}"/>
              </a:ext>
            </a:extLst>
          </p:cNvPr>
          <p:cNvSpPr/>
          <p:nvPr/>
        </p:nvSpPr>
        <p:spPr>
          <a:xfrm>
            <a:off x="3620096" y="3701535"/>
            <a:ext cx="1204271" cy="1114305"/>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sellaDiTesto 11">
            <a:extLst>
              <a:ext uri="{FF2B5EF4-FFF2-40B4-BE49-F238E27FC236}">
                <a16:creationId xmlns:a16="http://schemas.microsoft.com/office/drawing/2014/main" id="{4D41CC1A-13F7-ED3D-889B-77DAA1803786}"/>
              </a:ext>
            </a:extLst>
          </p:cNvPr>
          <p:cNvSpPr txBox="1"/>
          <p:nvPr/>
        </p:nvSpPr>
        <p:spPr>
          <a:xfrm>
            <a:off x="7540419" y="4245621"/>
            <a:ext cx="4382455" cy="1569660"/>
          </a:xfrm>
          <a:prstGeom prst="rect">
            <a:avLst/>
          </a:prstGeom>
          <a:noFill/>
        </p:spPr>
        <p:txBody>
          <a:bodyPr wrap="square" rtlCol="0">
            <a:spAutoFit/>
          </a:bodyPr>
          <a:lstStyle/>
          <a:p>
            <a:r>
              <a:rPr lang="en-US" sz="2400" dirty="0"/>
              <a:t>1. Industrial symbiosis</a:t>
            </a:r>
          </a:p>
          <a:p>
            <a:r>
              <a:rPr lang="en-US" sz="2400" dirty="0"/>
              <a:t>2. Circular economy</a:t>
            </a:r>
          </a:p>
          <a:p>
            <a:r>
              <a:rPr lang="en-US" sz="2400" dirty="0"/>
              <a:t>3. </a:t>
            </a:r>
            <a:r>
              <a:rPr lang="en-US" sz="2400" u="sng" dirty="0"/>
              <a:t>Life cycle assessment</a:t>
            </a:r>
          </a:p>
          <a:p>
            <a:r>
              <a:rPr lang="en-US" sz="2400" dirty="0"/>
              <a:t>4. </a:t>
            </a:r>
            <a:r>
              <a:rPr lang="en-US" sz="2400" u="sng" dirty="0"/>
              <a:t>Waste management</a:t>
            </a:r>
          </a:p>
        </p:txBody>
      </p:sp>
      <p:cxnSp>
        <p:nvCxnSpPr>
          <p:cNvPr id="14" name="Connettore 2 13">
            <a:extLst>
              <a:ext uri="{FF2B5EF4-FFF2-40B4-BE49-F238E27FC236}">
                <a16:creationId xmlns:a16="http://schemas.microsoft.com/office/drawing/2014/main" id="{0F2AFCAF-F4E4-A0F5-450F-8EA810055C12}"/>
              </a:ext>
            </a:extLst>
          </p:cNvPr>
          <p:cNvCxnSpPr>
            <a:cxnSpLocks/>
            <a:stCxn id="10" idx="2"/>
          </p:cNvCxnSpPr>
          <p:nvPr/>
        </p:nvCxnSpPr>
        <p:spPr>
          <a:xfrm>
            <a:off x="9129512" y="1584961"/>
            <a:ext cx="0" cy="2673726"/>
          </a:xfrm>
          <a:prstGeom prst="straightConnector1">
            <a:avLst/>
          </a:prstGeom>
          <a:ln w="3175">
            <a:solidFill>
              <a:srgbClr val="FF0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8" name="CasellaDiTesto 17">
            <a:extLst>
              <a:ext uri="{FF2B5EF4-FFF2-40B4-BE49-F238E27FC236}">
                <a16:creationId xmlns:a16="http://schemas.microsoft.com/office/drawing/2014/main" id="{9BF93AA9-725E-A073-86EE-9F1DC8B57CCB}"/>
              </a:ext>
            </a:extLst>
          </p:cNvPr>
          <p:cNvSpPr txBox="1"/>
          <p:nvPr/>
        </p:nvSpPr>
        <p:spPr>
          <a:xfrm>
            <a:off x="718213" y="1668813"/>
            <a:ext cx="4382455" cy="1569660"/>
          </a:xfrm>
          <a:prstGeom prst="rect">
            <a:avLst/>
          </a:prstGeom>
          <a:noFill/>
        </p:spPr>
        <p:txBody>
          <a:bodyPr wrap="square" rtlCol="0">
            <a:spAutoFit/>
          </a:bodyPr>
          <a:lstStyle/>
          <a:p>
            <a:r>
              <a:rPr lang="en-US" sz="2400" dirty="0"/>
              <a:t>1. Recycling </a:t>
            </a:r>
          </a:p>
          <a:p>
            <a:r>
              <a:rPr lang="en-US" sz="2400" dirty="0"/>
              <a:t>2. </a:t>
            </a:r>
            <a:r>
              <a:rPr lang="en-US" sz="2400" u="sng" dirty="0"/>
              <a:t>Waste management </a:t>
            </a:r>
          </a:p>
          <a:p>
            <a:r>
              <a:rPr lang="en-US" sz="2400" dirty="0"/>
              <a:t>3. </a:t>
            </a:r>
            <a:r>
              <a:rPr lang="en-US" sz="2400" u="sng" dirty="0"/>
              <a:t>Life cycle assessment</a:t>
            </a:r>
          </a:p>
          <a:p>
            <a:r>
              <a:rPr lang="en-US" sz="2400" dirty="0"/>
              <a:t>4. Industry 4.0</a:t>
            </a:r>
          </a:p>
        </p:txBody>
      </p:sp>
      <p:sp>
        <p:nvSpPr>
          <p:cNvPr id="19" name="CasellaDiTesto 18">
            <a:extLst>
              <a:ext uri="{FF2B5EF4-FFF2-40B4-BE49-F238E27FC236}">
                <a16:creationId xmlns:a16="http://schemas.microsoft.com/office/drawing/2014/main" id="{6991F40F-DE4F-93BD-44B7-1E29B346AA0B}"/>
              </a:ext>
            </a:extLst>
          </p:cNvPr>
          <p:cNvSpPr txBox="1"/>
          <p:nvPr/>
        </p:nvSpPr>
        <p:spPr>
          <a:xfrm>
            <a:off x="9090237" y="3562132"/>
            <a:ext cx="833820" cy="461665"/>
          </a:xfrm>
          <a:prstGeom prst="rect">
            <a:avLst/>
          </a:prstGeom>
          <a:noFill/>
        </p:spPr>
        <p:txBody>
          <a:bodyPr wrap="square" rtlCol="0">
            <a:spAutoFit/>
          </a:bodyPr>
          <a:lstStyle/>
          <a:p>
            <a:r>
              <a:rPr lang="en-US" sz="2400" dirty="0"/>
              <a:t>IE</a:t>
            </a:r>
          </a:p>
        </p:txBody>
      </p:sp>
      <p:sp>
        <p:nvSpPr>
          <p:cNvPr id="23" name="CasellaDiTesto 22">
            <a:extLst>
              <a:ext uri="{FF2B5EF4-FFF2-40B4-BE49-F238E27FC236}">
                <a16:creationId xmlns:a16="http://schemas.microsoft.com/office/drawing/2014/main" id="{6CA5B77E-27A2-B5EA-69C6-E7178DFC12EF}"/>
              </a:ext>
            </a:extLst>
          </p:cNvPr>
          <p:cNvSpPr txBox="1"/>
          <p:nvPr/>
        </p:nvSpPr>
        <p:spPr>
          <a:xfrm>
            <a:off x="3557018" y="2896394"/>
            <a:ext cx="833820" cy="461665"/>
          </a:xfrm>
          <a:prstGeom prst="rect">
            <a:avLst/>
          </a:prstGeom>
          <a:noFill/>
        </p:spPr>
        <p:txBody>
          <a:bodyPr wrap="square" rtlCol="0">
            <a:spAutoFit/>
          </a:bodyPr>
          <a:lstStyle/>
          <a:p>
            <a:r>
              <a:rPr lang="en-US" sz="2400" dirty="0"/>
              <a:t>CE</a:t>
            </a:r>
          </a:p>
        </p:txBody>
      </p:sp>
    </p:spTree>
    <p:extLst>
      <p:ext uri="{BB962C8B-B14F-4D97-AF65-F5344CB8AC3E}">
        <p14:creationId xmlns:p14="http://schemas.microsoft.com/office/powerpoint/2010/main" val="111128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8" grpId="0"/>
      <p:bldP spid="19"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o 5">
            <a:extLst>
              <a:ext uri="{FF2B5EF4-FFF2-40B4-BE49-F238E27FC236}">
                <a16:creationId xmlns:a16="http://schemas.microsoft.com/office/drawing/2014/main" id="{724CEFF7-6DD9-BB5F-8F4E-A7B5362D6757}"/>
              </a:ext>
            </a:extLst>
          </p:cNvPr>
          <p:cNvGrpSpPr/>
          <p:nvPr/>
        </p:nvGrpSpPr>
        <p:grpSpPr>
          <a:xfrm>
            <a:off x="4810145" y="271111"/>
            <a:ext cx="5674440" cy="3465871"/>
            <a:chOff x="480551" y="668593"/>
            <a:chExt cx="5810865" cy="3873910"/>
          </a:xfrm>
        </p:grpSpPr>
        <p:pic>
          <p:nvPicPr>
            <p:cNvPr id="4" name="Immagine 3">
              <a:extLst>
                <a:ext uri="{FF2B5EF4-FFF2-40B4-BE49-F238E27FC236}">
                  <a16:creationId xmlns:a16="http://schemas.microsoft.com/office/drawing/2014/main" id="{5950090D-3AE0-80F3-BFB2-5201AA81B92C}"/>
                </a:ext>
              </a:extLst>
            </p:cNvPr>
            <p:cNvPicPr>
              <a:picLocks noChangeAspect="1"/>
            </p:cNvPicPr>
            <p:nvPr/>
          </p:nvPicPr>
          <p:blipFill>
            <a:blip r:embed="rId3"/>
            <a:stretch>
              <a:fillRect/>
            </a:stretch>
          </p:blipFill>
          <p:spPr>
            <a:xfrm>
              <a:off x="480551" y="668593"/>
              <a:ext cx="5810865" cy="3873910"/>
            </a:xfrm>
            <a:prstGeom prst="rect">
              <a:avLst/>
            </a:prstGeom>
          </p:spPr>
        </p:pic>
        <p:sp>
          <p:nvSpPr>
            <p:cNvPr id="5" name="Rettangolo 4">
              <a:extLst>
                <a:ext uri="{FF2B5EF4-FFF2-40B4-BE49-F238E27FC236}">
                  <a16:creationId xmlns:a16="http://schemas.microsoft.com/office/drawing/2014/main" id="{953EF55A-D00E-8532-6625-87C308BDB68A}"/>
                </a:ext>
              </a:extLst>
            </p:cNvPr>
            <p:cNvSpPr/>
            <p:nvPr/>
          </p:nvSpPr>
          <p:spPr>
            <a:xfrm>
              <a:off x="1907457" y="2684206"/>
              <a:ext cx="1563329" cy="363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uppo 9">
            <a:extLst>
              <a:ext uri="{FF2B5EF4-FFF2-40B4-BE49-F238E27FC236}">
                <a16:creationId xmlns:a16="http://schemas.microsoft.com/office/drawing/2014/main" id="{445ED9D2-26C8-C79D-35BB-F8EC88A72288}"/>
              </a:ext>
            </a:extLst>
          </p:cNvPr>
          <p:cNvGrpSpPr/>
          <p:nvPr/>
        </p:nvGrpSpPr>
        <p:grpSpPr>
          <a:xfrm>
            <a:off x="83129" y="93632"/>
            <a:ext cx="4852554" cy="560880"/>
            <a:chOff x="488016" y="2588382"/>
            <a:chExt cx="6832226" cy="560880"/>
          </a:xfrm>
          <a:scene3d>
            <a:camera prst="orthographicFront"/>
            <a:lightRig rig="flat" dir="t"/>
          </a:scene3d>
        </p:grpSpPr>
        <p:sp>
          <p:nvSpPr>
            <p:cNvPr id="11" name="Rettangolo con angoli arrotondati 10">
              <a:extLst>
                <a:ext uri="{FF2B5EF4-FFF2-40B4-BE49-F238E27FC236}">
                  <a16:creationId xmlns:a16="http://schemas.microsoft.com/office/drawing/2014/main" id="{390B3ECD-B3D3-0F5C-E99A-3C6A937A85A4}"/>
                </a:ext>
              </a:extLst>
            </p:cNvPr>
            <p:cNvSpPr/>
            <p:nvPr/>
          </p:nvSpPr>
          <p:spPr>
            <a:xfrm>
              <a:off x="488016" y="2588382"/>
              <a:ext cx="6832226" cy="560880"/>
            </a:xfrm>
            <a:prstGeom prst="roundRect">
              <a:avLst/>
            </a:prstGeom>
            <a:gradFill rotWithShape="0">
              <a:gsLst>
                <a:gs pos="0">
                  <a:prstClr val="white">
                    <a:hueOff val="0"/>
                    <a:satOff val="0"/>
                    <a:lumOff val="0"/>
                    <a:alphaOff val="0"/>
                    <a:lumMod val="110000"/>
                    <a:satMod val="105000"/>
                    <a:tint val="67000"/>
                  </a:prstClr>
                </a:gs>
                <a:gs pos="50000">
                  <a:prstClr val="white">
                    <a:hueOff val="0"/>
                    <a:satOff val="0"/>
                    <a:lumOff val="0"/>
                    <a:alphaOff val="0"/>
                    <a:lumMod val="105000"/>
                    <a:satMod val="103000"/>
                    <a:tint val="73000"/>
                  </a:prstClr>
                </a:gs>
                <a:gs pos="100000">
                  <a:prstClr val="white">
                    <a:hueOff val="0"/>
                    <a:satOff val="0"/>
                    <a:lumOff val="0"/>
                    <a:alphaOff val="0"/>
                    <a:lumMod val="105000"/>
                    <a:satMod val="109000"/>
                    <a:tint val="81000"/>
                  </a:prstClr>
                </a:gs>
              </a:gsLst>
              <a:lin ang="5400000" scaled="0"/>
            </a:gradFill>
            <a:ln>
              <a:noFill/>
            </a:ln>
            <a:effectLst/>
            <a:sp3d prstMaterial="dkEdge">
              <a:bevelT w="8200" h="38100"/>
            </a:sp3d>
          </p:spPr>
          <p:style>
            <a:lnRef idx="0">
              <a:scrgbClr r="0" g="0" b="0"/>
            </a:lnRef>
            <a:fillRef idx="2">
              <a:scrgbClr r="0" g="0" b="0"/>
            </a:fillRef>
            <a:effectRef idx="1">
              <a:scrgbClr r="0" g="0" b="0"/>
            </a:effectRef>
            <a:fontRef idx="minor">
              <a:schemeClr val="dk1">
                <a:hueOff val="0"/>
                <a:satOff val="0"/>
                <a:lumOff val="0"/>
                <a:alphaOff val="0"/>
              </a:schemeClr>
            </a:fontRef>
          </p:style>
          <p:txBody>
            <a:bodyPr/>
            <a:lstStyle/>
            <a:p>
              <a:endParaRPr lang="en-US"/>
            </a:p>
          </p:txBody>
        </p:sp>
        <p:sp>
          <p:nvSpPr>
            <p:cNvPr id="12" name="CasellaDiTesto 11">
              <a:extLst>
                <a:ext uri="{FF2B5EF4-FFF2-40B4-BE49-F238E27FC236}">
                  <a16:creationId xmlns:a16="http://schemas.microsoft.com/office/drawing/2014/main" id="{F1E2740A-E084-88E8-A847-B9DBC6FCB257}"/>
                </a:ext>
              </a:extLst>
            </p:cNvPr>
            <p:cNvSpPr txBox="1"/>
            <p:nvPr/>
          </p:nvSpPr>
          <p:spPr>
            <a:xfrm>
              <a:off x="515396" y="2615762"/>
              <a:ext cx="6777466" cy="50612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8225" tIns="0" rIns="278225" bIns="0" numCol="1" spcCol="1270" anchor="ctr" anchorCtr="0">
              <a:noAutofit/>
            </a:bodyPr>
            <a:lstStyle/>
            <a:p>
              <a:pPr marL="0" lvl="0" indent="0" algn="l" defTabSz="1022350">
                <a:lnSpc>
                  <a:spcPct val="90000"/>
                </a:lnSpc>
                <a:spcBef>
                  <a:spcPct val="0"/>
                </a:spcBef>
                <a:spcAft>
                  <a:spcPct val="35000"/>
                </a:spcAft>
                <a:buNone/>
              </a:pPr>
              <a:r>
                <a:rPr lang="en-US" sz="2400" kern="1200" dirty="0">
                  <a:solidFill>
                    <a:prstClr val="black">
                      <a:hueOff val="0"/>
                      <a:satOff val="0"/>
                      <a:lumOff val="0"/>
                      <a:alphaOff val="0"/>
                    </a:prstClr>
                  </a:solidFill>
                  <a:latin typeface="Aptos" panose="02110004020202020204"/>
                  <a:ea typeface="+mn-ea"/>
                  <a:cs typeface="+mn-cs"/>
                </a:rPr>
                <a:t>4. Results - aspects investigated </a:t>
              </a:r>
            </a:p>
          </p:txBody>
        </p:sp>
      </p:grpSp>
      <p:sp>
        <p:nvSpPr>
          <p:cNvPr id="13" name="Rettangolo con angoli arrotondati 12">
            <a:extLst>
              <a:ext uri="{FF2B5EF4-FFF2-40B4-BE49-F238E27FC236}">
                <a16:creationId xmlns:a16="http://schemas.microsoft.com/office/drawing/2014/main" id="{5367891D-D41F-B941-D59F-0A360399695A}"/>
              </a:ext>
            </a:extLst>
          </p:cNvPr>
          <p:cNvSpPr/>
          <p:nvPr/>
        </p:nvSpPr>
        <p:spPr>
          <a:xfrm>
            <a:off x="215154" y="654512"/>
            <a:ext cx="1821463" cy="389380"/>
          </a:xfrm>
          <a:prstGeom prst="roundRect">
            <a:avLst/>
          </a:prstGeom>
          <a:solidFill>
            <a:schemeClr val="bg1"/>
          </a:solidFill>
          <a:ln>
            <a:solidFill>
              <a:srgbClr val="709383"/>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a:solidFill>
                  <a:schemeClr val="tx1"/>
                </a:solidFill>
              </a:rPr>
              <a:t>AUTHOR’S KEYWORDS</a:t>
            </a:r>
          </a:p>
        </p:txBody>
      </p:sp>
      <p:pic>
        <p:nvPicPr>
          <p:cNvPr id="26" name="Immagine 25">
            <a:extLst>
              <a:ext uri="{FF2B5EF4-FFF2-40B4-BE49-F238E27FC236}">
                <a16:creationId xmlns:a16="http://schemas.microsoft.com/office/drawing/2014/main" id="{282AB471-C9BC-7439-4C72-E1801F10C91C}"/>
              </a:ext>
            </a:extLst>
          </p:cNvPr>
          <p:cNvPicPr>
            <a:picLocks noChangeAspect="1"/>
          </p:cNvPicPr>
          <p:nvPr/>
        </p:nvPicPr>
        <p:blipFill>
          <a:blip r:embed="rId4"/>
          <a:stretch>
            <a:fillRect/>
          </a:stretch>
        </p:blipFill>
        <p:spPr>
          <a:xfrm>
            <a:off x="3634388" y="3616770"/>
            <a:ext cx="8191578" cy="3236794"/>
          </a:xfrm>
          <a:prstGeom prst="rect">
            <a:avLst/>
          </a:prstGeom>
        </p:spPr>
      </p:pic>
      <p:sp>
        <p:nvSpPr>
          <p:cNvPr id="16" name="Ovale 15">
            <a:extLst>
              <a:ext uri="{FF2B5EF4-FFF2-40B4-BE49-F238E27FC236}">
                <a16:creationId xmlns:a16="http://schemas.microsoft.com/office/drawing/2014/main" id="{7D16FEF4-9A71-DF99-33D6-8A08805E81E3}"/>
              </a:ext>
            </a:extLst>
          </p:cNvPr>
          <p:cNvSpPr/>
          <p:nvPr/>
        </p:nvSpPr>
        <p:spPr>
          <a:xfrm>
            <a:off x="5189697" y="4653548"/>
            <a:ext cx="759913" cy="35595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e 16">
            <a:extLst>
              <a:ext uri="{FF2B5EF4-FFF2-40B4-BE49-F238E27FC236}">
                <a16:creationId xmlns:a16="http://schemas.microsoft.com/office/drawing/2014/main" id="{92C8A7FE-1CF1-EF2E-F8E7-BC59F9D377BE}"/>
              </a:ext>
            </a:extLst>
          </p:cNvPr>
          <p:cNvSpPr/>
          <p:nvPr/>
        </p:nvSpPr>
        <p:spPr>
          <a:xfrm>
            <a:off x="8276911" y="5699827"/>
            <a:ext cx="795969" cy="47301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e 17">
            <a:extLst>
              <a:ext uri="{FF2B5EF4-FFF2-40B4-BE49-F238E27FC236}">
                <a16:creationId xmlns:a16="http://schemas.microsoft.com/office/drawing/2014/main" id="{F670CF12-7BA0-E07A-0EE0-64DB3309E039}"/>
              </a:ext>
            </a:extLst>
          </p:cNvPr>
          <p:cNvSpPr/>
          <p:nvPr/>
        </p:nvSpPr>
        <p:spPr>
          <a:xfrm>
            <a:off x="10847965" y="4786064"/>
            <a:ext cx="734435" cy="48253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sellaDiTesto 18">
            <a:extLst>
              <a:ext uri="{FF2B5EF4-FFF2-40B4-BE49-F238E27FC236}">
                <a16:creationId xmlns:a16="http://schemas.microsoft.com/office/drawing/2014/main" id="{6E78EF9C-3245-4460-FA24-9322163AA7E4}"/>
              </a:ext>
            </a:extLst>
          </p:cNvPr>
          <p:cNvSpPr txBox="1"/>
          <p:nvPr/>
        </p:nvSpPr>
        <p:spPr>
          <a:xfrm>
            <a:off x="7913373" y="5669924"/>
            <a:ext cx="2174541" cy="246221"/>
          </a:xfrm>
          <a:prstGeom prst="rect">
            <a:avLst/>
          </a:prstGeom>
          <a:noFill/>
        </p:spPr>
        <p:txBody>
          <a:bodyPr wrap="square" rtlCol="0">
            <a:spAutoFit/>
          </a:bodyPr>
          <a:lstStyle/>
          <a:p>
            <a:r>
              <a:rPr lang="en-US" sz="1000" b="1" dirty="0"/>
              <a:t>3r (reduce, reuse, recycle)</a:t>
            </a:r>
          </a:p>
        </p:txBody>
      </p:sp>
      <p:sp>
        <p:nvSpPr>
          <p:cNvPr id="20" name="CasellaDiTesto 19">
            <a:extLst>
              <a:ext uri="{FF2B5EF4-FFF2-40B4-BE49-F238E27FC236}">
                <a16:creationId xmlns:a16="http://schemas.microsoft.com/office/drawing/2014/main" id="{880B954E-FAFD-C431-AB6B-30B7FFBAD0B7}"/>
              </a:ext>
            </a:extLst>
          </p:cNvPr>
          <p:cNvSpPr txBox="1"/>
          <p:nvPr/>
        </p:nvSpPr>
        <p:spPr>
          <a:xfrm>
            <a:off x="4930017" y="4653548"/>
            <a:ext cx="1501136" cy="246221"/>
          </a:xfrm>
          <a:prstGeom prst="rect">
            <a:avLst/>
          </a:prstGeom>
          <a:noFill/>
        </p:spPr>
        <p:txBody>
          <a:bodyPr wrap="square" rtlCol="0">
            <a:spAutoFit/>
          </a:bodyPr>
          <a:lstStyle/>
          <a:p>
            <a:r>
              <a:rPr lang="en-US" sz="1000" b="1" dirty="0"/>
              <a:t>Closed-loop systems</a:t>
            </a:r>
          </a:p>
        </p:txBody>
      </p:sp>
      <p:sp>
        <p:nvSpPr>
          <p:cNvPr id="21" name="CasellaDiTesto 20">
            <a:extLst>
              <a:ext uri="{FF2B5EF4-FFF2-40B4-BE49-F238E27FC236}">
                <a16:creationId xmlns:a16="http://schemas.microsoft.com/office/drawing/2014/main" id="{D020A439-6B57-741A-9CB2-428ED3E77C95}"/>
              </a:ext>
            </a:extLst>
          </p:cNvPr>
          <p:cNvSpPr txBox="1"/>
          <p:nvPr/>
        </p:nvSpPr>
        <p:spPr>
          <a:xfrm>
            <a:off x="10773224" y="4708415"/>
            <a:ext cx="883916" cy="246221"/>
          </a:xfrm>
          <a:prstGeom prst="rect">
            <a:avLst/>
          </a:prstGeom>
          <a:noFill/>
        </p:spPr>
        <p:txBody>
          <a:bodyPr wrap="square" rtlCol="0">
            <a:spAutoFit/>
          </a:bodyPr>
          <a:lstStyle/>
          <a:p>
            <a:r>
              <a:rPr lang="en-US" sz="1000" b="1" dirty="0"/>
              <a:t>Closed loop</a:t>
            </a:r>
          </a:p>
        </p:txBody>
      </p:sp>
      <p:sp>
        <p:nvSpPr>
          <p:cNvPr id="23" name="CasellaDiTesto 22">
            <a:extLst>
              <a:ext uri="{FF2B5EF4-FFF2-40B4-BE49-F238E27FC236}">
                <a16:creationId xmlns:a16="http://schemas.microsoft.com/office/drawing/2014/main" id="{AB14E15D-B7EA-F3D6-62B8-A14FA57D5243}"/>
              </a:ext>
            </a:extLst>
          </p:cNvPr>
          <p:cNvSpPr txBox="1"/>
          <p:nvPr/>
        </p:nvSpPr>
        <p:spPr>
          <a:xfrm>
            <a:off x="6979609" y="38979"/>
            <a:ext cx="1501136" cy="338554"/>
          </a:xfrm>
          <a:prstGeom prst="rect">
            <a:avLst/>
          </a:prstGeom>
          <a:noFill/>
          <a:ln>
            <a:solidFill>
              <a:schemeClr val="tx1"/>
            </a:solidFill>
          </a:ln>
        </p:spPr>
        <p:txBody>
          <a:bodyPr wrap="square" rtlCol="0">
            <a:spAutoFit/>
          </a:bodyPr>
          <a:lstStyle/>
          <a:p>
            <a:pPr algn="ctr"/>
            <a:r>
              <a:rPr lang="en-US" sz="1600" dirty="0"/>
              <a:t>IE 1963-2003 </a:t>
            </a:r>
          </a:p>
        </p:txBody>
      </p:sp>
      <p:sp>
        <p:nvSpPr>
          <p:cNvPr id="28" name="CasellaDiTesto 27">
            <a:extLst>
              <a:ext uri="{FF2B5EF4-FFF2-40B4-BE49-F238E27FC236}">
                <a16:creationId xmlns:a16="http://schemas.microsoft.com/office/drawing/2014/main" id="{B01F12B1-B6AB-BE00-CBC0-5FF746D9E431}"/>
              </a:ext>
            </a:extLst>
          </p:cNvPr>
          <p:cNvSpPr txBox="1"/>
          <p:nvPr/>
        </p:nvSpPr>
        <p:spPr>
          <a:xfrm>
            <a:off x="1096969" y="1071272"/>
            <a:ext cx="3819268" cy="523220"/>
          </a:xfrm>
          <a:prstGeom prst="rect">
            <a:avLst/>
          </a:prstGeom>
          <a:noFill/>
        </p:spPr>
        <p:txBody>
          <a:bodyPr wrap="square">
            <a:spAutoFit/>
          </a:bodyPr>
          <a:lstStyle/>
          <a:p>
            <a:pPr algn="r"/>
            <a:r>
              <a:rPr lang="en-US" sz="1400" i="1" dirty="0"/>
              <a:t>Thematic Evolution map – IE (1963-2003). Source: Biblioshiny</a:t>
            </a:r>
          </a:p>
        </p:txBody>
      </p:sp>
      <p:pic>
        <p:nvPicPr>
          <p:cNvPr id="30" name="Immagine 29">
            <a:extLst>
              <a:ext uri="{FF2B5EF4-FFF2-40B4-BE49-F238E27FC236}">
                <a16:creationId xmlns:a16="http://schemas.microsoft.com/office/drawing/2014/main" id="{1AE62DC8-337D-147B-75D4-968388B0FC91}"/>
              </a:ext>
            </a:extLst>
          </p:cNvPr>
          <p:cNvPicPr>
            <a:picLocks noChangeAspect="1"/>
          </p:cNvPicPr>
          <p:nvPr/>
        </p:nvPicPr>
        <p:blipFill>
          <a:blip r:embed="rId5"/>
          <a:stretch>
            <a:fillRect/>
          </a:stretch>
        </p:blipFill>
        <p:spPr>
          <a:xfrm>
            <a:off x="215154" y="1550783"/>
            <a:ext cx="2711774" cy="5302781"/>
          </a:xfrm>
          <a:prstGeom prst="rect">
            <a:avLst/>
          </a:prstGeom>
        </p:spPr>
      </p:pic>
    </p:spTree>
    <p:extLst>
      <p:ext uri="{BB962C8B-B14F-4D97-AF65-F5344CB8AC3E}">
        <p14:creationId xmlns:p14="http://schemas.microsoft.com/office/powerpoint/2010/main" val="291218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heel(1)">
                                      <p:cBhvr>
                                        <p:cTn id="10" dur="2000"/>
                                        <p:tgtEl>
                                          <p:spTgt spid="16"/>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heel(1)">
                                      <p:cBhvr>
                                        <p:cTn id="13" dur="2000"/>
                                        <p:tgtEl>
                                          <p:spTgt spid="19"/>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heel(1)">
                                      <p:cBhvr>
                                        <p:cTn id="16" dur="2000"/>
                                        <p:tgtEl>
                                          <p:spTgt spid="17"/>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heel(1)">
                                      <p:cBhvr>
                                        <p:cTn id="19" dur="2000"/>
                                        <p:tgtEl>
                                          <p:spTgt spid="21"/>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heel(1)">
                                      <p:cBhvr>
                                        <p:cTn id="2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2C9C6-51B0-C3C4-AB4D-F3200F5860AB}"/>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1826A038-46A8-D5CF-5CAF-F6CAEE982FF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774" y="1101571"/>
            <a:ext cx="6087047" cy="4058032"/>
          </a:xfrm>
          <a:prstGeom prst="rect">
            <a:avLst/>
          </a:prstGeom>
        </p:spPr>
      </p:pic>
      <p:pic>
        <p:nvPicPr>
          <p:cNvPr id="3" name="Immagine 2">
            <a:extLst>
              <a:ext uri="{FF2B5EF4-FFF2-40B4-BE49-F238E27FC236}">
                <a16:creationId xmlns:a16="http://schemas.microsoft.com/office/drawing/2014/main" id="{9056E9C3-0278-5363-C170-486D822B907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61275" y="1099873"/>
            <a:ext cx="6076226" cy="4050817"/>
          </a:xfrm>
          <a:prstGeom prst="rect">
            <a:avLst/>
          </a:prstGeom>
        </p:spPr>
      </p:pic>
      <p:sp>
        <p:nvSpPr>
          <p:cNvPr id="4" name="CasellaDiTesto 3">
            <a:extLst>
              <a:ext uri="{FF2B5EF4-FFF2-40B4-BE49-F238E27FC236}">
                <a16:creationId xmlns:a16="http://schemas.microsoft.com/office/drawing/2014/main" id="{84BB9254-402B-3546-95CD-BF9F3D1301DE}"/>
              </a:ext>
            </a:extLst>
          </p:cNvPr>
          <p:cNvSpPr txBox="1"/>
          <p:nvPr/>
        </p:nvSpPr>
        <p:spPr>
          <a:xfrm>
            <a:off x="2460184" y="657499"/>
            <a:ext cx="1501136" cy="338554"/>
          </a:xfrm>
          <a:prstGeom prst="rect">
            <a:avLst/>
          </a:prstGeom>
          <a:noFill/>
          <a:ln>
            <a:solidFill>
              <a:schemeClr val="tx1"/>
            </a:solidFill>
          </a:ln>
        </p:spPr>
        <p:txBody>
          <a:bodyPr wrap="square" rtlCol="0">
            <a:spAutoFit/>
          </a:bodyPr>
          <a:lstStyle/>
          <a:p>
            <a:pPr algn="ctr"/>
            <a:r>
              <a:rPr lang="en-US" sz="1600" dirty="0"/>
              <a:t>IE 2004-2013 </a:t>
            </a:r>
          </a:p>
        </p:txBody>
      </p:sp>
      <p:sp>
        <p:nvSpPr>
          <p:cNvPr id="7" name="CasellaDiTesto 6">
            <a:extLst>
              <a:ext uri="{FF2B5EF4-FFF2-40B4-BE49-F238E27FC236}">
                <a16:creationId xmlns:a16="http://schemas.microsoft.com/office/drawing/2014/main" id="{1AE55BF0-CBD4-6CD8-482D-12CBCB7C949A}"/>
              </a:ext>
            </a:extLst>
          </p:cNvPr>
          <p:cNvSpPr txBox="1"/>
          <p:nvPr/>
        </p:nvSpPr>
        <p:spPr>
          <a:xfrm>
            <a:off x="8230680" y="702101"/>
            <a:ext cx="1501136" cy="338554"/>
          </a:xfrm>
          <a:prstGeom prst="rect">
            <a:avLst/>
          </a:prstGeom>
          <a:noFill/>
          <a:ln>
            <a:solidFill>
              <a:schemeClr val="tx1"/>
            </a:solidFill>
          </a:ln>
        </p:spPr>
        <p:txBody>
          <a:bodyPr wrap="square" rtlCol="0">
            <a:spAutoFit/>
          </a:bodyPr>
          <a:lstStyle/>
          <a:p>
            <a:pPr algn="ctr"/>
            <a:r>
              <a:rPr lang="en-US" sz="1600" dirty="0"/>
              <a:t>IE 2014-2023 </a:t>
            </a:r>
          </a:p>
        </p:txBody>
      </p:sp>
      <p:sp>
        <p:nvSpPr>
          <p:cNvPr id="9" name="Freccia a destra 8">
            <a:extLst>
              <a:ext uri="{FF2B5EF4-FFF2-40B4-BE49-F238E27FC236}">
                <a16:creationId xmlns:a16="http://schemas.microsoft.com/office/drawing/2014/main" id="{D5CEBC3E-F33A-B1A3-79AB-8AE689B46093}"/>
              </a:ext>
            </a:extLst>
          </p:cNvPr>
          <p:cNvSpPr/>
          <p:nvPr/>
        </p:nvSpPr>
        <p:spPr>
          <a:xfrm>
            <a:off x="3732079" y="1601860"/>
            <a:ext cx="541019" cy="60960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CE</a:t>
            </a:r>
          </a:p>
        </p:txBody>
      </p:sp>
      <p:sp>
        <p:nvSpPr>
          <p:cNvPr id="10" name="Freccia a destra 9">
            <a:extLst>
              <a:ext uri="{FF2B5EF4-FFF2-40B4-BE49-F238E27FC236}">
                <a16:creationId xmlns:a16="http://schemas.microsoft.com/office/drawing/2014/main" id="{C4073E8F-8B39-FB77-7C80-DABB5A9B43E9}"/>
              </a:ext>
            </a:extLst>
          </p:cNvPr>
          <p:cNvSpPr/>
          <p:nvPr/>
        </p:nvSpPr>
        <p:spPr>
          <a:xfrm>
            <a:off x="10478854" y="3844472"/>
            <a:ext cx="541019" cy="60960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CE</a:t>
            </a:r>
          </a:p>
        </p:txBody>
      </p:sp>
      <p:cxnSp>
        <p:nvCxnSpPr>
          <p:cNvPr id="12" name="Connettore diritto 11">
            <a:extLst>
              <a:ext uri="{FF2B5EF4-FFF2-40B4-BE49-F238E27FC236}">
                <a16:creationId xmlns:a16="http://schemas.microsoft.com/office/drawing/2014/main" id="{49F0A9C3-9B37-BE6C-717E-15BBB62796A9}"/>
              </a:ext>
            </a:extLst>
          </p:cNvPr>
          <p:cNvCxnSpPr>
            <a:cxnSpLocks/>
          </p:cNvCxnSpPr>
          <p:nvPr/>
        </p:nvCxnSpPr>
        <p:spPr>
          <a:xfrm>
            <a:off x="11043023" y="4758868"/>
            <a:ext cx="89408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Connettore diritto 13">
            <a:extLst>
              <a:ext uri="{FF2B5EF4-FFF2-40B4-BE49-F238E27FC236}">
                <a16:creationId xmlns:a16="http://schemas.microsoft.com/office/drawing/2014/main" id="{572EC989-20CD-5364-00F6-E68ACB869C1A}"/>
              </a:ext>
            </a:extLst>
          </p:cNvPr>
          <p:cNvCxnSpPr>
            <a:cxnSpLocks/>
          </p:cNvCxnSpPr>
          <p:nvPr/>
        </p:nvCxnSpPr>
        <p:spPr>
          <a:xfrm>
            <a:off x="5042236" y="1420602"/>
            <a:ext cx="89408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5" name="CasellaDiTesto 14">
            <a:extLst>
              <a:ext uri="{FF2B5EF4-FFF2-40B4-BE49-F238E27FC236}">
                <a16:creationId xmlns:a16="http://schemas.microsoft.com/office/drawing/2014/main" id="{B9B4ED92-96B0-3B74-09CE-F75E4B00E359}"/>
              </a:ext>
            </a:extLst>
          </p:cNvPr>
          <p:cNvSpPr txBox="1"/>
          <p:nvPr/>
        </p:nvSpPr>
        <p:spPr>
          <a:xfrm>
            <a:off x="333429" y="5334441"/>
            <a:ext cx="3509366" cy="523220"/>
          </a:xfrm>
          <a:prstGeom prst="rect">
            <a:avLst/>
          </a:prstGeom>
          <a:noFill/>
        </p:spPr>
        <p:txBody>
          <a:bodyPr wrap="square">
            <a:spAutoFit/>
          </a:bodyPr>
          <a:lstStyle/>
          <a:p>
            <a:r>
              <a:rPr lang="en-US" sz="1400" i="1" dirty="0"/>
              <a:t>Thematic Evolution map– IE (2004-2023). Source: Biblioshiny</a:t>
            </a:r>
          </a:p>
        </p:txBody>
      </p:sp>
      <p:sp>
        <p:nvSpPr>
          <p:cNvPr id="5" name="Rettangolo con angoli arrotondati 4">
            <a:extLst>
              <a:ext uri="{FF2B5EF4-FFF2-40B4-BE49-F238E27FC236}">
                <a16:creationId xmlns:a16="http://schemas.microsoft.com/office/drawing/2014/main" id="{0148B96A-538B-589C-B62E-FC2FCAE9CF41}"/>
              </a:ext>
            </a:extLst>
          </p:cNvPr>
          <p:cNvSpPr/>
          <p:nvPr/>
        </p:nvSpPr>
        <p:spPr>
          <a:xfrm>
            <a:off x="3509135" y="1099873"/>
            <a:ext cx="2427181" cy="1895575"/>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ttangolo con angoli arrotondati 5">
            <a:extLst>
              <a:ext uri="{FF2B5EF4-FFF2-40B4-BE49-F238E27FC236}">
                <a16:creationId xmlns:a16="http://schemas.microsoft.com/office/drawing/2014/main" id="{D788C14C-E9A5-E775-F916-5CBAAE8E62C5}"/>
              </a:ext>
            </a:extLst>
          </p:cNvPr>
          <p:cNvSpPr/>
          <p:nvPr/>
        </p:nvSpPr>
        <p:spPr>
          <a:xfrm>
            <a:off x="9535772" y="2995448"/>
            <a:ext cx="2427181" cy="1895575"/>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048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F598CFEC-C6E3-83B6-F062-E14EFBDA6A5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2271" y="1250066"/>
            <a:ext cx="6024622" cy="4016415"/>
          </a:xfrm>
          <a:prstGeom prst="rect">
            <a:avLst/>
          </a:prstGeom>
        </p:spPr>
      </p:pic>
      <p:sp>
        <p:nvSpPr>
          <p:cNvPr id="5" name="Freccia a destra 4">
            <a:extLst>
              <a:ext uri="{FF2B5EF4-FFF2-40B4-BE49-F238E27FC236}">
                <a16:creationId xmlns:a16="http://schemas.microsoft.com/office/drawing/2014/main" id="{4E89324D-428F-6DA4-BD9B-B7249BF40663}"/>
              </a:ext>
            </a:extLst>
          </p:cNvPr>
          <p:cNvSpPr/>
          <p:nvPr/>
        </p:nvSpPr>
        <p:spPr>
          <a:xfrm>
            <a:off x="4181122" y="3883463"/>
            <a:ext cx="541019" cy="60960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IE</a:t>
            </a:r>
          </a:p>
        </p:txBody>
      </p:sp>
      <p:pic>
        <p:nvPicPr>
          <p:cNvPr id="6" name="Immagine 5">
            <a:extLst>
              <a:ext uri="{FF2B5EF4-FFF2-40B4-BE49-F238E27FC236}">
                <a16:creationId xmlns:a16="http://schemas.microsoft.com/office/drawing/2014/main" id="{F1C9BF5C-AEA9-970D-8D65-0532B4955A3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964339" y="1250066"/>
            <a:ext cx="6024622" cy="4016415"/>
          </a:xfrm>
          <a:prstGeom prst="rect">
            <a:avLst/>
          </a:prstGeom>
        </p:spPr>
      </p:pic>
      <p:sp>
        <p:nvSpPr>
          <p:cNvPr id="7" name="Freccia a destra 6">
            <a:extLst>
              <a:ext uri="{FF2B5EF4-FFF2-40B4-BE49-F238E27FC236}">
                <a16:creationId xmlns:a16="http://schemas.microsoft.com/office/drawing/2014/main" id="{B83421AC-3DA5-2BE7-653B-437178317A94}"/>
              </a:ext>
            </a:extLst>
          </p:cNvPr>
          <p:cNvSpPr/>
          <p:nvPr/>
        </p:nvSpPr>
        <p:spPr>
          <a:xfrm>
            <a:off x="8842143" y="4252810"/>
            <a:ext cx="541019" cy="60960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IE</a:t>
            </a:r>
          </a:p>
        </p:txBody>
      </p:sp>
      <p:cxnSp>
        <p:nvCxnSpPr>
          <p:cNvPr id="8" name="Connettore diritto 7">
            <a:extLst>
              <a:ext uri="{FF2B5EF4-FFF2-40B4-BE49-F238E27FC236}">
                <a16:creationId xmlns:a16="http://schemas.microsoft.com/office/drawing/2014/main" id="{F5A83C83-9D48-F358-CB3D-695119055C70}"/>
              </a:ext>
            </a:extLst>
          </p:cNvPr>
          <p:cNvCxnSpPr>
            <a:cxnSpLocks/>
          </p:cNvCxnSpPr>
          <p:nvPr/>
        </p:nvCxnSpPr>
        <p:spPr>
          <a:xfrm>
            <a:off x="5070259" y="4886188"/>
            <a:ext cx="89408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CasellaDiTesto 9">
            <a:extLst>
              <a:ext uri="{FF2B5EF4-FFF2-40B4-BE49-F238E27FC236}">
                <a16:creationId xmlns:a16="http://schemas.microsoft.com/office/drawing/2014/main" id="{69E60542-7C6B-66CA-0BF5-C692FBC5CEA5}"/>
              </a:ext>
            </a:extLst>
          </p:cNvPr>
          <p:cNvSpPr txBox="1"/>
          <p:nvPr/>
        </p:nvSpPr>
        <p:spPr>
          <a:xfrm>
            <a:off x="2485674" y="815232"/>
            <a:ext cx="1501136" cy="338554"/>
          </a:xfrm>
          <a:prstGeom prst="rect">
            <a:avLst/>
          </a:prstGeom>
          <a:noFill/>
          <a:ln>
            <a:solidFill>
              <a:schemeClr val="tx1"/>
            </a:solidFill>
          </a:ln>
        </p:spPr>
        <p:txBody>
          <a:bodyPr wrap="square" rtlCol="0">
            <a:spAutoFit/>
          </a:bodyPr>
          <a:lstStyle/>
          <a:p>
            <a:pPr algn="ctr"/>
            <a:r>
              <a:rPr lang="en-US" sz="1600" dirty="0"/>
              <a:t>CE 2004-2013 </a:t>
            </a:r>
          </a:p>
        </p:txBody>
      </p:sp>
      <p:sp>
        <p:nvSpPr>
          <p:cNvPr id="11" name="CasellaDiTesto 10">
            <a:extLst>
              <a:ext uri="{FF2B5EF4-FFF2-40B4-BE49-F238E27FC236}">
                <a16:creationId xmlns:a16="http://schemas.microsoft.com/office/drawing/2014/main" id="{B9D0A7F6-C3A6-3AE2-E38F-53AAA8018ACD}"/>
              </a:ext>
            </a:extLst>
          </p:cNvPr>
          <p:cNvSpPr txBox="1"/>
          <p:nvPr/>
        </p:nvSpPr>
        <p:spPr>
          <a:xfrm>
            <a:off x="8226082" y="815232"/>
            <a:ext cx="1501136" cy="338554"/>
          </a:xfrm>
          <a:prstGeom prst="rect">
            <a:avLst/>
          </a:prstGeom>
          <a:noFill/>
          <a:ln>
            <a:solidFill>
              <a:schemeClr val="tx1"/>
            </a:solidFill>
          </a:ln>
        </p:spPr>
        <p:txBody>
          <a:bodyPr wrap="square" rtlCol="0">
            <a:spAutoFit/>
          </a:bodyPr>
          <a:lstStyle/>
          <a:p>
            <a:pPr algn="ctr"/>
            <a:r>
              <a:rPr lang="en-US" sz="1600" dirty="0"/>
              <a:t>CE 2014-2023 </a:t>
            </a:r>
          </a:p>
        </p:txBody>
      </p:sp>
      <p:sp>
        <p:nvSpPr>
          <p:cNvPr id="13" name="CasellaDiTesto 12">
            <a:extLst>
              <a:ext uri="{FF2B5EF4-FFF2-40B4-BE49-F238E27FC236}">
                <a16:creationId xmlns:a16="http://schemas.microsoft.com/office/drawing/2014/main" id="{25DAB1E9-917E-AF0C-BB0C-54EE87C2B001}"/>
              </a:ext>
            </a:extLst>
          </p:cNvPr>
          <p:cNvSpPr txBox="1"/>
          <p:nvPr/>
        </p:nvSpPr>
        <p:spPr>
          <a:xfrm>
            <a:off x="364928" y="5266481"/>
            <a:ext cx="3535740" cy="523220"/>
          </a:xfrm>
          <a:prstGeom prst="rect">
            <a:avLst/>
          </a:prstGeom>
          <a:noFill/>
        </p:spPr>
        <p:txBody>
          <a:bodyPr wrap="square">
            <a:spAutoFit/>
          </a:bodyPr>
          <a:lstStyle/>
          <a:p>
            <a:r>
              <a:rPr lang="en-US" sz="1400" i="1" dirty="0"/>
              <a:t>Thematic Evolution map – CE (2004-2023). Source: Biblioshiny</a:t>
            </a:r>
          </a:p>
        </p:txBody>
      </p:sp>
      <p:cxnSp>
        <p:nvCxnSpPr>
          <p:cNvPr id="14" name="Connettore diritto 13">
            <a:extLst>
              <a:ext uri="{FF2B5EF4-FFF2-40B4-BE49-F238E27FC236}">
                <a16:creationId xmlns:a16="http://schemas.microsoft.com/office/drawing/2014/main" id="{CF9B1AE5-C600-186C-0A3E-865FD87ECC02}"/>
              </a:ext>
            </a:extLst>
          </p:cNvPr>
          <p:cNvCxnSpPr>
            <a:cxnSpLocks/>
          </p:cNvCxnSpPr>
          <p:nvPr/>
        </p:nvCxnSpPr>
        <p:spPr>
          <a:xfrm>
            <a:off x="10917404" y="4901363"/>
            <a:ext cx="89408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 name="Rettangolo con angoli arrotondati 1">
            <a:extLst>
              <a:ext uri="{FF2B5EF4-FFF2-40B4-BE49-F238E27FC236}">
                <a16:creationId xmlns:a16="http://schemas.microsoft.com/office/drawing/2014/main" id="{2DF4E300-BB18-3073-6372-EA93CC0F6F56}"/>
              </a:ext>
            </a:extLst>
          </p:cNvPr>
          <p:cNvSpPr/>
          <p:nvPr/>
        </p:nvSpPr>
        <p:spPr>
          <a:xfrm>
            <a:off x="3718913" y="3264061"/>
            <a:ext cx="2427181" cy="1906140"/>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ttangolo con angoli arrotondati 2">
            <a:extLst>
              <a:ext uri="{FF2B5EF4-FFF2-40B4-BE49-F238E27FC236}">
                <a16:creationId xmlns:a16="http://schemas.microsoft.com/office/drawing/2014/main" id="{B933DBD3-4733-9453-FF22-0EEEB968CFBA}"/>
              </a:ext>
            </a:extLst>
          </p:cNvPr>
          <p:cNvSpPr/>
          <p:nvPr/>
        </p:nvSpPr>
        <p:spPr>
          <a:xfrm>
            <a:off x="8226082" y="3088354"/>
            <a:ext cx="2427181" cy="1831260"/>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175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C2EE3E30-1AA5-89F1-80AE-E3604AA196F3}"/>
              </a:ext>
            </a:extLst>
          </p:cNvPr>
          <p:cNvSpPr txBox="1"/>
          <p:nvPr/>
        </p:nvSpPr>
        <p:spPr>
          <a:xfrm>
            <a:off x="273781" y="-240835"/>
            <a:ext cx="4083811" cy="1315040"/>
          </a:xfrm>
          <a:prstGeom prst="rect">
            <a:avLst/>
          </a:prstGeom>
        </p:spPr>
        <p:txBody>
          <a:bodyPr vert="horz" lIns="91440" tIns="45720" rIns="91440" bIns="45720" rtlCol="0" anchor="ctr">
            <a:normAutofit/>
          </a:bodyPr>
          <a:lstStyle>
            <a:defPPr>
              <a:defRPr lang="it-IT"/>
            </a:defPPr>
            <a:lvl1pPr>
              <a:lnSpc>
                <a:spcPct val="90000"/>
              </a:lnSpc>
              <a:spcBef>
                <a:spcPct val="0"/>
              </a:spcBef>
              <a:buNone/>
              <a:defRPr sz="4400" b="1">
                <a:solidFill>
                  <a:srgbClr val="709383"/>
                </a:solidFill>
                <a:latin typeface="+mj-lt"/>
                <a:ea typeface="+mj-ea"/>
                <a:cs typeface="+mj-cs"/>
              </a:defRPr>
            </a:lvl1pPr>
          </a:lstStyle>
          <a:p>
            <a:r>
              <a:rPr lang="en-US" dirty="0"/>
              <a:t>TO SUMMARIZE</a:t>
            </a:r>
          </a:p>
        </p:txBody>
      </p:sp>
      <p:sp>
        <p:nvSpPr>
          <p:cNvPr id="13" name="CasellaDiTesto 12">
            <a:extLst>
              <a:ext uri="{FF2B5EF4-FFF2-40B4-BE49-F238E27FC236}">
                <a16:creationId xmlns:a16="http://schemas.microsoft.com/office/drawing/2014/main" id="{5A3EDFAA-5B71-7D7F-EFF5-6B49AD2FDCF9}"/>
              </a:ext>
            </a:extLst>
          </p:cNvPr>
          <p:cNvSpPr txBox="1"/>
          <p:nvPr/>
        </p:nvSpPr>
        <p:spPr>
          <a:xfrm>
            <a:off x="3008268" y="681466"/>
            <a:ext cx="1192696" cy="369332"/>
          </a:xfrm>
          <a:prstGeom prst="rect">
            <a:avLst/>
          </a:prstGeom>
          <a:noFill/>
        </p:spPr>
        <p:txBody>
          <a:bodyPr wrap="square" rtlCol="0">
            <a:spAutoFit/>
          </a:bodyPr>
          <a:lstStyle/>
          <a:p>
            <a:r>
              <a:rPr lang="en-US" dirty="0"/>
              <a:t>TREND</a:t>
            </a:r>
          </a:p>
        </p:txBody>
      </p:sp>
      <p:sp>
        <p:nvSpPr>
          <p:cNvPr id="19" name="CasellaDiTesto 18">
            <a:extLst>
              <a:ext uri="{FF2B5EF4-FFF2-40B4-BE49-F238E27FC236}">
                <a16:creationId xmlns:a16="http://schemas.microsoft.com/office/drawing/2014/main" id="{CDF187CB-2182-B466-A809-F580F8356CE0}"/>
              </a:ext>
            </a:extLst>
          </p:cNvPr>
          <p:cNvSpPr txBox="1"/>
          <p:nvPr/>
        </p:nvSpPr>
        <p:spPr>
          <a:xfrm>
            <a:off x="3008268" y="1112560"/>
            <a:ext cx="1192696" cy="369332"/>
          </a:xfrm>
          <a:prstGeom prst="rect">
            <a:avLst/>
          </a:prstGeom>
          <a:noFill/>
        </p:spPr>
        <p:txBody>
          <a:bodyPr wrap="square" rtlCol="0">
            <a:spAutoFit/>
          </a:bodyPr>
          <a:lstStyle/>
          <a:p>
            <a:r>
              <a:rPr lang="en-US" dirty="0"/>
              <a:t>AUTHORS</a:t>
            </a:r>
          </a:p>
        </p:txBody>
      </p:sp>
      <p:sp>
        <p:nvSpPr>
          <p:cNvPr id="26" name="CasellaDiTesto 25">
            <a:extLst>
              <a:ext uri="{FF2B5EF4-FFF2-40B4-BE49-F238E27FC236}">
                <a16:creationId xmlns:a16="http://schemas.microsoft.com/office/drawing/2014/main" id="{E53A3F6A-DE80-CC2B-623E-9DA3BB3578B8}"/>
              </a:ext>
            </a:extLst>
          </p:cNvPr>
          <p:cNvSpPr txBox="1"/>
          <p:nvPr/>
        </p:nvSpPr>
        <p:spPr>
          <a:xfrm>
            <a:off x="3800059" y="2105695"/>
            <a:ext cx="4591879" cy="369332"/>
          </a:xfrm>
          <a:prstGeom prst="rect">
            <a:avLst/>
          </a:prstGeom>
          <a:noFill/>
        </p:spPr>
        <p:txBody>
          <a:bodyPr wrap="square" rtlCol="0">
            <a:spAutoFit/>
          </a:bodyPr>
          <a:lstStyle/>
          <a:p>
            <a:pPr algn="ctr"/>
            <a:r>
              <a:rPr lang="en-US" dirty="0"/>
              <a:t>AUTHOR’S KEYWORDS AND THEMES</a:t>
            </a:r>
          </a:p>
        </p:txBody>
      </p:sp>
      <p:sp>
        <p:nvSpPr>
          <p:cNvPr id="33" name="CasellaDiTesto 32">
            <a:extLst>
              <a:ext uri="{FF2B5EF4-FFF2-40B4-BE49-F238E27FC236}">
                <a16:creationId xmlns:a16="http://schemas.microsoft.com/office/drawing/2014/main" id="{612AAA21-B6AD-2F81-3E14-9C32057D3F3E}"/>
              </a:ext>
            </a:extLst>
          </p:cNvPr>
          <p:cNvSpPr txBox="1"/>
          <p:nvPr/>
        </p:nvSpPr>
        <p:spPr>
          <a:xfrm>
            <a:off x="3008268" y="1508978"/>
            <a:ext cx="1646573" cy="369332"/>
          </a:xfrm>
          <a:prstGeom prst="rect">
            <a:avLst/>
          </a:prstGeom>
          <a:noFill/>
        </p:spPr>
        <p:txBody>
          <a:bodyPr wrap="square" rtlCol="0">
            <a:spAutoFit/>
          </a:bodyPr>
          <a:lstStyle/>
          <a:p>
            <a:r>
              <a:rPr lang="en-US" dirty="0"/>
              <a:t>COUNTRIES</a:t>
            </a:r>
          </a:p>
        </p:txBody>
      </p:sp>
      <p:sp>
        <p:nvSpPr>
          <p:cNvPr id="41" name="Parentesi graffa chiusa 40">
            <a:extLst>
              <a:ext uri="{FF2B5EF4-FFF2-40B4-BE49-F238E27FC236}">
                <a16:creationId xmlns:a16="http://schemas.microsoft.com/office/drawing/2014/main" id="{9B28A937-182A-7B75-8318-5773C3B4853E}"/>
              </a:ext>
            </a:extLst>
          </p:cNvPr>
          <p:cNvSpPr/>
          <p:nvPr/>
        </p:nvSpPr>
        <p:spPr>
          <a:xfrm>
            <a:off x="4654841" y="681466"/>
            <a:ext cx="520158" cy="1164406"/>
          </a:xfrm>
          <a:prstGeom prst="rightBrace">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44" name="CasellaDiTesto 43">
            <a:extLst>
              <a:ext uri="{FF2B5EF4-FFF2-40B4-BE49-F238E27FC236}">
                <a16:creationId xmlns:a16="http://schemas.microsoft.com/office/drawing/2014/main" id="{9111D92A-A887-12DF-38EB-DBB67A035B4B}"/>
              </a:ext>
            </a:extLst>
          </p:cNvPr>
          <p:cNvSpPr txBox="1"/>
          <p:nvPr/>
        </p:nvSpPr>
        <p:spPr>
          <a:xfrm>
            <a:off x="5174999" y="1020227"/>
            <a:ext cx="5228405" cy="461665"/>
          </a:xfrm>
          <a:prstGeom prst="rect">
            <a:avLst/>
          </a:prstGeom>
          <a:noFill/>
        </p:spPr>
        <p:txBody>
          <a:bodyPr wrap="square" rtlCol="0">
            <a:spAutoFit/>
          </a:bodyPr>
          <a:lstStyle/>
          <a:p>
            <a:r>
              <a:rPr lang="en-US" sz="2400" dirty="0"/>
              <a:t>IE and CE demonstrate different trend</a:t>
            </a:r>
          </a:p>
        </p:txBody>
      </p:sp>
      <p:cxnSp>
        <p:nvCxnSpPr>
          <p:cNvPr id="46" name="Connettore diritto 45">
            <a:extLst>
              <a:ext uri="{FF2B5EF4-FFF2-40B4-BE49-F238E27FC236}">
                <a16:creationId xmlns:a16="http://schemas.microsoft.com/office/drawing/2014/main" id="{D2B6D1B0-2884-4AEF-9AF2-A24FF8C420B6}"/>
              </a:ext>
            </a:extLst>
          </p:cNvPr>
          <p:cNvCxnSpPr/>
          <p:nvPr/>
        </p:nvCxnSpPr>
        <p:spPr>
          <a:xfrm>
            <a:off x="0" y="2067339"/>
            <a:ext cx="12192000" cy="0"/>
          </a:xfrm>
          <a:prstGeom prst="line">
            <a:avLst/>
          </a:prstGeom>
          <a:ln>
            <a:solidFill>
              <a:srgbClr val="709383"/>
            </a:solidFill>
            <a:prstDash val="dash"/>
          </a:ln>
        </p:spPr>
        <p:style>
          <a:lnRef idx="2">
            <a:schemeClr val="accent1"/>
          </a:lnRef>
          <a:fillRef idx="0">
            <a:schemeClr val="accent1"/>
          </a:fillRef>
          <a:effectRef idx="1">
            <a:schemeClr val="accent1"/>
          </a:effectRef>
          <a:fontRef idx="minor">
            <a:schemeClr val="tx1"/>
          </a:fontRef>
        </p:style>
      </p:cxnSp>
      <p:grpSp>
        <p:nvGrpSpPr>
          <p:cNvPr id="47" name="Gruppo 46">
            <a:extLst>
              <a:ext uri="{FF2B5EF4-FFF2-40B4-BE49-F238E27FC236}">
                <a16:creationId xmlns:a16="http://schemas.microsoft.com/office/drawing/2014/main" id="{04A904A6-291C-32F3-FCF0-044CF32E1CF7}"/>
              </a:ext>
            </a:extLst>
          </p:cNvPr>
          <p:cNvGrpSpPr/>
          <p:nvPr/>
        </p:nvGrpSpPr>
        <p:grpSpPr>
          <a:xfrm>
            <a:off x="3572644" y="2575567"/>
            <a:ext cx="5046711" cy="3449344"/>
            <a:chOff x="5329081" y="190339"/>
            <a:chExt cx="2077880" cy="1273274"/>
          </a:xfrm>
        </p:grpSpPr>
        <p:sp>
          <p:nvSpPr>
            <p:cNvPr id="48" name="Ovale 47">
              <a:extLst>
                <a:ext uri="{FF2B5EF4-FFF2-40B4-BE49-F238E27FC236}">
                  <a16:creationId xmlns:a16="http://schemas.microsoft.com/office/drawing/2014/main" id="{EDD0E832-A344-1BA3-1172-7AF3D0F22486}"/>
                </a:ext>
              </a:extLst>
            </p:cNvPr>
            <p:cNvSpPr/>
            <p:nvPr/>
          </p:nvSpPr>
          <p:spPr>
            <a:xfrm>
              <a:off x="5329081" y="190339"/>
              <a:ext cx="1425678" cy="1273274"/>
            </a:xfrm>
            <a:prstGeom prst="ellipse">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e 48">
              <a:extLst>
                <a:ext uri="{FF2B5EF4-FFF2-40B4-BE49-F238E27FC236}">
                  <a16:creationId xmlns:a16="http://schemas.microsoft.com/office/drawing/2014/main" id="{DBCB4C81-18FD-AFC3-4FBB-463BD4966F96}"/>
                </a:ext>
              </a:extLst>
            </p:cNvPr>
            <p:cNvSpPr/>
            <p:nvPr/>
          </p:nvSpPr>
          <p:spPr>
            <a:xfrm>
              <a:off x="5955688" y="190339"/>
              <a:ext cx="1425678" cy="1273274"/>
            </a:xfrm>
            <a:prstGeom prst="ellipse">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CasellaDiTesto 49">
              <a:extLst>
                <a:ext uri="{FF2B5EF4-FFF2-40B4-BE49-F238E27FC236}">
                  <a16:creationId xmlns:a16="http://schemas.microsoft.com/office/drawing/2014/main" id="{BD120263-8B3D-6524-5C7F-35659A2EFB1D}"/>
                </a:ext>
              </a:extLst>
            </p:cNvPr>
            <p:cNvSpPr txBox="1"/>
            <p:nvPr/>
          </p:nvSpPr>
          <p:spPr>
            <a:xfrm>
              <a:off x="5457712" y="721660"/>
              <a:ext cx="442452" cy="210631"/>
            </a:xfrm>
            <a:prstGeom prst="rect">
              <a:avLst/>
            </a:prstGeom>
            <a:noFill/>
          </p:spPr>
          <p:txBody>
            <a:bodyPr wrap="square" rtlCol="0">
              <a:spAutoFit/>
            </a:bodyPr>
            <a:lstStyle/>
            <a:p>
              <a:pPr algn="ctr"/>
              <a:r>
                <a:rPr lang="en-US" sz="3600" dirty="0"/>
                <a:t>IE</a:t>
              </a:r>
            </a:p>
          </p:txBody>
        </p:sp>
        <p:sp>
          <p:nvSpPr>
            <p:cNvPr id="51" name="CasellaDiTesto 50">
              <a:extLst>
                <a:ext uri="{FF2B5EF4-FFF2-40B4-BE49-F238E27FC236}">
                  <a16:creationId xmlns:a16="http://schemas.microsoft.com/office/drawing/2014/main" id="{0D7B04AE-529C-3D7F-4ABE-6EFE6E9F2D28}"/>
                </a:ext>
              </a:extLst>
            </p:cNvPr>
            <p:cNvSpPr txBox="1"/>
            <p:nvPr/>
          </p:nvSpPr>
          <p:spPr>
            <a:xfrm>
              <a:off x="6883390" y="721660"/>
              <a:ext cx="523571" cy="210631"/>
            </a:xfrm>
            <a:prstGeom prst="rect">
              <a:avLst/>
            </a:prstGeom>
            <a:noFill/>
          </p:spPr>
          <p:txBody>
            <a:bodyPr wrap="square" rtlCol="0">
              <a:spAutoFit/>
            </a:bodyPr>
            <a:lstStyle/>
            <a:p>
              <a:pPr algn="ctr"/>
              <a:r>
                <a:rPr lang="en-US" sz="3600" dirty="0"/>
                <a:t>CE</a:t>
              </a:r>
            </a:p>
          </p:txBody>
        </p:sp>
      </p:grpSp>
      <p:sp>
        <p:nvSpPr>
          <p:cNvPr id="54" name="CasellaDiTesto 53">
            <a:extLst>
              <a:ext uri="{FF2B5EF4-FFF2-40B4-BE49-F238E27FC236}">
                <a16:creationId xmlns:a16="http://schemas.microsoft.com/office/drawing/2014/main" id="{20F097D2-B443-32C6-8FD7-B2ECC64AA6F6}"/>
              </a:ext>
            </a:extLst>
          </p:cNvPr>
          <p:cNvSpPr txBox="1"/>
          <p:nvPr/>
        </p:nvSpPr>
        <p:spPr>
          <a:xfrm>
            <a:off x="5305694" y="3156518"/>
            <a:ext cx="1520168" cy="2492990"/>
          </a:xfrm>
          <a:prstGeom prst="rect">
            <a:avLst/>
          </a:prstGeom>
          <a:noFill/>
        </p:spPr>
        <p:txBody>
          <a:bodyPr wrap="square" rtlCol="0">
            <a:spAutoFit/>
          </a:bodyPr>
          <a:lstStyle/>
          <a:p>
            <a:pPr algn="ctr"/>
            <a:r>
              <a:rPr lang="en-US" sz="1200" dirty="0"/>
              <a:t>Environmental</a:t>
            </a:r>
          </a:p>
          <a:p>
            <a:pPr algn="ctr"/>
            <a:r>
              <a:rPr lang="en-US" sz="1200" dirty="0"/>
              <a:t>Food waste</a:t>
            </a:r>
          </a:p>
          <a:p>
            <a:pPr algn="ctr"/>
            <a:r>
              <a:rPr lang="en-US" sz="1200" dirty="0"/>
              <a:t>Industrial symbiosis</a:t>
            </a:r>
          </a:p>
          <a:p>
            <a:pPr algn="ctr"/>
            <a:r>
              <a:rPr lang="en-US" sz="1200" dirty="0"/>
              <a:t>Life cycle assessment</a:t>
            </a:r>
          </a:p>
          <a:p>
            <a:pPr algn="ctr"/>
            <a:r>
              <a:rPr lang="en-US" sz="1200" dirty="0"/>
              <a:t>Recycling</a:t>
            </a:r>
          </a:p>
          <a:p>
            <a:pPr algn="ctr"/>
            <a:r>
              <a:rPr lang="en-US" sz="1200" dirty="0"/>
              <a:t>Waste</a:t>
            </a:r>
          </a:p>
          <a:p>
            <a:pPr algn="ctr"/>
            <a:r>
              <a:rPr lang="en-US" sz="1200" dirty="0"/>
              <a:t>Waste management</a:t>
            </a:r>
          </a:p>
          <a:p>
            <a:pPr algn="ctr"/>
            <a:r>
              <a:rPr lang="en-US" sz="1200" dirty="0"/>
              <a:t>Cleaner production</a:t>
            </a:r>
          </a:p>
          <a:p>
            <a:pPr algn="ctr"/>
            <a:r>
              <a:rPr lang="en-US" sz="1200" dirty="0"/>
              <a:t>3R(reduce, reuse, recycle)</a:t>
            </a:r>
          </a:p>
          <a:p>
            <a:pPr algn="ctr"/>
            <a:r>
              <a:rPr lang="en-US" sz="1200" dirty="0" err="1"/>
              <a:t>Cloosed</a:t>
            </a:r>
            <a:r>
              <a:rPr lang="en-US" sz="1200" dirty="0"/>
              <a:t> loop systems</a:t>
            </a:r>
          </a:p>
        </p:txBody>
      </p:sp>
      <p:cxnSp>
        <p:nvCxnSpPr>
          <p:cNvPr id="61" name="Connettore diritto 60">
            <a:extLst>
              <a:ext uri="{FF2B5EF4-FFF2-40B4-BE49-F238E27FC236}">
                <a16:creationId xmlns:a16="http://schemas.microsoft.com/office/drawing/2014/main" id="{2248C10B-EDCE-51FD-C420-7028816E9017}"/>
              </a:ext>
            </a:extLst>
          </p:cNvPr>
          <p:cNvCxnSpPr>
            <a:cxnSpLocks/>
          </p:cNvCxnSpPr>
          <p:nvPr/>
        </p:nvCxnSpPr>
        <p:spPr>
          <a:xfrm>
            <a:off x="1948445" y="6080879"/>
            <a:ext cx="8295109" cy="0"/>
          </a:xfrm>
          <a:prstGeom prst="line">
            <a:avLst/>
          </a:prstGeom>
          <a:ln>
            <a:solidFill>
              <a:srgbClr val="709383"/>
            </a:solidFill>
          </a:ln>
        </p:spPr>
        <p:style>
          <a:lnRef idx="2">
            <a:schemeClr val="accent1"/>
          </a:lnRef>
          <a:fillRef idx="0">
            <a:schemeClr val="accent1"/>
          </a:fillRef>
          <a:effectRef idx="1">
            <a:schemeClr val="accent1"/>
          </a:effectRef>
          <a:fontRef idx="minor">
            <a:schemeClr val="tx1"/>
          </a:fontRef>
        </p:style>
      </p:cxnSp>
      <p:sp>
        <p:nvSpPr>
          <p:cNvPr id="62" name="CasellaDiTesto 61">
            <a:extLst>
              <a:ext uri="{FF2B5EF4-FFF2-40B4-BE49-F238E27FC236}">
                <a16:creationId xmlns:a16="http://schemas.microsoft.com/office/drawing/2014/main" id="{96A5FC91-14F1-562C-739E-9217C4D4E310}"/>
              </a:ext>
            </a:extLst>
          </p:cNvPr>
          <p:cNvSpPr txBox="1"/>
          <p:nvPr/>
        </p:nvSpPr>
        <p:spPr>
          <a:xfrm>
            <a:off x="1948445" y="6159425"/>
            <a:ext cx="8295110" cy="369332"/>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dirty="0"/>
              <a:t>Sustainability – Sustainable Development – Industrial ecology – Circular Economy</a:t>
            </a:r>
          </a:p>
        </p:txBody>
      </p:sp>
    </p:spTree>
    <p:extLst>
      <p:ext uri="{BB962C8B-B14F-4D97-AF65-F5344CB8AC3E}">
        <p14:creationId xmlns:p14="http://schemas.microsoft.com/office/powerpoint/2010/main" val="277194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additive="base">
                                        <p:cTn id="13" dur="500" fill="hold"/>
                                        <p:tgtEl>
                                          <p:spTgt spid="54"/>
                                        </p:tgtEl>
                                        <p:attrNameLst>
                                          <p:attrName>ppt_x</p:attrName>
                                        </p:attrNameLst>
                                      </p:cBhvr>
                                      <p:tavLst>
                                        <p:tav tm="0">
                                          <p:val>
                                            <p:strVal val="#ppt_x"/>
                                          </p:val>
                                        </p:tav>
                                        <p:tav tm="100000">
                                          <p:val>
                                            <p:strVal val="#ppt_x"/>
                                          </p:val>
                                        </p:tav>
                                      </p:tavLst>
                                    </p:anim>
                                    <p:anim calcmode="lin" valueType="num">
                                      <p:cBhvr additive="base">
                                        <p:cTn id="1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6BC1E9D0-614F-FA21-7584-2334793DC169}"/>
              </a:ext>
            </a:extLst>
          </p:cNvPr>
          <p:cNvSpPr txBox="1"/>
          <p:nvPr/>
        </p:nvSpPr>
        <p:spPr>
          <a:xfrm>
            <a:off x="382284" y="319374"/>
            <a:ext cx="4058629" cy="2533835"/>
          </a:xfrm>
          <a:prstGeom prst="rect">
            <a:avLst/>
          </a:prstGeom>
        </p:spPr>
        <p:txBody>
          <a:bodyPr vert="horz" lIns="91440" tIns="45720" rIns="91440" bIns="45720" rtlCol="0" anchor="ctr">
            <a:normAutofit/>
          </a:bodyPr>
          <a:lstStyle>
            <a:defPPr>
              <a:defRPr lang="it-IT"/>
            </a:defPPr>
            <a:lvl1pPr>
              <a:lnSpc>
                <a:spcPct val="90000"/>
              </a:lnSpc>
              <a:spcBef>
                <a:spcPct val="0"/>
              </a:spcBef>
              <a:buNone/>
              <a:defRPr sz="4400" b="1">
                <a:solidFill>
                  <a:srgbClr val="709383"/>
                </a:solidFill>
                <a:latin typeface="+mj-lt"/>
                <a:ea typeface="+mj-ea"/>
                <a:cs typeface="+mj-cs"/>
              </a:defRPr>
            </a:lvl1pPr>
          </a:lstStyle>
          <a:p>
            <a:r>
              <a:rPr lang="en-US" dirty="0"/>
              <a:t>LIMITS AND FURTHER INVESTIGATION</a:t>
            </a:r>
          </a:p>
        </p:txBody>
      </p:sp>
      <p:sp>
        <p:nvSpPr>
          <p:cNvPr id="7" name="CasellaDiTesto 6">
            <a:extLst>
              <a:ext uri="{FF2B5EF4-FFF2-40B4-BE49-F238E27FC236}">
                <a16:creationId xmlns:a16="http://schemas.microsoft.com/office/drawing/2014/main" id="{BB247DAB-B202-C218-1B93-D22F72C196BC}"/>
              </a:ext>
            </a:extLst>
          </p:cNvPr>
          <p:cNvSpPr txBox="1"/>
          <p:nvPr/>
        </p:nvSpPr>
        <p:spPr>
          <a:xfrm>
            <a:off x="567159" y="4507037"/>
            <a:ext cx="11100122" cy="1938992"/>
          </a:xfrm>
          <a:prstGeom prst="rect">
            <a:avLst/>
          </a:prstGeom>
          <a:noFill/>
        </p:spPr>
        <p:txBody>
          <a:bodyPr wrap="square" rtlCol="0">
            <a:spAutoFit/>
          </a:bodyPr>
          <a:lstStyle/>
          <a:p>
            <a:pPr algn="just"/>
            <a:r>
              <a:rPr lang="en-US" sz="2000" dirty="0"/>
              <a:t>As this is a </a:t>
            </a:r>
            <a:r>
              <a:rPr lang="en-US" sz="2000" b="1" dirty="0"/>
              <a:t>quantitative analysis</a:t>
            </a:r>
            <a:r>
              <a:rPr lang="en-US" sz="2000" dirty="0"/>
              <a:t>, it provides indicative values that are influenced by at least three aspects: subjectivity in the selection of data and algorithms, parameters used in the analysis and the potential intrinsic limits of the tools chosen. </a:t>
            </a:r>
          </a:p>
          <a:p>
            <a:pPr algn="just"/>
            <a:endParaRPr lang="en-US" sz="2000" dirty="0"/>
          </a:p>
          <a:p>
            <a:pPr algn="just"/>
            <a:r>
              <a:rPr lang="en-US" sz="2000" dirty="0"/>
              <a:t>The two research fields can be further addressed, in order to identify and deepen themes and application fields, interdisciplinary and often overlapping </a:t>
            </a:r>
            <a:r>
              <a:rPr lang="en-US" sz="2000" b="1" dirty="0"/>
              <a:t>(Content Analysis)</a:t>
            </a:r>
            <a:r>
              <a:rPr lang="en-US" sz="2000" dirty="0"/>
              <a:t>.</a:t>
            </a:r>
          </a:p>
        </p:txBody>
      </p:sp>
      <p:grpSp>
        <p:nvGrpSpPr>
          <p:cNvPr id="13" name="Gruppo 12">
            <a:extLst>
              <a:ext uri="{FF2B5EF4-FFF2-40B4-BE49-F238E27FC236}">
                <a16:creationId xmlns:a16="http://schemas.microsoft.com/office/drawing/2014/main" id="{6C43D1EF-6B60-7B73-E583-6C8E70AC86F1}"/>
              </a:ext>
            </a:extLst>
          </p:cNvPr>
          <p:cNvGrpSpPr/>
          <p:nvPr/>
        </p:nvGrpSpPr>
        <p:grpSpPr>
          <a:xfrm>
            <a:off x="4489391" y="319374"/>
            <a:ext cx="6523395" cy="3907099"/>
            <a:chOff x="5329081" y="190339"/>
            <a:chExt cx="2352365" cy="1273274"/>
          </a:xfrm>
        </p:grpSpPr>
        <p:sp>
          <p:nvSpPr>
            <p:cNvPr id="8" name="Ovale 7">
              <a:extLst>
                <a:ext uri="{FF2B5EF4-FFF2-40B4-BE49-F238E27FC236}">
                  <a16:creationId xmlns:a16="http://schemas.microsoft.com/office/drawing/2014/main" id="{BA52D357-4A76-4390-E91A-186D770364B6}"/>
                </a:ext>
              </a:extLst>
            </p:cNvPr>
            <p:cNvSpPr/>
            <p:nvPr/>
          </p:nvSpPr>
          <p:spPr>
            <a:xfrm>
              <a:off x="5329081" y="190339"/>
              <a:ext cx="1425678" cy="1273274"/>
            </a:xfrm>
            <a:prstGeom prst="ellipse">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e 8">
              <a:extLst>
                <a:ext uri="{FF2B5EF4-FFF2-40B4-BE49-F238E27FC236}">
                  <a16:creationId xmlns:a16="http://schemas.microsoft.com/office/drawing/2014/main" id="{C755E907-7BFC-5296-915C-47DC3E80B066}"/>
                </a:ext>
              </a:extLst>
            </p:cNvPr>
            <p:cNvSpPr/>
            <p:nvPr/>
          </p:nvSpPr>
          <p:spPr>
            <a:xfrm>
              <a:off x="6255768" y="190339"/>
              <a:ext cx="1425678" cy="1273274"/>
            </a:xfrm>
            <a:prstGeom prst="ellipse">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asellaDiTesto 9">
              <a:extLst>
                <a:ext uri="{FF2B5EF4-FFF2-40B4-BE49-F238E27FC236}">
                  <a16:creationId xmlns:a16="http://schemas.microsoft.com/office/drawing/2014/main" id="{0B3E18B7-C88A-23E0-3222-E75727C5BE72}"/>
                </a:ext>
              </a:extLst>
            </p:cNvPr>
            <p:cNvSpPr txBox="1"/>
            <p:nvPr/>
          </p:nvSpPr>
          <p:spPr>
            <a:xfrm>
              <a:off x="5757792" y="771539"/>
              <a:ext cx="442452" cy="210631"/>
            </a:xfrm>
            <a:prstGeom prst="rect">
              <a:avLst/>
            </a:prstGeom>
            <a:noFill/>
          </p:spPr>
          <p:txBody>
            <a:bodyPr wrap="square" rtlCol="0">
              <a:spAutoFit/>
            </a:bodyPr>
            <a:lstStyle/>
            <a:p>
              <a:pPr algn="ctr"/>
              <a:r>
                <a:rPr lang="en-US" sz="3600" dirty="0"/>
                <a:t>IE</a:t>
              </a:r>
            </a:p>
          </p:txBody>
        </p:sp>
        <p:sp>
          <p:nvSpPr>
            <p:cNvPr id="11" name="CasellaDiTesto 10">
              <a:extLst>
                <a:ext uri="{FF2B5EF4-FFF2-40B4-BE49-F238E27FC236}">
                  <a16:creationId xmlns:a16="http://schemas.microsoft.com/office/drawing/2014/main" id="{B12FB057-3FF3-2461-987B-C11D9B2E5148}"/>
                </a:ext>
              </a:extLst>
            </p:cNvPr>
            <p:cNvSpPr txBox="1"/>
            <p:nvPr/>
          </p:nvSpPr>
          <p:spPr>
            <a:xfrm>
              <a:off x="6810283" y="771539"/>
              <a:ext cx="523571" cy="210631"/>
            </a:xfrm>
            <a:prstGeom prst="rect">
              <a:avLst/>
            </a:prstGeom>
            <a:noFill/>
          </p:spPr>
          <p:txBody>
            <a:bodyPr wrap="square" rtlCol="0">
              <a:spAutoFit/>
            </a:bodyPr>
            <a:lstStyle/>
            <a:p>
              <a:pPr algn="ctr"/>
              <a:r>
                <a:rPr lang="en-US" sz="3600" dirty="0"/>
                <a:t>CE</a:t>
              </a:r>
            </a:p>
          </p:txBody>
        </p:sp>
        <p:sp>
          <p:nvSpPr>
            <p:cNvPr id="12" name="CasellaDiTesto 11">
              <a:extLst>
                <a:ext uri="{FF2B5EF4-FFF2-40B4-BE49-F238E27FC236}">
                  <a16:creationId xmlns:a16="http://schemas.microsoft.com/office/drawing/2014/main" id="{72AF76B9-3FFB-2274-E472-949B126A61D3}"/>
                </a:ext>
              </a:extLst>
            </p:cNvPr>
            <p:cNvSpPr txBox="1"/>
            <p:nvPr/>
          </p:nvSpPr>
          <p:spPr>
            <a:xfrm>
              <a:off x="6369043" y="771539"/>
              <a:ext cx="317095" cy="190571"/>
            </a:xfrm>
            <a:prstGeom prst="rect">
              <a:avLst/>
            </a:prstGeom>
            <a:noFill/>
          </p:spPr>
          <p:txBody>
            <a:bodyPr wrap="square" rtlCol="0">
              <a:spAutoFit/>
            </a:bodyPr>
            <a:lstStyle/>
            <a:p>
              <a:pPr algn="ctr"/>
              <a:r>
                <a:rPr lang="en-US" sz="3200" dirty="0"/>
                <a:t>?</a:t>
              </a:r>
            </a:p>
          </p:txBody>
        </p:sp>
      </p:grpSp>
    </p:spTree>
    <p:extLst>
      <p:ext uri="{BB962C8B-B14F-4D97-AF65-F5344CB8AC3E}">
        <p14:creationId xmlns:p14="http://schemas.microsoft.com/office/powerpoint/2010/main" val="3675557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73639-A9C2-A352-F9B6-84E1D0B68AC4}"/>
            </a:ext>
          </a:extLst>
        </p:cNvPr>
        <p:cNvGrpSpPr/>
        <p:nvPr/>
      </p:nvGrpSpPr>
      <p:grpSpPr>
        <a:xfrm>
          <a:off x="0" y="0"/>
          <a:ext cx="0" cy="0"/>
          <a:chOff x="0" y="0"/>
          <a:chExt cx="0" cy="0"/>
        </a:xfrm>
      </p:grpSpPr>
      <p:pic>
        <p:nvPicPr>
          <p:cNvPr id="9" name="Immagine 8">
            <a:extLst>
              <a:ext uri="{FF2B5EF4-FFF2-40B4-BE49-F238E27FC236}">
                <a16:creationId xmlns:a16="http://schemas.microsoft.com/office/drawing/2014/main" id="{C96F432F-7B45-D6E6-16F4-3F07517D813F}"/>
              </a:ext>
            </a:extLst>
          </p:cNvPr>
          <p:cNvPicPr>
            <a:picLocks noChangeAspect="1"/>
          </p:cNvPicPr>
          <p:nvPr/>
        </p:nvPicPr>
        <p:blipFill>
          <a:blip r:embed="rId3">
            <a:alphaModFix amt="70000"/>
          </a:blip>
          <a:stretch>
            <a:fillRect/>
          </a:stretch>
        </p:blipFill>
        <p:spPr>
          <a:xfrm>
            <a:off x="801084" y="344101"/>
            <a:ext cx="10589828" cy="1760028"/>
          </a:xfrm>
          <a:prstGeom prst="rect">
            <a:avLst/>
          </a:prstGeom>
        </p:spPr>
      </p:pic>
      <p:sp>
        <p:nvSpPr>
          <p:cNvPr id="8" name="Rettangolo 7">
            <a:extLst>
              <a:ext uri="{FF2B5EF4-FFF2-40B4-BE49-F238E27FC236}">
                <a16:creationId xmlns:a16="http://schemas.microsoft.com/office/drawing/2014/main" id="{E081B98F-4E51-8597-A21A-2E2AA6923B46}"/>
              </a:ext>
            </a:extLst>
          </p:cNvPr>
          <p:cNvSpPr/>
          <p:nvPr/>
        </p:nvSpPr>
        <p:spPr>
          <a:xfrm>
            <a:off x="801084" y="2249843"/>
            <a:ext cx="10589829" cy="1938992"/>
          </a:xfrm>
          <a:prstGeom prst="rect">
            <a:avLst/>
          </a:prstGeom>
          <a:noFill/>
          <a:ln>
            <a:noFill/>
          </a:ln>
          <a:effectLst>
            <a:softEdge rad="317500"/>
          </a:effectLst>
        </p:spPr>
        <p:style>
          <a:lnRef idx="0">
            <a:scrgbClr r="0" g="0" b="0"/>
          </a:lnRef>
          <a:fillRef idx="0">
            <a:scrgbClr r="0" g="0" b="0"/>
          </a:fillRef>
          <a:effectRef idx="0">
            <a:scrgbClr r="0" g="0" b="0"/>
          </a:effectRef>
          <a:fontRef idx="minor">
            <a:schemeClr val="lt1"/>
          </a:fontRef>
        </p:style>
        <p:txBody>
          <a:bodyPr wrap="square" lIns="91440" tIns="45720" rIns="91440" bIns="45720">
            <a:spAutoFit/>
          </a:bodyPr>
          <a:lstStyle/>
          <a:p>
            <a:pPr algn="ctr"/>
            <a:r>
              <a:rPr lang="en-US" sz="6000" dirty="0">
                <a:ln w="0">
                  <a:solidFill>
                    <a:srgbClr val="709383"/>
                  </a:solidFill>
                </a:ln>
                <a:solidFill>
                  <a:srgbClr val="709383"/>
                </a:solidFill>
                <a:effectLst>
                  <a:outerShdw blurRad="38100" dist="19050" dir="2700000" algn="tl" rotWithShape="0">
                    <a:schemeClr val="dk1">
                      <a:alpha val="40000"/>
                    </a:schemeClr>
                  </a:outerShdw>
                </a:effectLst>
              </a:rPr>
              <a:t>THANK YOU FOR YOUR ATTENTION!</a:t>
            </a:r>
          </a:p>
        </p:txBody>
      </p:sp>
      <p:sp>
        <p:nvSpPr>
          <p:cNvPr id="15" name="CasellaDiTesto 14">
            <a:extLst>
              <a:ext uri="{FF2B5EF4-FFF2-40B4-BE49-F238E27FC236}">
                <a16:creationId xmlns:a16="http://schemas.microsoft.com/office/drawing/2014/main" id="{BDFE7BD7-0466-8F19-A91D-5B885ECD4F66}"/>
              </a:ext>
            </a:extLst>
          </p:cNvPr>
          <p:cNvSpPr txBox="1"/>
          <p:nvPr/>
        </p:nvSpPr>
        <p:spPr>
          <a:xfrm>
            <a:off x="-2" y="4137372"/>
            <a:ext cx="12192000" cy="2369880"/>
          </a:xfrm>
          <a:prstGeom prst="rect">
            <a:avLst/>
          </a:prstGeom>
          <a:noFill/>
        </p:spPr>
        <p:txBody>
          <a:bodyPr wrap="square">
            <a:spAutoFit/>
          </a:bodyPr>
          <a:lstStyle/>
          <a:p>
            <a:pPr algn="ctr">
              <a:lnSpc>
                <a:spcPct val="150000"/>
              </a:lnSpc>
            </a:pPr>
            <a:r>
              <a:rPr lang="en-US" sz="3600" dirty="0"/>
              <a:t>For further information, contact:</a:t>
            </a:r>
          </a:p>
          <a:p>
            <a:pPr algn="ctr">
              <a:lnSpc>
                <a:spcPct val="150000"/>
              </a:lnSpc>
            </a:pPr>
            <a:r>
              <a:rPr lang="en-US" sz="3600" u="sng" dirty="0"/>
              <a:t>Veronica.casolani@unich.it</a:t>
            </a:r>
            <a:endParaRPr lang="en-US" sz="2000" dirty="0"/>
          </a:p>
          <a:p>
            <a:pPr algn="ctr"/>
            <a:r>
              <a:rPr lang="en-US" sz="2000" dirty="0"/>
              <a:t>PhD Candidate</a:t>
            </a:r>
          </a:p>
          <a:p>
            <a:pPr algn="ctr"/>
            <a:r>
              <a:rPr lang="en-US" sz="2000" dirty="0"/>
              <a:t>Department of Legal and Social Sciences University Chieti-Pescara (Italy)</a:t>
            </a:r>
          </a:p>
        </p:txBody>
      </p:sp>
    </p:spTree>
    <p:extLst>
      <p:ext uri="{BB962C8B-B14F-4D97-AF65-F5344CB8AC3E}">
        <p14:creationId xmlns:p14="http://schemas.microsoft.com/office/powerpoint/2010/main" val="3689226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3E034F-884A-8420-4812-B9889078B60A}"/>
              </a:ext>
            </a:extLst>
          </p:cNvPr>
          <p:cNvSpPr>
            <a:spLocks noGrp="1"/>
          </p:cNvSpPr>
          <p:nvPr>
            <p:ph type="title"/>
          </p:nvPr>
        </p:nvSpPr>
        <p:spPr>
          <a:xfrm>
            <a:off x="1215838" y="101880"/>
            <a:ext cx="10137962" cy="737534"/>
          </a:xfrm>
        </p:spPr>
        <p:txBody>
          <a:bodyPr/>
          <a:lstStyle/>
          <a:p>
            <a:r>
              <a:rPr lang="en-US" b="1" dirty="0">
                <a:solidFill>
                  <a:srgbClr val="709383"/>
                </a:solidFill>
              </a:rPr>
              <a:t>AGENDA</a:t>
            </a:r>
          </a:p>
        </p:txBody>
      </p:sp>
      <p:graphicFrame>
        <p:nvGraphicFramePr>
          <p:cNvPr id="4" name="Diagramma 3">
            <a:extLst>
              <a:ext uri="{FF2B5EF4-FFF2-40B4-BE49-F238E27FC236}">
                <a16:creationId xmlns:a16="http://schemas.microsoft.com/office/drawing/2014/main" id="{57BAF7A8-42CF-E0A5-A0CE-9BFD946B2A1D}"/>
              </a:ext>
            </a:extLst>
          </p:cNvPr>
          <p:cNvGraphicFramePr/>
          <p:nvPr>
            <p:extLst>
              <p:ext uri="{D42A27DB-BD31-4B8C-83A1-F6EECF244321}">
                <p14:modId xmlns:p14="http://schemas.microsoft.com/office/powerpoint/2010/main" val="1649746900"/>
              </p:ext>
            </p:extLst>
          </p:nvPr>
        </p:nvGraphicFramePr>
        <p:xfrm>
          <a:off x="1215838" y="839414"/>
          <a:ext cx="9760324" cy="5828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7031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94089ED-6FF3-773B-AC9D-9633B3BC31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417"/>
          <a:stretch/>
        </p:blipFill>
        <p:spPr bwMode="auto">
          <a:xfrm>
            <a:off x="8999289" y="3802878"/>
            <a:ext cx="3049736" cy="25863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ma 4">
            <a:extLst>
              <a:ext uri="{FF2B5EF4-FFF2-40B4-BE49-F238E27FC236}">
                <a16:creationId xmlns:a16="http://schemas.microsoft.com/office/drawing/2014/main" id="{C4A5037E-CF3B-DB8E-A71C-131A3B510393}"/>
              </a:ext>
            </a:extLst>
          </p:cNvPr>
          <p:cNvGraphicFramePr/>
          <p:nvPr>
            <p:extLst>
              <p:ext uri="{D42A27DB-BD31-4B8C-83A1-F6EECF244321}">
                <p14:modId xmlns:p14="http://schemas.microsoft.com/office/powerpoint/2010/main" val="1995089234"/>
              </p:ext>
            </p:extLst>
          </p:nvPr>
        </p:nvGraphicFramePr>
        <p:xfrm>
          <a:off x="652881" y="1160288"/>
          <a:ext cx="8346408" cy="49899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6" name="Gruppo 5">
            <a:extLst>
              <a:ext uri="{FF2B5EF4-FFF2-40B4-BE49-F238E27FC236}">
                <a16:creationId xmlns:a16="http://schemas.microsoft.com/office/drawing/2014/main" id="{2AE38BE9-5778-78B4-4DD8-7F878F3EA93F}"/>
              </a:ext>
            </a:extLst>
          </p:cNvPr>
          <p:cNvGrpSpPr/>
          <p:nvPr/>
        </p:nvGrpSpPr>
        <p:grpSpPr>
          <a:xfrm>
            <a:off x="121024" y="116498"/>
            <a:ext cx="4061012" cy="560880"/>
            <a:chOff x="488016" y="2861"/>
            <a:chExt cx="6832226" cy="560880"/>
          </a:xfrm>
          <a:scene3d>
            <a:camera prst="orthographicFront"/>
            <a:lightRig rig="flat" dir="t"/>
          </a:scene3d>
        </p:grpSpPr>
        <p:sp>
          <p:nvSpPr>
            <p:cNvPr id="7" name="Rettangolo con angoli arrotondati 6">
              <a:extLst>
                <a:ext uri="{FF2B5EF4-FFF2-40B4-BE49-F238E27FC236}">
                  <a16:creationId xmlns:a16="http://schemas.microsoft.com/office/drawing/2014/main" id="{CEFC8C9C-1A4A-F8A9-031A-9FCE140CA025}"/>
                </a:ext>
              </a:extLst>
            </p:cNvPr>
            <p:cNvSpPr/>
            <p:nvPr/>
          </p:nvSpPr>
          <p:spPr>
            <a:xfrm>
              <a:off x="488016" y="2861"/>
              <a:ext cx="6832226" cy="560880"/>
            </a:xfrm>
            <a:prstGeom prst="roundRect">
              <a:avLst/>
            </a:prstGeom>
            <a:sp3d prstMaterial="dkEdge">
              <a:bevelT w="8200" h="38100"/>
            </a:sp3d>
          </p:spPr>
          <p:style>
            <a:lnRef idx="0">
              <a:schemeClr val="accent3">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en-US" sz="2000" dirty="0"/>
            </a:p>
          </p:txBody>
        </p:sp>
        <p:sp>
          <p:nvSpPr>
            <p:cNvPr id="8" name="CasellaDiTesto 7">
              <a:extLst>
                <a:ext uri="{FF2B5EF4-FFF2-40B4-BE49-F238E27FC236}">
                  <a16:creationId xmlns:a16="http://schemas.microsoft.com/office/drawing/2014/main" id="{AED89F50-67A8-3EF2-808D-2FCD42A63FD8}"/>
                </a:ext>
              </a:extLst>
            </p:cNvPr>
            <p:cNvSpPr txBox="1"/>
            <p:nvPr/>
          </p:nvSpPr>
          <p:spPr>
            <a:xfrm>
              <a:off x="515396" y="30241"/>
              <a:ext cx="6777466" cy="50612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8242" tIns="0" rIns="258242" bIns="0" numCol="1" spcCol="1270" anchor="ctr" anchorCtr="0">
              <a:noAutofit/>
            </a:bodyPr>
            <a:lstStyle/>
            <a:p>
              <a:pPr marL="0" lvl="0" indent="0" algn="l" defTabSz="1066800">
                <a:lnSpc>
                  <a:spcPct val="90000"/>
                </a:lnSpc>
                <a:spcBef>
                  <a:spcPct val="0"/>
                </a:spcBef>
                <a:spcAft>
                  <a:spcPct val="35000"/>
                </a:spcAft>
                <a:buNone/>
              </a:pPr>
              <a:r>
                <a:rPr lang="en-US" sz="2800" kern="1200" dirty="0"/>
                <a:t>1. BASIC CONCEPTS</a:t>
              </a:r>
            </a:p>
          </p:txBody>
        </p:sp>
      </p:grpSp>
      <p:pic>
        <p:nvPicPr>
          <p:cNvPr id="9" name="Immagine 8">
            <a:extLst>
              <a:ext uri="{FF2B5EF4-FFF2-40B4-BE49-F238E27FC236}">
                <a16:creationId xmlns:a16="http://schemas.microsoft.com/office/drawing/2014/main" id="{CCBD0A0D-DF1F-387C-F037-BA7F36DCAAF0}"/>
              </a:ext>
            </a:extLst>
          </p:cNvPr>
          <p:cNvPicPr>
            <a:picLocks noChangeAspect="1"/>
          </p:cNvPicPr>
          <p:nvPr/>
        </p:nvPicPr>
        <p:blipFill>
          <a:blip r:embed="rId9"/>
          <a:stretch>
            <a:fillRect/>
          </a:stretch>
        </p:blipFill>
        <p:spPr>
          <a:xfrm>
            <a:off x="9021240" y="649998"/>
            <a:ext cx="3049736" cy="2363545"/>
          </a:xfrm>
          <a:prstGeom prst="rect">
            <a:avLst/>
          </a:prstGeom>
        </p:spPr>
      </p:pic>
    </p:spTree>
    <p:extLst>
      <p:ext uri="{BB962C8B-B14F-4D97-AF65-F5344CB8AC3E}">
        <p14:creationId xmlns:p14="http://schemas.microsoft.com/office/powerpoint/2010/main" val="66525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o 10">
            <a:extLst>
              <a:ext uri="{FF2B5EF4-FFF2-40B4-BE49-F238E27FC236}">
                <a16:creationId xmlns:a16="http://schemas.microsoft.com/office/drawing/2014/main" id="{5DFFCF27-3798-3054-4235-381A2AE92F5F}"/>
              </a:ext>
            </a:extLst>
          </p:cNvPr>
          <p:cNvGrpSpPr/>
          <p:nvPr/>
        </p:nvGrpSpPr>
        <p:grpSpPr>
          <a:xfrm>
            <a:off x="109906" y="681778"/>
            <a:ext cx="6975988" cy="5883150"/>
            <a:chOff x="5216012" y="0"/>
            <a:chExt cx="6975988" cy="5883150"/>
          </a:xfrm>
        </p:grpSpPr>
        <p:pic>
          <p:nvPicPr>
            <p:cNvPr id="8" name="Immagine 7">
              <a:extLst>
                <a:ext uri="{FF2B5EF4-FFF2-40B4-BE49-F238E27FC236}">
                  <a16:creationId xmlns:a16="http://schemas.microsoft.com/office/drawing/2014/main" id="{61A1C35C-035B-9B0E-E4AF-CC2A8D503910}"/>
                </a:ext>
              </a:extLst>
            </p:cNvPr>
            <p:cNvPicPr>
              <a:picLocks noChangeAspect="1"/>
            </p:cNvPicPr>
            <p:nvPr/>
          </p:nvPicPr>
          <p:blipFill>
            <a:blip r:embed="rId3"/>
            <a:stretch>
              <a:fillRect/>
            </a:stretch>
          </p:blipFill>
          <p:spPr>
            <a:xfrm>
              <a:off x="5440095" y="0"/>
              <a:ext cx="6751905" cy="5883150"/>
            </a:xfrm>
            <a:prstGeom prst="rect">
              <a:avLst/>
            </a:prstGeom>
          </p:spPr>
        </p:pic>
        <p:sp>
          <p:nvSpPr>
            <p:cNvPr id="10" name="Ovale 9">
              <a:extLst>
                <a:ext uri="{FF2B5EF4-FFF2-40B4-BE49-F238E27FC236}">
                  <a16:creationId xmlns:a16="http://schemas.microsoft.com/office/drawing/2014/main" id="{65FEFA51-FF3B-676E-3EC3-BDBDF8BA07EE}"/>
                </a:ext>
              </a:extLst>
            </p:cNvPr>
            <p:cNvSpPr/>
            <p:nvPr/>
          </p:nvSpPr>
          <p:spPr>
            <a:xfrm>
              <a:off x="5216012" y="1880907"/>
              <a:ext cx="1759975" cy="38345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Immagine 4">
            <a:extLst>
              <a:ext uri="{FF2B5EF4-FFF2-40B4-BE49-F238E27FC236}">
                <a16:creationId xmlns:a16="http://schemas.microsoft.com/office/drawing/2014/main" id="{3DF21008-C30B-147F-52F8-30591324EBB2}"/>
              </a:ext>
            </a:extLst>
          </p:cNvPr>
          <p:cNvPicPr>
            <a:picLocks noChangeAspect="1"/>
          </p:cNvPicPr>
          <p:nvPr/>
        </p:nvPicPr>
        <p:blipFill>
          <a:blip r:embed="rId4"/>
          <a:srcRect b="48991"/>
          <a:stretch/>
        </p:blipFill>
        <p:spPr>
          <a:xfrm>
            <a:off x="1869881" y="4178198"/>
            <a:ext cx="6233700" cy="2596674"/>
          </a:xfrm>
          <a:prstGeom prst="rect">
            <a:avLst/>
          </a:prstGeom>
        </p:spPr>
      </p:pic>
      <p:sp>
        <p:nvSpPr>
          <p:cNvPr id="6" name="Ovale 5">
            <a:extLst>
              <a:ext uri="{FF2B5EF4-FFF2-40B4-BE49-F238E27FC236}">
                <a16:creationId xmlns:a16="http://schemas.microsoft.com/office/drawing/2014/main" id="{79C7482A-9D7F-9578-8F31-F5DE8406E68B}"/>
              </a:ext>
            </a:extLst>
          </p:cNvPr>
          <p:cNvSpPr/>
          <p:nvPr/>
        </p:nvSpPr>
        <p:spPr>
          <a:xfrm>
            <a:off x="1484795" y="4910645"/>
            <a:ext cx="2526890" cy="81607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uppo 1">
            <a:extLst>
              <a:ext uri="{FF2B5EF4-FFF2-40B4-BE49-F238E27FC236}">
                <a16:creationId xmlns:a16="http://schemas.microsoft.com/office/drawing/2014/main" id="{C66C609E-CD34-738C-08D9-53B48409B44D}"/>
              </a:ext>
            </a:extLst>
          </p:cNvPr>
          <p:cNvGrpSpPr/>
          <p:nvPr/>
        </p:nvGrpSpPr>
        <p:grpSpPr>
          <a:xfrm>
            <a:off x="87437" y="93518"/>
            <a:ext cx="5606781" cy="560880"/>
            <a:chOff x="488016" y="864701"/>
            <a:chExt cx="6832226" cy="560880"/>
          </a:xfrm>
          <a:scene3d>
            <a:camera prst="orthographicFront"/>
            <a:lightRig rig="flat" dir="t"/>
          </a:scene3d>
        </p:grpSpPr>
        <p:sp>
          <p:nvSpPr>
            <p:cNvPr id="3" name="Rettangolo con angoli arrotondati 2">
              <a:extLst>
                <a:ext uri="{FF2B5EF4-FFF2-40B4-BE49-F238E27FC236}">
                  <a16:creationId xmlns:a16="http://schemas.microsoft.com/office/drawing/2014/main" id="{AD233820-82AE-DEA5-418D-3A7BE6AB37D2}"/>
                </a:ext>
              </a:extLst>
            </p:cNvPr>
            <p:cNvSpPr/>
            <p:nvPr/>
          </p:nvSpPr>
          <p:spPr>
            <a:xfrm>
              <a:off x="488016" y="864701"/>
              <a:ext cx="6832226" cy="560880"/>
            </a:xfrm>
            <a:prstGeom prst="roundRect">
              <a:avLst/>
            </a:prstGeom>
            <a:sp3d prstMaterial="dkEdge">
              <a:bevelT w="8200" h="38100"/>
            </a:sp3d>
          </p:spPr>
          <p:style>
            <a:lnRef idx="0">
              <a:schemeClr val="accent3">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 name="CasellaDiTesto 3">
              <a:extLst>
                <a:ext uri="{FF2B5EF4-FFF2-40B4-BE49-F238E27FC236}">
                  <a16:creationId xmlns:a16="http://schemas.microsoft.com/office/drawing/2014/main" id="{F3EB820C-01F2-C9B4-A205-54FB5BB19085}"/>
                </a:ext>
              </a:extLst>
            </p:cNvPr>
            <p:cNvSpPr txBox="1"/>
            <p:nvPr/>
          </p:nvSpPr>
          <p:spPr>
            <a:xfrm>
              <a:off x="515396" y="892081"/>
              <a:ext cx="6777466" cy="50612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8242" tIns="0" rIns="258242" bIns="0" numCol="1" spcCol="1270" anchor="ctr" anchorCtr="0">
              <a:noAutofit/>
            </a:bodyPr>
            <a:lstStyle/>
            <a:p>
              <a:pPr marL="0" lvl="0" indent="0" algn="l" defTabSz="1066800">
                <a:lnSpc>
                  <a:spcPct val="90000"/>
                </a:lnSpc>
                <a:spcBef>
                  <a:spcPct val="0"/>
                </a:spcBef>
                <a:spcAft>
                  <a:spcPct val="35000"/>
                </a:spcAft>
                <a:buNone/>
              </a:pPr>
              <a:r>
                <a:rPr lang="en-US" sz="2400" kern="1200" dirty="0"/>
                <a:t>2. Research problem and aim of study</a:t>
              </a:r>
            </a:p>
          </p:txBody>
        </p:sp>
      </p:grpSp>
      <p:sp>
        <p:nvSpPr>
          <p:cNvPr id="7" name="Rettangolo con angoli arrotondati 6">
            <a:extLst>
              <a:ext uri="{FF2B5EF4-FFF2-40B4-BE49-F238E27FC236}">
                <a16:creationId xmlns:a16="http://schemas.microsoft.com/office/drawing/2014/main" id="{49EFBBE3-A706-0074-3EA8-0138EA487CCC}"/>
              </a:ext>
            </a:extLst>
          </p:cNvPr>
          <p:cNvSpPr/>
          <p:nvPr/>
        </p:nvSpPr>
        <p:spPr>
          <a:xfrm>
            <a:off x="8236700" y="1412110"/>
            <a:ext cx="3867772" cy="5362762"/>
          </a:xfrm>
          <a:prstGeom prst="roundRect">
            <a:avLst/>
          </a:prstGeom>
          <a:solidFill>
            <a:srgbClr val="709383">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u="sng" kern="1200" dirty="0">
                <a:solidFill>
                  <a:schemeClr val="tx1"/>
                </a:solidFill>
              </a:rPr>
              <a:t>AIM OF STUDY</a:t>
            </a:r>
          </a:p>
          <a:p>
            <a:pPr algn="ctr"/>
            <a:endParaRPr lang="en-US" sz="2000" b="1" u="sng" dirty="0">
              <a:solidFill>
                <a:schemeClr val="tx1"/>
              </a:solidFill>
            </a:endParaRPr>
          </a:p>
          <a:p>
            <a:pPr algn="ctr"/>
            <a:r>
              <a:rPr lang="en-US" sz="2000" dirty="0">
                <a:solidFill>
                  <a:schemeClr val="tx1"/>
                </a:solidFill>
              </a:rPr>
              <a:t>EXAMINE THE SCIENTIFIC DEVELOPMENT OF CIRCULAR ECONOMY AND INDUSTRIAL ECOLOGY, TRYING TO HIGHLIGHT WHAT THEY HAD, OR STILL HAVE, IN COMMON AND UNDERSTAND IF THERE IS STILL SOMETHING THAT THEY CAN SHARE IN THE FUTURE. </a:t>
            </a:r>
          </a:p>
        </p:txBody>
      </p:sp>
      <p:grpSp>
        <p:nvGrpSpPr>
          <p:cNvPr id="9" name="Gruppo 8">
            <a:extLst>
              <a:ext uri="{FF2B5EF4-FFF2-40B4-BE49-F238E27FC236}">
                <a16:creationId xmlns:a16="http://schemas.microsoft.com/office/drawing/2014/main" id="{4DAAF754-062C-36CB-A078-33072A02A386}"/>
              </a:ext>
            </a:extLst>
          </p:cNvPr>
          <p:cNvGrpSpPr/>
          <p:nvPr/>
        </p:nvGrpSpPr>
        <p:grpSpPr>
          <a:xfrm>
            <a:off x="7219013" y="120898"/>
            <a:ext cx="3152869" cy="1862254"/>
            <a:chOff x="5329081" y="190339"/>
            <a:chExt cx="2352365" cy="1273274"/>
          </a:xfrm>
        </p:grpSpPr>
        <p:sp>
          <p:nvSpPr>
            <p:cNvPr id="12" name="Ovale 11">
              <a:extLst>
                <a:ext uri="{FF2B5EF4-FFF2-40B4-BE49-F238E27FC236}">
                  <a16:creationId xmlns:a16="http://schemas.microsoft.com/office/drawing/2014/main" id="{A0477C84-5474-7D08-8813-E69FC3DCA8F0}"/>
                </a:ext>
              </a:extLst>
            </p:cNvPr>
            <p:cNvSpPr/>
            <p:nvPr/>
          </p:nvSpPr>
          <p:spPr>
            <a:xfrm>
              <a:off x="5329081" y="190339"/>
              <a:ext cx="1425678" cy="1273274"/>
            </a:xfrm>
            <a:prstGeom prst="ellipse">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3" name="Ovale 12">
              <a:extLst>
                <a:ext uri="{FF2B5EF4-FFF2-40B4-BE49-F238E27FC236}">
                  <a16:creationId xmlns:a16="http://schemas.microsoft.com/office/drawing/2014/main" id="{3C602C2D-AAC3-0A52-E728-EB6F5F0C515F}"/>
                </a:ext>
              </a:extLst>
            </p:cNvPr>
            <p:cNvSpPr/>
            <p:nvPr/>
          </p:nvSpPr>
          <p:spPr>
            <a:xfrm>
              <a:off x="6255768" y="190339"/>
              <a:ext cx="1425678" cy="1273274"/>
            </a:xfrm>
            <a:prstGeom prst="ellipse">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4" name="CasellaDiTesto 13">
              <a:extLst>
                <a:ext uri="{FF2B5EF4-FFF2-40B4-BE49-F238E27FC236}">
                  <a16:creationId xmlns:a16="http://schemas.microsoft.com/office/drawing/2014/main" id="{B823A4F8-41B7-E269-C2AC-4DA67312609F}"/>
                </a:ext>
              </a:extLst>
            </p:cNvPr>
            <p:cNvSpPr txBox="1"/>
            <p:nvPr/>
          </p:nvSpPr>
          <p:spPr>
            <a:xfrm>
              <a:off x="5757792" y="771539"/>
              <a:ext cx="442452" cy="249004"/>
            </a:xfrm>
            <a:prstGeom prst="rect">
              <a:avLst/>
            </a:prstGeom>
            <a:noFill/>
          </p:spPr>
          <p:txBody>
            <a:bodyPr wrap="square" rtlCol="0">
              <a:spAutoFit/>
            </a:bodyPr>
            <a:lstStyle/>
            <a:p>
              <a:pPr algn="ctr"/>
              <a:r>
                <a:rPr lang="en-US" dirty="0"/>
                <a:t>IE</a:t>
              </a:r>
            </a:p>
          </p:txBody>
        </p:sp>
        <p:sp>
          <p:nvSpPr>
            <p:cNvPr id="15" name="CasellaDiTesto 14">
              <a:extLst>
                <a:ext uri="{FF2B5EF4-FFF2-40B4-BE49-F238E27FC236}">
                  <a16:creationId xmlns:a16="http://schemas.microsoft.com/office/drawing/2014/main" id="{DC146C92-2180-1424-074D-93AB29975779}"/>
                </a:ext>
              </a:extLst>
            </p:cNvPr>
            <p:cNvSpPr txBox="1"/>
            <p:nvPr/>
          </p:nvSpPr>
          <p:spPr>
            <a:xfrm>
              <a:off x="6810283" y="771539"/>
              <a:ext cx="523571" cy="249004"/>
            </a:xfrm>
            <a:prstGeom prst="rect">
              <a:avLst/>
            </a:prstGeom>
            <a:noFill/>
          </p:spPr>
          <p:txBody>
            <a:bodyPr wrap="square" rtlCol="0">
              <a:spAutoFit/>
            </a:bodyPr>
            <a:lstStyle/>
            <a:p>
              <a:pPr algn="ctr"/>
              <a:r>
                <a:rPr lang="en-US" dirty="0"/>
                <a:t>CE</a:t>
              </a:r>
            </a:p>
          </p:txBody>
        </p:sp>
        <p:sp>
          <p:nvSpPr>
            <p:cNvPr id="16" name="CasellaDiTesto 15">
              <a:extLst>
                <a:ext uri="{FF2B5EF4-FFF2-40B4-BE49-F238E27FC236}">
                  <a16:creationId xmlns:a16="http://schemas.microsoft.com/office/drawing/2014/main" id="{2AED3D17-DF42-C53B-D571-D55C3E65B160}"/>
                </a:ext>
              </a:extLst>
            </p:cNvPr>
            <p:cNvSpPr txBox="1"/>
            <p:nvPr/>
          </p:nvSpPr>
          <p:spPr>
            <a:xfrm>
              <a:off x="6369043" y="771539"/>
              <a:ext cx="317095" cy="228253"/>
            </a:xfrm>
            <a:prstGeom prst="rect">
              <a:avLst/>
            </a:prstGeom>
            <a:noFill/>
          </p:spPr>
          <p:txBody>
            <a:bodyPr wrap="square" rtlCol="0">
              <a:spAutoFit/>
            </a:bodyPr>
            <a:lstStyle/>
            <a:p>
              <a:pPr algn="ctr"/>
              <a:r>
                <a:rPr lang="en-US" sz="1600" dirty="0"/>
                <a:t>?</a:t>
              </a:r>
            </a:p>
          </p:txBody>
        </p:sp>
      </p:grpSp>
    </p:spTree>
    <p:extLst>
      <p:ext uri="{BB962C8B-B14F-4D97-AF65-F5344CB8AC3E}">
        <p14:creationId xmlns:p14="http://schemas.microsoft.com/office/powerpoint/2010/main" val="354151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o 20">
            <a:extLst>
              <a:ext uri="{FF2B5EF4-FFF2-40B4-BE49-F238E27FC236}">
                <a16:creationId xmlns:a16="http://schemas.microsoft.com/office/drawing/2014/main" id="{42ACC817-F26E-63D7-A39B-4EB42A69EB39}"/>
              </a:ext>
            </a:extLst>
          </p:cNvPr>
          <p:cNvGrpSpPr/>
          <p:nvPr/>
        </p:nvGrpSpPr>
        <p:grpSpPr>
          <a:xfrm>
            <a:off x="83126" y="80947"/>
            <a:ext cx="2639291" cy="560880"/>
            <a:chOff x="488016" y="1726542"/>
            <a:chExt cx="6832226" cy="560880"/>
          </a:xfrm>
          <a:scene3d>
            <a:camera prst="orthographicFront"/>
            <a:lightRig rig="flat" dir="t"/>
          </a:scene3d>
        </p:grpSpPr>
        <p:sp>
          <p:nvSpPr>
            <p:cNvPr id="22" name="Rettangolo con angoli arrotondati 21">
              <a:extLst>
                <a:ext uri="{FF2B5EF4-FFF2-40B4-BE49-F238E27FC236}">
                  <a16:creationId xmlns:a16="http://schemas.microsoft.com/office/drawing/2014/main" id="{EEFF71DB-E73E-AB3A-9846-217C96A9DACD}"/>
                </a:ext>
              </a:extLst>
            </p:cNvPr>
            <p:cNvSpPr/>
            <p:nvPr/>
          </p:nvSpPr>
          <p:spPr>
            <a:xfrm>
              <a:off x="488016" y="1726542"/>
              <a:ext cx="6832226" cy="560880"/>
            </a:xfrm>
            <a:prstGeom prst="roundRect">
              <a:avLst/>
            </a:prstGeom>
            <a:sp3d prstMaterial="dkEdge">
              <a:bevelT w="8200" h="38100"/>
            </a:sp3d>
          </p:spPr>
          <p:style>
            <a:lnRef idx="0">
              <a:schemeClr val="accent3">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9" name="CasellaDiTesto 28">
              <a:extLst>
                <a:ext uri="{FF2B5EF4-FFF2-40B4-BE49-F238E27FC236}">
                  <a16:creationId xmlns:a16="http://schemas.microsoft.com/office/drawing/2014/main" id="{631F365E-4230-5D2E-7EA2-C3C2EF3064F5}"/>
                </a:ext>
              </a:extLst>
            </p:cNvPr>
            <p:cNvSpPr txBox="1"/>
            <p:nvPr/>
          </p:nvSpPr>
          <p:spPr>
            <a:xfrm>
              <a:off x="515396" y="1753922"/>
              <a:ext cx="6777466" cy="50612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8242" tIns="0" rIns="258242" bIns="0" numCol="1" spcCol="1270" anchor="ctr" anchorCtr="0">
              <a:noAutofit/>
            </a:bodyPr>
            <a:lstStyle/>
            <a:p>
              <a:pPr marL="0" lvl="0" indent="0" algn="l" defTabSz="1066800">
                <a:lnSpc>
                  <a:spcPct val="90000"/>
                </a:lnSpc>
                <a:spcBef>
                  <a:spcPct val="0"/>
                </a:spcBef>
                <a:spcAft>
                  <a:spcPct val="35000"/>
                </a:spcAft>
                <a:buNone/>
              </a:pPr>
              <a:r>
                <a:rPr lang="en-US" sz="2400" kern="1200" dirty="0"/>
                <a:t>3. Methodology</a:t>
              </a:r>
            </a:p>
          </p:txBody>
        </p:sp>
      </p:grpSp>
      <p:pic>
        <p:nvPicPr>
          <p:cNvPr id="31" name="Immagine 30" descr="Immagine che contiene testo, schermata&#10;&#10;Descrizione generata automaticamente">
            <a:extLst>
              <a:ext uri="{FF2B5EF4-FFF2-40B4-BE49-F238E27FC236}">
                <a16:creationId xmlns:a16="http://schemas.microsoft.com/office/drawing/2014/main" id="{84667AE9-3729-FDAE-A8F4-B30B014DF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261" y="765214"/>
            <a:ext cx="9634326" cy="6053812"/>
          </a:xfrm>
          <a:prstGeom prst="rect">
            <a:avLst/>
          </a:prstGeom>
        </p:spPr>
      </p:pic>
      <p:grpSp>
        <p:nvGrpSpPr>
          <p:cNvPr id="95" name="Gruppo 94">
            <a:extLst>
              <a:ext uri="{FF2B5EF4-FFF2-40B4-BE49-F238E27FC236}">
                <a16:creationId xmlns:a16="http://schemas.microsoft.com/office/drawing/2014/main" id="{481C4C02-0072-D67A-8CD1-39ACDA9CDE15}"/>
              </a:ext>
            </a:extLst>
          </p:cNvPr>
          <p:cNvGrpSpPr/>
          <p:nvPr/>
        </p:nvGrpSpPr>
        <p:grpSpPr>
          <a:xfrm>
            <a:off x="4021486" y="2825060"/>
            <a:ext cx="8070567" cy="1800203"/>
            <a:chOff x="3784814" y="2825060"/>
            <a:chExt cx="8070567" cy="1800203"/>
          </a:xfrm>
        </p:grpSpPr>
        <p:grpSp>
          <p:nvGrpSpPr>
            <p:cNvPr id="85" name="Gruppo 84">
              <a:extLst>
                <a:ext uri="{FF2B5EF4-FFF2-40B4-BE49-F238E27FC236}">
                  <a16:creationId xmlns:a16="http://schemas.microsoft.com/office/drawing/2014/main" id="{A441AE47-13EB-611E-4D16-FBE4574707C5}"/>
                </a:ext>
              </a:extLst>
            </p:cNvPr>
            <p:cNvGrpSpPr/>
            <p:nvPr/>
          </p:nvGrpSpPr>
          <p:grpSpPr>
            <a:xfrm>
              <a:off x="3784814" y="2825060"/>
              <a:ext cx="8070567" cy="1800203"/>
              <a:chOff x="3817088" y="2825060"/>
              <a:chExt cx="8070567" cy="1800203"/>
            </a:xfrm>
          </p:grpSpPr>
          <p:sp>
            <p:nvSpPr>
              <p:cNvPr id="62" name="CasellaDiTesto 61">
                <a:extLst>
                  <a:ext uri="{FF2B5EF4-FFF2-40B4-BE49-F238E27FC236}">
                    <a16:creationId xmlns:a16="http://schemas.microsoft.com/office/drawing/2014/main" id="{F643FD09-D09C-9D6D-BA33-E65E8160F30A}"/>
                  </a:ext>
                </a:extLst>
              </p:cNvPr>
              <p:cNvSpPr txBox="1"/>
              <p:nvPr/>
            </p:nvSpPr>
            <p:spPr>
              <a:xfrm>
                <a:off x="7616869" y="2825060"/>
                <a:ext cx="4270786" cy="1754326"/>
              </a:xfrm>
              <a:prstGeom prst="rect">
                <a:avLst/>
              </a:prstGeom>
              <a:solidFill>
                <a:schemeClr val="bg1">
                  <a:lumMod val="95000"/>
                </a:schemeClr>
              </a:solidFill>
              <a:ln>
                <a:noFill/>
              </a:ln>
            </p:spPr>
            <p:txBody>
              <a:bodyPr wrap="square">
                <a:spAutoFit/>
              </a:bodyPr>
              <a:lstStyle>
                <a:defPPr>
                  <a:defRPr lang="it-IT"/>
                </a:defPPr>
                <a:lvl1pPr algn="just">
                  <a:defRPr b="1"/>
                </a:lvl1pPr>
              </a:lstStyle>
              <a:p>
                <a:r>
                  <a:rPr lang="en-US" dirty="0"/>
                  <a:t>Interface obtained using the R </a:t>
                </a:r>
                <a:r>
                  <a:rPr lang="en-US" b="0" dirty="0"/>
                  <a:t>bibliometrics package (Aria and </a:t>
                </a:r>
                <a:r>
                  <a:rPr lang="en-US" b="0" dirty="0" err="1"/>
                  <a:t>Cuccurullo</a:t>
                </a:r>
                <a:r>
                  <a:rPr lang="en-US" b="0" dirty="0"/>
                  <a:t>, 2017), which helps scholars to easily use the main basic functions of bibliometrics and supports bibliometric analysis with analytics and plots data.</a:t>
                </a:r>
              </a:p>
            </p:txBody>
          </p:sp>
          <p:cxnSp>
            <p:nvCxnSpPr>
              <p:cNvPr id="72" name="Connettore a gomito 71">
                <a:extLst>
                  <a:ext uri="{FF2B5EF4-FFF2-40B4-BE49-F238E27FC236}">
                    <a16:creationId xmlns:a16="http://schemas.microsoft.com/office/drawing/2014/main" id="{B797053F-49A7-145F-84A4-0F01D5BA6CBA}"/>
                  </a:ext>
                </a:extLst>
              </p:cNvPr>
              <p:cNvCxnSpPr>
                <a:cxnSpLocks/>
                <a:endCxn id="62" idx="1"/>
              </p:cNvCxnSpPr>
              <p:nvPr/>
            </p:nvCxnSpPr>
            <p:spPr>
              <a:xfrm flipV="1">
                <a:off x="3817088" y="3702223"/>
                <a:ext cx="3799781" cy="923040"/>
              </a:xfrm>
              <a:prstGeom prst="bentConnector3">
                <a:avLst>
                  <a:gd name="adj1" fmla="val 90202"/>
                </a:avLst>
              </a:prstGeom>
              <a:ln>
                <a:solidFill>
                  <a:srgbClr val="709383"/>
                </a:solidFill>
                <a:prstDash val="dash"/>
                <a:tailEnd type="triangle"/>
              </a:ln>
            </p:spPr>
            <p:style>
              <a:lnRef idx="2">
                <a:schemeClr val="accent1"/>
              </a:lnRef>
              <a:fillRef idx="0">
                <a:schemeClr val="accent1"/>
              </a:fillRef>
              <a:effectRef idx="1">
                <a:schemeClr val="accent1"/>
              </a:effectRef>
              <a:fontRef idx="minor">
                <a:schemeClr val="tx1"/>
              </a:fontRef>
            </p:style>
          </p:cxnSp>
        </p:grpSp>
        <p:cxnSp>
          <p:nvCxnSpPr>
            <p:cNvPr id="89" name="Connettore diritto 88">
              <a:extLst>
                <a:ext uri="{FF2B5EF4-FFF2-40B4-BE49-F238E27FC236}">
                  <a16:creationId xmlns:a16="http://schemas.microsoft.com/office/drawing/2014/main" id="{ECE1A1AC-158F-404C-F4F4-63F9A6B9914C}"/>
                </a:ext>
              </a:extLst>
            </p:cNvPr>
            <p:cNvCxnSpPr/>
            <p:nvPr/>
          </p:nvCxnSpPr>
          <p:spPr>
            <a:xfrm>
              <a:off x="3784814" y="4306286"/>
              <a:ext cx="0" cy="318977"/>
            </a:xfrm>
            <a:prstGeom prst="line">
              <a:avLst/>
            </a:prstGeom>
            <a:ln>
              <a:solidFill>
                <a:srgbClr val="709383"/>
              </a:solidFill>
              <a:prstDash val="dash"/>
            </a:ln>
          </p:spPr>
          <p:style>
            <a:lnRef idx="2">
              <a:schemeClr val="accent1"/>
            </a:lnRef>
            <a:fillRef idx="0">
              <a:schemeClr val="accent1"/>
            </a:fillRef>
            <a:effectRef idx="1">
              <a:schemeClr val="accent1"/>
            </a:effectRef>
            <a:fontRef idx="minor">
              <a:schemeClr val="tx1"/>
            </a:fontRef>
          </p:style>
        </p:cxnSp>
        <p:cxnSp>
          <p:nvCxnSpPr>
            <p:cNvPr id="91" name="Connettore diritto 90">
              <a:extLst>
                <a:ext uri="{FF2B5EF4-FFF2-40B4-BE49-F238E27FC236}">
                  <a16:creationId xmlns:a16="http://schemas.microsoft.com/office/drawing/2014/main" id="{C30ED9A6-6460-8FB5-F022-CFCCF09B6397}"/>
                </a:ext>
              </a:extLst>
            </p:cNvPr>
            <p:cNvCxnSpPr>
              <a:cxnSpLocks/>
            </p:cNvCxnSpPr>
            <p:nvPr/>
          </p:nvCxnSpPr>
          <p:spPr>
            <a:xfrm>
              <a:off x="3784814" y="4306286"/>
              <a:ext cx="3422808" cy="0"/>
            </a:xfrm>
            <a:prstGeom prst="line">
              <a:avLst/>
            </a:prstGeom>
            <a:ln>
              <a:solidFill>
                <a:srgbClr val="709383"/>
              </a:solidFill>
              <a:prstDash val="dash"/>
            </a:ln>
          </p:spPr>
          <p:style>
            <a:lnRef idx="2">
              <a:schemeClr val="accent1"/>
            </a:lnRef>
            <a:fillRef idx="0">
              <a:schemeClr val="accent1"/>
            </a:fillRef>
            <a:effectRef idx="1">
              <a:schemeClr val="accent1"/>
            </a:effectRef>
            <a:fontRef idx="minor">
              <a:schemeClr val="tx1"/>
            </a:fontRef>
          </p:style>
        </p:cxnSp>
      </p:grpSp>
      <p:grpSp>
        <p:nvGrpSpPr>
          <p:cNvPr id="100" name="Gruppo 99">
            <a:extLst>
              <a:ext uri="{FF2B5EF4-FFF2-40B4-BE49-F238E27FC236}">
                <a16:creationId xmlns:a16="http://schemas.microsoft.com/office/drawing/2014/main" id="{5030F5B8-BF58-F20D-8488-82AE0B808F46}"/>
              </a:ext>
            </a:extLst>
          </p:cNvPr>
          <p:cNvGrpSpPr/>
          <p:nvPr/>
        </p:nvGrpSpPr>
        <p:grpSpPr>
          <a:xfrm>
            <a:off x="4010644" y="446664"/>
            <a:ext cx="8081409" cy="2128963"/>
            <a:chOff x="3806246" y="431633"/>
            <a:chExt cx="8081409" cy="2128963"/>
          </a:xfrm>
        </p:grpSpPr>
        <p:grpSp>
          <p:nvGrpSpPr>
            <p:cNvPr id="84" name="Gruppo 83">
              <a:extLst>
                <a:ext uri="{FF2B5EF4-FFF2-40B4-BE49-F238E27FC236}">
                  <a16:creationId xmlns:a16="http://schemas.microsoft.com/office/drawing/2014/main" id="{C962B49E-800B-1568-2E46-970A1715FC9B}"/>
                </a:ext>
              </a:extLst>
            </p:cNvPr>
            <p:cNvGrpSpPr/>
            <p:nvPr/>
          </p:nvGrpSpPr>
          <p:grpSpPr>
            <a:xfrm>
              <a:off x="3817088" y="431633"/>
              <a:ext cx="8070567" cy="2128963"/>
              <a:chOff x="3817088" y="431633"/>
              <a:chExt cx="8070567" cy="2128963"/>
            </a:xfrm>
          </p:grpSpPr>
          <p:sp>
            <p:nvSpPr>
              <p:cNvPr id="37" name="CasellaDiTesto 36">
                <a:extLst>
                  <a:ext uri="{FF2B5EF4-FFF2-40B4-BE49-F238E27FC236}">
                    <a16:creationId xmlns:a16="http://schemas.microsoft.com/office/drawing/2014/main" id="{A4331BD7-8953-CACF-8AD1-9968A889C8DB}"/>
                  </a:ext>
                </a:extLst>
              </p:cNvPr>
              <p:cNvSpPr txBox="1"/>
              <p:nvPr/>
            </p:nvSpPr>
            <p:spPr>
              <a:xfrm>
                <a:off x="7962171" y="431633"/>
                <a:ext cx="3925484" cy="2031325"/>
              </a:xfrm>
              <a:prstGeom prst="rect">
                <a:avLst/>
              </a:prstGeom>
              <a:solidFill>
                <a:schemeClr val="bg1">
                  <a:lumMod val="95000"/>
                </a:schemeClr>
              </a:solidFill>
              <a:ln>
                <a:noFill/>
              </a:ln>
            </p:spPr>
            <p:txBody>
              <a:bodyPr wrap="square">
                <a:spAutoFit/>
              </a:bodyPr>
              <a:lstStyle/>
              <a:p>
                <a:pPr algn="just"/>
                <a:r>
                  <a:rPr lang="en-US" b="1" dirty="0"/>
                  <a:t>Quantitative review method</a:t>
                </a:r>
                <a:r>
                  <a:rPr lang="en-US" dirty="0"/>
                  <a:t> that allows scholars to summarize and analyze previous studies in order to investigate research trends in a field, identify knowledge gaps, derive new ideas for research and situate their intended contributions in the field.</a:t>
                </a:r>
              </a:p>
            </p:txBody>
          </p:sp>
          <p:cxnSp>
            <p:nvCxnSpPr>
              <p:cNvPr id="69" name="Connettore a gomito 68">
                <a:extLst>
                  <a:ext uri="{FF2B5EF4-FFF2-40B4-BE49-F238E27FC236}">
                    <a16:creationId xmlns:a16="http://schemas.microsoft.com/office/drawing/2014/main" id="{A7DE3AC7-589B-5CD1-B03F-CFFBE84ECEBD}"/>
                  </a:ext>
                </a:extLst>
              </p:cNvPr>
              <p:cNvCxnSpPr/>
              <p:nvPr/>
            </p:nvCxnSpPr>
            <p:spPr>
              <a:xfrm flipV="1">
                <a:off x="3817088" y="1434812"/>
                <a:ext cx="4145083" cy="1125784"/>
              </a:xfrm>
              <a:prstGeom prst="bentConnector3">
                <a:avLst>
                  <a:gd name="adj1" fmla="val 91042"/>
                </a:avLst>
              </a:prstGeom>
              <a:ln>
                <a:solidFill>
                  <a:srgbClr val="709383"/>
                </a:solidFill>
                <a:prstDash val="dash"/>
                <a:tailEnd type="triangle"/>
              </a:ln>
            </p:spPr>
            <p:style>
              <a:lnRef idx="2">
                <a:schemeClr val="accent1"/>
              </a:lnRef>
              <a:fillRef idx="0">
                <a:schemeClr val="accent1"/>
              </a:fillRef>
              <a:effectRef idx="1">
                <a:schemeClr val="accent1"/>
              </a:effectRef>
              <a:fontRef idx="minor">
                <a:schemeClr val="tx1"/>
              </a:fontRef>
            </p:style>
          </p:cxnSp>
        </p:grpSp>
        <p:cxnSp>
          <p:nvCxnSpPr>
            <p:cNvPr id="96" name="Connettore diritto 95">
              <a:extLst>
                <a:ext uri="{FF2B5EF4-FFF2-40B4-BE49-F238E27FC236}">
                  <a16:creationId xmlns:a16="http://schemas.microsoft.com/office/drawing/2014/main" id="{56AB3E5D-1853-719E-C8F3-891CE3732B1B}"/>
                </a:ext>
              </a:extLst>
            </p:cNvPr>
            <p:cNvCxnSpPr>
              <a:cxnSpLocks/>
            </p:cNvCxnSpPr>
            <p:nvPr/>
          </p:nvCxnSpPr>
          <p:spPr>
            <a:xfrm>
              <a:off x="3806329" y="1905905"/>
              <a:ext cx="3799781" cy="0"/>
            </a:xfrm>
            <a:prstGeom prst="line">
              <a:avLst/>
            </a:prstGeom>
            <a:ln>
              <a:solidFill>
                <a:srgbClr val="709383"/>
              </a:solidFill>
              <a:prstDash val="dash"/>
            </a:ln>
          </p:spPr>
          <p:style>
            <a:lnRef idx="2">
              <a:schemeClr val="accent1"/>
            </a:lnRef>
            <a:fillRef idx="0">
              <a:schemeClr val="accent1"/>
            </a:fillRef>
            <a:effectRef idx="1">
              <a:schemeClr val="accent1"/>
            </a:effectRef>
            <a:fontRef idx="minor">
              <a:schemeClr val="tx1"/>
            </a:fontRef>
          </p:style>
        </p:cxnSp>
        <p:cxnSp>
          <p:nvCxnSpPr>
            <p:cNvPr id="98" name="Connettore diritto 97">
              <a:extLst>
                <a:ext uri="{FF2B5EF4-FFF2-40B4-BE49-F238E27FC236}">
                  <a16:creationId xmlns:a16="http://schemas.microsoft.com/office/drawing/2014/main" id="{300C5940-6696-665B-7965-034AA3126898}"/>
                </a:ext>
              </a:extLst>
            </p:cNvPr>
            <p:cNvCxnSpPr>
              <a:cxnSpLocks/>
            </p:cNvCxnSpPr>
            <p:nvPr/>
          </p:nvCxnSpPr>
          <p:spPr>
            <a:xfrm flipH="1">
              <a:off x="3806246" y="1905905"/>
              <a:ext cx="10842" cy="654691"/>
            </a:xfrm>
            <a:prstGeom prst="line">
              <a:avLst/>
            </a:prstGeom>
            <a:ln>
              <a:solidFill>
                <a:srgbClr val="709383"/>
              </a:solidFill>
              <a:prstDash val="dash"/>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18691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anim calcmode="lin" valueType="num">
                                      <p:cBhvr>
                                        <p:cTn id="8" dur="1000" fill="hold"/>
                                        <p:tgtEl>
                                          <p:spTgt spid="100"/>
                                        </p:tgtEl>
                                        <p:attrNameLst>
                                          <p:attrName>ppt_x</p:attrName>
                                        </p:attrNameLst>
                                      </p:cBhvr>
                                      <p:tavLst>
                                        <p:tav tm="0">
                                          <p:val>
                                            <p:strVal val="#ppt_x"/>
                                          </p:val>
                                        </p:tav>
                                        <p:tav tm="100000">
                                          <p:val>
                                            <p:strVal val="#ppt_x"/>
                                          </p:val>
                                        </p:tav>
                                      </p:tavLst>
                                    </p:anim>
                                    <p:anim calcmode="lin" valueType="num">
                                      <p:cBhvr>
                                        <p:cTn id="9" dur="1000" fill="hold"/>
                                        <p:tgtEl>
                                          <p:spTgt spid="100"/>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00"/>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5"/>
                                        </p:tgtEl>
                                        <p:attrNameLst>
                                          <p:attrName>style.visibility</p:attrName>
                                        </p:attrNameLst>
                                      </p:cBhvr>
                                      <p:to>
                                        <p:strVal val="visible"/>
                                      </p:to>
                                    </p:set>
                                    <p:animEffect transition="in" filter="fade">
                                      <p:cBhvr>
                                        <p:cTn id="14" dur="1000"/>
                                        <p:tgtEl>
                                          <p:spTgt spid="95"/>
                                        </p:tgtEl>
                                      </p:cBhvr>
                                    </p:animEffect>
                                    <p:anim calcmode="lin" valueType="num">
                                      <p:cBhvr>
                                        <p:cTn id="15" dur="1000" fill="hold"/>
                                        <p:tgtEl>
                                          <p:spTgt spid="95"/>
                                        </p:tgtEl>
                                        <p:attrNameLst>
                                          <p:attrName>ppt_x</p:attrName>
                                        </p:attrNameLst>
                                      </p:cBhvr>
                                      <p:tavLst>
                                        <p:tav tm="0">
                                          <p:val>
                                            <p:strVal val="#ppt_x"/>
                                          </p:val>
                                        </p:tav>
                                        <p:tav tm="100000">
                                          <p:val>
                                            <p:strVal val="#ppt_x"/>
                                          </p:val>
                                        </p:tav>
                                      </p:tavLst>
                                    </p:anim>
                                    <p:anim calcmode="lin" valueType="num">
                                      <p:cBhvr>
                                        <p:cTn id="16" dur="1000" fill="hold"/>
                                        <p:tgtEl>
                                          <p:spTgt spid="95"/>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9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CF25AF1F-2B3F-310B-00AD-C5AAE5B4DD82}"/>
              </a:ext>
            </a:extLst>
          </p:cNvPr>
          <p:cNvSpPr txBox="1"/>
          <p:nvPr/>
        </p:nvSpPr>
        <p:spPr>
          <a:xfrm>
            <a:off x="3049675" y="3217031"/>
            <a:ext cx="6094324" cy="369332"/>
          </a:xfrm>
          <a:prstGeom prst="rect">
            <a:avLst/>
          </a:prstGeom>
          <a:noFill/>
        </p:spPr>
        <p:txBody>
          <a:bodyPr wrap="square">
            <a:spAutoFit/>
          </a:bodyPr>
          <a:lstStyle/>
          <a:p>
            <a:pPr algn="ctr"/>
            <a:r>
              <a:rPr lang="en-US" i="1" dirty="0"/>
              <a:t>Summary of IE results. Source: Biblioshiny</a:t>
            </a:r>
          </a:p>
        </p:txBody>
      </p:sp>
      <p:sp>
        <p:nvSpPr>
          <p:cNvPr id="7" name="CasellaDiTesto 6">
            <a:extLst>
              <a:ext uri="{FF2B5EF4-FFF2-40B4-BE49-F238E27FC236}">
                <a16:creationId xmlns:a16="http://schemas.microsoft.com/office/drawing/2014/main" id="{F30174F4-CC67-FFF8-1479-62A5C263BF6A}"/>
              </a:ext>
            </a:extLst>
          </p:cNvPr>
          <p:cNvSpPr txBox="1"/>
          <p:nvPr/>
        </p:nvSpPr>
        <p:spPr>
          <a:xfrm>
            <a:off x="3047999" y="5621786"/>
            <a:ext cx="6096000" cy="369332"/>
          </a:xfrm>
          <a:prstGeom prst="rect">
            <a:avLst/>
          </a:prstGeom>
          <a:noFill/>
        </p:spPr>
        <p:txBody>
          <a:bodyPr wrap="square">
            <a:spAutoFit/>
          </a:bodyPr>
          <a:lstStyle/>
          <a:p>
            <a:pPr algn="ctr"/>
            <a:r>
              <a:rPr lang="en-US" i="1" dirty="0"/>
              <a:t>Summary of CE results. Source: Biblioshiny </a:t>
            </a:r>
          </a:p>
        </p:txBody>
      </p:sp>
      <p:sp>
        <p:nvSpPr>
          <p:cNvPr id="6" name="Titolo 1">
            <a:extLst>
              <a:ext uri="{FF2B5EF4-FFF2-40B4-BE49-F238E27FC236}">
                <a16:creationId xmlns:a16="http://schemas.microsoft.com/office/drawing/2014/main" id="{82AD4C8B-088B-1B17-CC0E-B64522D96F1E}"/>
              </a:ext>
            </a:extLst>
          </p:cNvPr>
          <p:cNvSpPr>
            <a:spLocks noGrp="1"/>
          </p:cNvSpPr>
          <p:nvPr>
            <p:ph type="title"/>
          </p:nvPr>
        </p:nvSpPr>
        <p:spPr>
          <a:xfrm>
            <a:off x="608455" y="270544"/>
            <a:ext cx="10137962" cy="737534"/>
          </a:xfrm>
        </p:spPr>
        <p:txBody>
          <a:bodyPr/>
          <a:lstStyle/>
          <a:p>
            <a:r>
              <a:rPr lang="en-US" b="1" dirty="0">
                <a:solidFill>
                  <a:srgbClr val="709383"/>
                </a:solidFill>
              </a:rPr>
              <a:t>BIBLIOSHINY SUMMARY DATA</a:t>
            </a:r>
          </a:p>
        </p:txBody>
      </p:sp>
      <p:pic>
        <p:nvPicPr>
          <p:cNvPr id="2" name="Immagine 1" descr="Immagine che contiene testo, schermata, Carattere, numero&#10;&#10;Descrizione generata automaticamente">
            <a:extLst>
              <a:ext uri="{FF2B5EF4-FFF2-40B4-BE49-F238E27FC236}">
                <a16:creationId xmlns:a16="http://schemas.microsoft.com/office/drawing/2014/main" id="{99ED2038-1F27-91A7-7A0A-05761AB939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4814"/>
          <a:stretch/>
        </p:blipFill>
        <p:spPr bwMode="auto">
          <a:xfrm>
            <a:off x="608455" y="1489784"/>
            <a:ext cx="10975089" cy="1614873"/>
          </a:xfrm>
          <a:prstGeom prst="rect">
            <a:avLst/>
          </a:prstGeom>
          <a:extLst>
            <a:ext uri="{53640926-AAD7-44D8-BBD7-CCE9431645EC}">
              <a14:shadowObscured xmlns:a14="http://schemas.microsoft.com/office/drawing/2010/main"/>
            </a:ext>
          </a:extLst>
        </p:spPr>
      </p:pic>
      <p:pic>
        <p:nvPicPr>
          <p:cNvPr id="3" name="Immagine 2" descr="Immagine che contiene testo, schermata, Carattere, numero&#10;&#10;Descrizione generata automaticamente">
            <a:extLst>
              <a:ext uri="{FF2B5EF4-FFF2-40B4-BE49-F238E27FC236}">
                <a16:creationId xmlns:a16="http://schemas.microsoft.com/office/drawing/2014/main" id="{8DEAFA23-8307-5A86-DE0C-5F5730288D5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3049"/>
          <a:stretch/>
        </p:blipFill>
        <p:spPr bwMode="auto">
          <a:xfrm>
            <a:off x="608455" y="3888971"/>
            <a:ext cx="10975088" cy="1614873"/>
          </a:xfrm>
          <a:prstGeom prst="rect">
            <a:avLst/>
          </a:prstGeom>
          <a:extLst>
            <a:ext uri="{53640926-AAD7-44D8-BBD7-CCE9431645EC}">
              <a14:shadowObscured xmlns:a14="http://schemas.microsoft.com/office/drawing/2010/main"/>
            </a:ext>
          </a:extLst>
        </p:spPr>
      </p:pic>
      <p:sp>
        <p:nvSpPr>
          <p:cNvPr id="9" name="Rettangolo arrotondato 4">
            <a:extLst>
              <a:ext uri="{FF2B5EF4-FFF2-40B4-BE49-F238E27FC236}">
                <a16:creationId xmlns:a16="http://schemas.microsoft.com/office/drawing/2014/main" id="{844F00FD-9647-6F0B-1C22-32F551F3C8BC}"/>
              </a:ext>
            </a:extLst>
          </p:cNvPr>
          <p:cNvSpPr/>
          <p:nvPr/>
        </p:nvSpPr>
        <p:spPr>
          <a:xfrm>
            <a:off x="6887449" y="2550431"/>
            <a:ext cx="996918" cy="435590"/>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
        <p:nvSpPr>
          <p:cNvPr id="10" name="Rettangolo arrotondato 4">
            <a:extLst>
              <a:ext uri="{FF2B5EF4-FFF2-40B4-BE49-F238E27FC236}">
                <a16:creationId xmlns:a16="http://schemas.microsoft.com/office/drawing/2014/main" id="{966550A3-F4C9-D444-64E3-BAFEC0E19F01}"/>
              </a:ext>
            </a:extLst>
          </p:cNvPr>
          <p:cNvSpPr/>
          <p:nvPr/>
        </p:nvSpPr>
        <p:spPr>
          <a:xfrm>
            <a:off x="9665520" y="1751110"/>
            <a:ext cx="996918" cy="43559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solidFill>
                <a:srgbClr val="FF0000"/>
              </a:solidFill>
            </a:endParaRPr>
          </a:p>
        </p:txBody>
      </p:sp>
      <p:sp>
        <p:nvSpPr>
          <p:cNvPr id="11" name="Rettangolo arrotondato 4">
            <a:extLst>
              <a:ext uri="{FF2B5EF4-FFF2-40B4-BE49-F238E27FC236}">
                <a16:creationId xmlns:a16="http://schemas.microsoft.com/office/drawing/2014/main" id="{EFC67DCE-3275-FF30-FB00-68B253447EE2}"/>
              </a:ext>
            </a:extLst>
          </p:cNvPr>
          <p:cNvSpPr/>
          <p:nvPr/>
        </p:nvSpPr>
        <p:spPr>
          <a:xfrm>
            <a:off x="6946541" y="4926659"/>
            <a:ext cx="996918" cy="435590"/>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
        <p:nvSpPr>
          <p:cNvPr id="12" name="Rettangolo arrotondato 4">
            <a:extLst>
              <a:ext uri="{FF2B5EF4-FFF2-40B4-BE49-F238E27FC236}">
                <a16:creationId xmlns:a16="http://schemas.microsoft.com/office/drawing/2014/main" id="{2A16A519-97C0-C61E-3608-E46A78B5E364}"/>
              </a:ext>
            </a:extLst>
          </p:cNvPr>
          <p:cNvSpPr/>
          <p:nvPr/>
        </p:nvSpPr>
        <p:spPr>
          <a:xfrm>
            <a:off x="9733945" y="4111755"/>
            <a:ext cx="996918" cy="43559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solidFill>
                <a:srgbClr val="FF0000"/>
              </a:solidFill>
            </a:endParaRPr>
          </a:p>
        </p:txBody>
      </p:sp>
      <p:sp>
        <p:nvSpPr>
          <p:cNvPr id="5" name="Rettangolo arrotondato 4">
            <a:extLst>
              <a:ext uri="{FF2B5EF4-FFF2-40B4-BE49-F238E27FC236}">
                <a16:creationId xmlns:a16="http://schemas.microsoft.com/office/drawing/2014/main" id="{9B671214-3014-771B-06A0-0B3742C6BBAA}"/>
              </a:ext>
            </a:extLst>
          </p:cNvPr>
          <p:cNvSpPr/>
          <p:nvPr/>
        </p:nvSpPr>
        <p:spPr>
          <a:xfrm>
            <a:off x="6946541" y="1722684"/>
            <a:ext cx="996918" cy="435590"/>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
        <p:nvSpPr>
          <p:cNvPr id="8" name="Rettangolo arrotondato 4">
            <a:extLst>
              <a:ext uri="{FF2B5EF4-FFF2-40B4-BE49-F238E27FC236}">
                <a16:creationId xmlns:a16="http://schemas.microsoft.com/office/drawing/2014/main" id="{512AFB91-6AF7-A45C-8E83-4549BACE9BC4}"/>
              </a:ext>
            </a:extLst>
          </p:cNvPr>
          <p:cNvSpPr/>
          <p:nvPr/>
        </p:nvSpPr>
        <p:spPr>
          <a:xfrm>
            <a:off x="6977089" y="4098912"/>
            <a:ext cx="996918" cy="435590"/>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cxnSp>
        <p:nvCxnSpPr>
          <p:cNvPr id="22" name="Connettore diritto 21">
            <a:extLst>
              <a:ext uri="{FF2B5EF4-FFF2-40B4-BE49-F238E27FC236}">
                <a16:creationId xmlns:a16="http://schemas.microsoft.com/office/drawing/2014/main" id="{26927ADA-43F8-0782-2DFB-11CC250FCF5C}"/>
              </a:ext>
            </a:extLst>
          </p:cNvPr>
          <p:cNvCxnSpPr>
            <a:cxnSpLocks/>
          </p:cNvCxnSpPr>
          <p:nvPr/>
        </p:nvCxnSpPr>
        <p:spPr>
          <a:xfrm>
            <a:off x="10172728" y="2198317"/>
            <a:ext cx="0" cy="190059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 name="Connettore a gomito 28">
            <a:extLst>
              <a:ext uri="{FF2B5EF4-FFF2-40B4-BE49-F238E27FC236}">
                <a16:creationId xmlns:a16="http://schemas.microsoft.com/office/drawing/2014/main" id="{BE12CAB6-2C4E-64F4-3490-D8C8A9EAF91D}"/>
              </a:ext>
            </a:extLst>
          </p:cNvPr>
          <p:cNvCxnSpPr>
            <a:stCxn id="9" idx="1"/>
            <a:endCxn id="11" idx="1"/>
          </p:cNvCxnSpPr>
          <p:nvPr/>
        </p:nvCxnSpPr>
        <p:spPr>
          <a:xfrm rot="10800000" flipH="1" flipV="1">
            <a:off x="6887449" y="2768226"/>
            <a:ext cx="59092" cy="2376228"/>
          </a:xfrm>
          <a:prstGeom prst="bentConnector3">
            <a:avLst>
              <a:gd name="adj1" fmla="val -386854"/>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31" name="Connettore a gomito 30">
            <a:extLst>
              <a:ext uri="{FF2B5EF4-FFF2-40B4-BE49-F238E27FC236}">
                <a16:creationId xmlns:a16="http://schemas.microsoft.com/office/drawing/2014/main" id="{4F83D780-83FB-62A7-65B8-B10F13030844}"/>
              </a:ext>
            </a:extLst>
          </p:cNvPr>
          <p:cNvCxnSpPr>
            <a:stCxn id="5" idx="3"/>
            <a:endCxn id="8" idx="3"/>
          </p:cNvCxnSpPr>
          <p:nvPr/>
        </p:nvCxnSpPr>
        <p:spPr>
          <a:xfrm>
            <a:off x="7943459" y="1940479"/>
            <a:ext cx="30548" cy="2376228"/>
          </a:xfrm>
          <a:prstGeom prst="bentConnector3">
            <a:avLst>
              <a:gd name="adj1" fmla="val 848330"/>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64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5"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magine che contiene testo, schermata, linea, numero&#10;&#10;Descrizione generata automaticamente">
            <a:extLst>
              <a:ext uri="{FF2B5EF4-FFF2-40B4-BE49-F238E27FC236}">
                <a16:creationId xmlns:a16="http://schemas.microsoft.com/office/drawing/2014/main" id="{43A9B58F-750F-77F0-0D2E-08F6DDD9F8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844" y="1238130"/>
            <a:ext cx="10542312" cy="534939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ttore diritto 10">
            <a:extLst>
              <a:ext uri="{FF2B5EF4-FFF2-40B4-BE49-F238E27FC236}">
                <a16:creationId xmlns:a16="http://schemas.microsoft.com/office/drawing/2014/main" id="{94AF8D54-DD40-ED7B-F847-C5A3280216D7}"/>
              </a:ext>
            </a:extLst>
          </p:cNvPr>
          <p:cNvCxnSpPr>
            <a:cxnSpLocks/>
          </p:cNvCxnSpPr>
          <p:nvPr/>
        </p:nvCxnSpPr>
        <p:spPr>
          <a:xfrm>
            <a:off x="7305037" y="1238130"/>
            <a:ext cx="0" cy="4732100"/>
          </a:xfrm>
          <a:prstGeom prst="line">
            <a:avLst/>
          </a:prstGeom>
          <a:ln w="19050" cap="flat" cmpd="sng" algn="ctr">
            <a:solidFill>
              <a:schemeClr val="bg2">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Connettore diritto 13">
            <a:extLst>
              <a:ext uri="{FF2B5EF4-FFF2-40B4-BE49-F238E27FC236}">
                <a16:creationId xmlns:a16="http://schemas.microsoft.com/office/drawing/2014/main" id="{62F9CB3D-30BF-86F4-1FB9-741892E4F66B}"/>
              </a:ext>
            </a:extLst>
          </p:cNvPr>
          <p:cNvCxnSpPr>
            <a:cxnSpLocks/>
          </p:cNvCxnSpPr>
          <p:nvPr/>
        </p:nvCxnSpPr>
        <p:spPr>
          <a:xfrm>
            <a:off x="8727109" y="1238130"/>
            <a:ext cx="0" cy="4732100"/>
          </a:xfrm>
          <a:prstGeom prst="line">
            <a:avLst/>
          </a:prstGeom>
          <a:ln w="19050" cap="flat" cmpd="sng" algn="ctr">
            <a:solidFill>
              <a:schemeClr val="bg2">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Connettore diritto 14">
            <a:extLst>
              <a:ext uri="{FF2B5EF4-FFF2-40B4-BE49-F238E27FC236}">
                <a16:creationId xmlns:a16="http://schemas.microsoft.com/office/drawing/2014/main" id="{2A32A930-3F44-C903-AE71-6C1371146B09}"/>
              </a:ext>
            </a:extLst>
          </p:cNvPr>
          <p:cNvCxnSpPr>
            <a:cxnSpLocks/>
          </p:cNvCxnSpPr>
          <p:nvPr/>
        </p:nvCxnSpPr>
        <p:spPr>
          <a:xfrm>
            <a:off x="10170160" y="1238130"/>
            <a:ext cx="0" cy="4732100"/>
          </a:xfrm>
          <a:prstGeom prst="line">
            <a:avLst/>
          </a:prstGeom>
          <a:ln w="19050" cap="flat" cmpd="sng" algn="ctr">
            <a:solidFill>
              <a:schemeClr val="bg2">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7" name="CasellaDiTesto 16">
            <a:extLst>
              <a:ext uri="{FF2B5EF4-FFF2-40B4-BE49-F238E27FC236}">
                <a16:creationId xmlns:a16="http://schemas.microsoft.com/office/drawing/2014/main" id="{16691F48-0731-29B6-B793-E8E8068A4A20}"/>
              </a:ext>
            </a:extLst>
          </p:cNvPr>
          <p:cNvSpPr txBox="1"/>
          <p:nvPr/>
        </p:nvSpPr>
        <p:spPr>
          <a:xfrm>
            <a:off x="6275399" y="956270"/>
            <a:ext cx="911204" cy="338554"/>
          </a:xfrm>
          <a:prstGeom prst="rect">
            <a:avLst/>
          </a:prstGeom>
          <a:noFill/>
        </p:spPr>
        <p:txBody>
          <a:bodyPr wrap="square" rtlCol="0">
            <a:spAutoFit/>
          </a:bodyPr>
          <a:lstStyle/>
          <a:p>
            <a:r>
              <a:rPr lang="en-US" sz="1600" dirty="0"/>
              <a:t>Period 1</a:t>
            </a:r>
          </a:p>
        </p:txBody>
      </p:sp>
      <p:sp>
        <p:nvSpPr>
          <p:cNvPr id="18" name="CasellaDiTesto 17">
            <a:extLst>
              <a:ext uri="{FF2B5EF4-FFF2-40B4-BE49-F238E27FC236}">
                <a16:creationId xmlns:a16="http://schemas.microsoft.com/office/drawing/2014/main" id="{B95873B4-57C8-6429-B72D-65BB0B4EAF4B}"/>
              </a:ext>
            </a:extLst>
          </p:cNvPr>
          <p:cNvSpPr txBox="1"/>
          <p:nvPr/>
        </p:nvSpPr>
        <p:spPr>
          <a:xfrm>
            <a:off x="7707958" y="956270"/>
            <a:ext cx="911204" cy="338554"/>
          </a:xfrm>
          <a:prstGeom prst="rect">
            <a:avLst/>
          </a:prstGeom>
          <a:noFill/>
        </p:spPr>
        <p:txBody>
          <a:bodyPr wrap="square" rtlCol="0">
            <a:spAutoFit/>
          </a:bodyPr>
          <a:lstStyle/>
          <a:p>
            <a:r>
              <a:rPr lang="en-US" sz="1600" dirty="0"/>
              <a:t>Period 2</a:t>
            </a:r>
          </a:p>
        </p:txBody>
      </p:sp>
      <p:sp>
        <p:nvSpPr>
          <p:cNvPr id="19" name="CasellaDiTesto 18">
            <a:extLst>
              <a:ext uri="{FF2B5EF4-FFF2-40B4-BE49-F238E27FC236}">
                <a16:creationId xmlns:a16="http://schemas.microsoft.com/office/drawing/2014/main" id="{03FAC5F0-1708-7448-9951-3A6D6311C108}"/>
              </a:ext>
            </a:extLst>
          </p:cNvPr>
          <p:cNvSpPr txBox="1"/>
          <p:nvPr/>
        </p:nvSpPr>
        <p:spPr>
          <a:xfrm>
            <a:off x="9140517" y="956270"/>
            <a:ext cx="911204" cy="338554"/>
          </a:xfrm>
          <a:prstGeom prst="rect">
            <a:avLst/>
          </a:prstGeom>
          <a:noFill/>
        </p:spPr>
        <p:txBody>
          <a:bodyPr wrap="square" rtlCol="0">
            <a:spAutoFit/>
          </a:bodyPr>
          <a:lstStyle/>
          <a:p>
            <a:r>
              <a:rPr lang="en-US" sz="1600" dirty="0"/>
              <a:t>Period 3</a:t>
            </a:r>
          </a:p>
        </p:txBody>
      </p:sp>
      <p:grpSp>
        <p:nvGrpSpPr>
          <p:cNvPr id="3" name="Gruppo 2">
            <a:extLst>
              <a:ext uri="{FF2B5EF4-FFF2-40B4-BE49-F238E27FC236}">
                <a16:creationId xmlns:a16="http://schemas.microsoft.com/office/drawing/2014/main" id="{D1D9E000-F9AD-DB40-DF32-2CD51210893E}"/>
              </a:ext>
            </a:extLst>
          </p:cNvPr>
          <p:cNvGrpSpPr/>
          <p:nvPr/>
        </p:nvGrpSpPr>
        <p:grpSpPr>
          <a:xfrm>
            <a:off x="83129" y="93632"/>
            <a:ext cx="4852554" cy="560880"/>
            <a:chOff x="488016" y="2588382"/>
            <a:chExt cx="6832226" cy="560880"/>
          </a:xfrm>
          <a:scene3d>
            <a:camera prst="orthographicFront"/>
            <a:lightRig rig="flat" dir="t"/>
          </a:scene3d>
        </p:grpSpPr>
        <p:sp>
          <p:nvSpPr>
            <p:cNvPr id="4" name="Rettangolo con angoli arrotondati 3">
              <a:extLst>
                <a:ext uri="{FF2B5EF4-FFF2-40B4-BE49-F238E27FC236}">
                  <a16:creationId xmlns:a16="http://schemas.microsoft.com/office/drawing/2014/main" id="{0D02FC97-3CAB-A743-F1D2-3F2A8AD69B02}"/>
                </a:ext>
              </a:extLst>
            </p:cNvPr>
            <p:cNvSpPr/>
            <p:nvPr/>
          </p:nvSpPr>
          <p:spPr>
            <a:xfrm>
              <a:off x="488016" y="2588382"/>
              <a:ext cx="6832226" cy="560880"/>
            </a:xfrm>
            <a:prstGeom prst="roundRect">
              <a:avLst/>
            </a:prstGeom>
            <a:gradFill rotWithShape="0">
              <a:gsLst>
                <a:gs pos="0">
                  <a:prstClr val="white">
                    <a:hueOff val="0"/>
                    <a:satOff val="0"/>
                    <a:lumOff val="0"/>
                    <a:alphaOff val="0"/>
                    <a:lumMod val="110000"/>
                    <a:satMod val="105000"/>
                    <a:tint val="67000"/>
                  </a:prstClr>
                </a:gs>
                <a:gs pos="50000">
                  <a:prstClr val="white">
                    <a:hueOff val="0"/>
                    <a:satOff val="0"/>
                    <a:lumOff val="0"/>
                    <a:alphaOff val="0"/>
                    <a:lumMod val="105000"/>
                    <a:satMod val="103000"/>
                    <a:tint val="73000"/>
                  </a:prstClr>
                </a:gs>
                <a:gs pos="100000">
                  <a:prstClr val="white">
                    <a:hueOff val="0"/>
                    <a:satOff val="0"/>
                    <a:lumOff val="0"/>
                    <a:alphaOff val="0"/>
                    <a:lumMod val="105000"/>
                    <a:satMod val="109000"/>
                    <a:tint val="81000"/>
                  </a:prstClr>
                </a:gs>
              </a:gsLst>
              <a:lin ang="5400000" scaled="0"/>
            </a:gradFill>
            <a:ln>
              <a:noFill/>
            </a:ln>
            <a:effectLst/>
            <a:sp3d prstMaterial="dkEdge">
              <a:bevelT w="8200" h="38100"/>
            </a:sp3d>
          </p:spPr>
          <p:style>
            <a:lnRef idx="0">
              <a:scrgbClr r="0" g="0" b="0"/>
            </a:lnRef>
            <a:fillRef idx="2">
              <a:scrgbClr r="0" g="0" b="0"/>
            </a:fillRef>
            <a:effectRef idx="1">
              <a:scrgbClr r="0" g="0" b="0"/>
            </a:effectRef>
            <a:fontRef idx="minor">
              <a:schemeClr val="dk1">
                <a:hueOff val="0"/>
                <a:satOff val="0"/>
                <a:lumOff val="0"/>
                <a:alphaOff val="0"/>
              </a:schemeClr>
            </a:fontRef>
          </p:style>
          <p:txBody>
            <a:bodyPr/>
            <a:lstStyle/>
            <a:p>
              <a:endParaRPr lang="en-US"/>
            </a:p>
          </p:txBody>
        </p:sp>
        <p:sp>
          <p:nvSpPr>
            <p:cNvPr id="5" name="CasellaDiTesto 4">
              <a:extLst>
                <a:ext uri="{FF2B5EF4-FFF2-40B4-BE49-F238E27FC236}">
                  <a16:creationId xmlns:a16="http://schemas.microsoft.com/office/drawing/2014/main" id="{B45454FD-3E26-A8AD-E90C-1F3FD6AA3AE0}"/>
                </a:ext>
              </a:extLst>
            </p:cNvPr>
            <p:cNvSpPr txBox="1"/>
            <p:nvPr/>
          </p:nvSpPr>
          <p:spPr>
            <a:xfrm>
              <a:off x="515396" y="2615762"/>
              <a:ext cx="6777466" cy="50612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8225" tIns="0" rIns="278225" bIns="0" numCol="1" spcCol="1270" anchor="ctr" anchorCtr="0">
              <a:noAutofit/>
            </a:bodyPr>
            <a:lstStyle/>
            <a:p>
              <a:pPr marL="0" lvl="0" indent="0" algn="l" defTabSz="1022350">
                <a:lnSpc>
                  <a:spcPct val="90000"/>
                </a:lnSpc>
                <a:spcBef>
                  <a:spcPct val="0"/>
                </a:spcBef>
                <a:spcAft>
                  <a:spcPct val="35000"/>
                </a:spcAft>
                <a:buNone/>
              </a:pPr>
              <a:r>
                <a:rPr lang="en-US" sz="2400" kern="1200" dirty="0">
                  <a:solidFill>
                    <a:prstClr val="black">
                      <a:hueOff val="0"/>
                      <a:satOff val="0"/>
                      <a:lumOff val="0"/>
                      <a:alphaOff val="0"/>
                    </a:prstClr>
                  </a:solidFill>
                  <a:latin typeface="Aptos" panose="02110004020202020204"/>
                  <a:ea typeface="+mn-ea"/>
                  <a:cs typeface="+mn-cs"/>
                </a:rPr>
                <a:t>4. Results - aspects investigated </a:t>
              </a:r>
            </a:p>
          </p:txBody>
        </p:sp>
      </p:grpSp>
      <p:sp>
        <p:nvSpPr>
          <p:cNvPr id="6" name="Rettangolo con angoli arrotondati 5">
            <a:extLst>
              <a:ext uri="{FF2B5EF4-FFF2-40B4-BE49-F238E27FC236}">
                <a16:creationId xmlns:a16="http://schemas.microsoft.com/office/drawing/2014/main" id="{8067F80C-6B78-A038-BA23-C933EDAE0E8C}"/>
              </a:ext>
            </a:extLst>
          </p:cNvPr>
          <p:cNvSpPr/>
          <p:nvPr/>
        </p:nvSpPr>
        <p:spPr>
          <a:xfrm>
            <a:off x="215155" y="654512"/>
            <a:ext cx="1425678" cy="389380"/>
          </a:xfrm>
          <a:prstGeom prst="roundRect">
            <a:avLst/>
          </a:prstGeom>
          <a:solidFill>
            <a:schemeClr val="bg1"/>
          </a:solidFill>
          <a:ln>
            <a:solidFill>
              <a:srgbClr val="709383"/>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a:solidFill>
                  <a:schemeClr val="tx1"/>
                </a:solidFill>
              </a:rPr>
              <a:t>TREND</a:t>
            </a:r>
          </a:p>
        </p:txBody>
      </p:sp>
    </p:spTree>
    <p:extLst>
      <p:ext uri="{BB962C8B-B14F-4D97-AF65-F5344CB8AC3E}">
        <p14:creationId xmlns:p14="http://schemas.microsoft.com/office/powerpoint/2010/main" val="270812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0FCF4047-4086-1569-42C8-6AFC6683D1F6}"/>
              </a:ext>
            </a:extLst>
          </p:cNvPr>
          <p:cNvSpPr txBox="1"/>
          <p:nvPr/>
        </p:nvSpPr>
        <p:spPr>
          <a:xfrm>
            <a:off x="5065858" y="6504668"/>
            <a:ext cx="5719940" cy="307777"/>
          </a:xfrm>
          <a:prstGeom prst="rect">
            <a:avLst/>
          </a:prstGeom>
          <a:noFill/>
        </p:spPr>
        <p:txBody>
          <a:bodyPr wrap="square">
            <a:spAutoFit/>
          </a:bodyPr>
          <a:lstStyle/>
          <a:p>
            <a:pPr algn="ctr"/>
            <a:r>
              <a:rPr lang="en-US" sz="1400" i="1" dirty="0"/>
              <a:t>Horizontal bar chart - IE 2004-2013. Source: Biblioshiny</a:t>
            </a:r>
          </a:p>
        </p:txBody>
      </p:sp>
      <p:sp>
        <p:nvSpPr>
          <p:cNvPr id="8" name="Rettangolo 7">
            <a:extLst>
              <a:ext uri="{FF2B5EF4-FFF2-40B4-BE49-F238E27FC236}">
                <a16:creationId xmlns:a16="http://schemas.microsoft.com/office/drawing/2014/main" id="{D6EC54CF-1F83-C9F1-0A12-3FD1B56D195E}"/>
              </a:ext>
            </a:extLst>
          </p:cNvPr>
          <p:cNvSpPr/>
          <p:nvPr/>
        </p:nvSpPr>
        <p:spPr>
          <a:xfrm>
            <a:off x="1095082" y="3292118"/>
            <a:ext cx="624795" cy="206477"/>
          </a:xfrm>
          <a:prstGeom prst="rect">
            <a:avLst/>
          </a:prstGeom>
          <a:noFill/>
          <a:ln w="127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sz="1000" dirty="0"/>
          </a:p>
        </p:txBody>
      </p:sp>
      <p:sp>
        <p:nvSpPr>
          <p:cNvPr id="9" name="CasellaDiTesto 8">
            <a:extLst>
              <a:ext uri="{FF2B5EF4-FFF2-40B4-BE49-F238E27FC236}">
                <a16:creationId xmlns:a16="http://schemas.microsoft.com/office/drawing/2014/main" id="{BDD03EBD-3F62-1A9C-9C8A-6BF359E4983E}"/>
              </a:ext>
            </a:extLst>
          </p:cNvPr>
          <p:cNvSpPr txBox="1"/>
          <p:nvPr/>
        </p:nvSpPr>
        <p:spPr>
          <a:xfrm>
            <a:off x="1095082" y="2942325"/>
            <a:ext cx="1661652" cy="276999"/>
          </a:xfrm>
          <a:prstGeom prst="rect">
            <a:avLst/>
          </a:prstGeom>
          <a:noFill/>
        </p:spPr>
        <p:txBody>
          <a:bodyPr wrap="square" rtlCol="0">
            <a:spAutoFit/>
          </a:bodyPr>
          <a:lstStyle/>
          <a:p>
            <a:r>
              <a:rPr lang="en-US" sz="1200" dirty="0"/>
              <a:t>Legend:</a:t>
            </a:r>
          </a:p>
        </p:txBody>
      </p:sp>
      <p:sp>
        <p:nvSpPr>
          <p:cNvPr id="10" name="CasellaDiTesto 9">
            <a:extLst>
              <a:ext uri="{FF2B5EF4-FFF2-40B4-BE49-F238E27FC236}">
                <a16:creationId xmlns:a16="http://schemas.microsoft.com/office/drawing/2014/main" id="{0EAA473D-54E8-F104-C110-6BA00FF41563}"/>
              </a:ext>
            </a:extLst>
          </p:cNvPr>
          <p:cNvSpPr txBox="1"/>
          <p:nvPr/>
        </p:nvSpPr>
        <p:spPr>
          <a:xfrm>
            <a:off x="1728034" y="3260571"/>
            <a:ext cx="2551470" cy="253916"/>
          </a:xfrm>
          <a:prstGeom prst="rect">
            <a:avLst/>
          </a:prstGeom>
          <a:noFill/>
        </p:spPr>
        <p:txBody>
          <a:bodyPr wrap="square" rtlCol="0">
            <a:spAutoFit/>
          </a:bodyPr>
          <a:lstStyle/>
          <a:p>
            <a:r>
              <a:rPr lang="en-US" sz="1050" dirty="0"/>
              <a:t>in common within the same field (IE/CE)</a:t>
            </a:r>
          </a:p>
        </p:txBody>
      </p:sp>
      <p:sp>
        <p:nvSpPr>
          <p:cNvPr id="12" name="CasellaDiTesto 11">
            <a:extLst>
              <a:ext uri="{FF2B5EF4-FFF2-40B4-BE49-F238E27FC236}">
                <a16:creationId xmlns:a16="http://schemas.microsoft.com/office/drawing/2014/main" id="{C8A79F1B-BB68-289C-E888-7FCCFEE2927A}"/>
              </a:ext>
            </a:extLst>
          </p:cNvPr>
          <p:cNvSpPr txBox="1"/>
          <p:nvPr/>
        </p:nvSpPr>
        <p:spPr>
          <a:xfrm>
            <a:off x="1719877" y="3660074"/>
            <a:ext cx="2113935" cy="253916"/>
          </a:xfrm>
          <a:prstGeom prst="rect">
            <a:avLst/>
          </a:prstGeom>
          <a:noFill/>
        </p:spPr>
        <p:txBody>
          <a:bodyPr wrap="square" rtlCol="0">
            <a:spAutoFit/>
          </a:bodyPr>
          <a:lstStyle>
            <a:defPPr>
              <a:defRPr lang="it-IT"/>
            </a:defPPr>
            <a:lvl1pPr>
              <a:defRPr sz="1400"/>
            </a:lvl1pPr>
          </a:lstStyle>
          <a:p>
            <a:r>
              <a:rPr lang="en-US" sz="1050" dirty="0"/>
              <a:t>shared between the fields (IE/CE)</a:t>
            </a:r>
          </a:p>
        </p:txBody>
      </p:sp>
      <p:sp>
        <p:nvSpPr>
          <p:cNvPr id="13" name="Ovale 12">
            <a:extLst>
              <a:ext uri="{FF2B5EF4-FFF2-40B4-BE49-F238E27FC236}">
                <a16:creationId xmlns:a16="http://schemas.microsoft.com/office/drawing/2014/main" id="{0DBB9543-5CBB-7408-C54A-A3639893E92D}"/>
              </a:ext>
            </a:extLst>
          </p:cNvPr>
          <p:cNvSpPr/>
          <p:nvPr/>
        </p:nvSpPr>
        <p:spPr>
          <a:xfrm>
            <a:off x="1095082" y="3683794"/>
            <a:ext cx="632952" cy="206477"/>
          </a:xfrm>
          <a:prstGeom prst="ellipse">
            <a:avLst/>
          </a:prstGeom>
          <a:noFill/>
          <a:ln w="127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sz="1000"/>
          </a:p>
        </p:txBody>
      </p:sp>
      <p:sp>
        <p:nvSpPr>
          <p:cNvPr id="4" name="CasellaDiTesto 3">
            <a:extLst>
              <a:ext uri="{FF2B5EF4-FFF2-40B4-BE49-F238E27FC236}">
                <a16:creationId xmlns:a16="http://schemas.microsoft.com/office/drawing/2014/main" id="{63B74AF2-8FEF-DE1D-C478-3B8DC4370078}"/>
              </a:ext>
            </a:extLst>
          </p:cNvPr>
          <p:cNvSpPr txBox="1"/>
          <p:nvPr/>
        </p:nvSpPr>
        <p:spPr>
          <a:xfrm>
            <a:off x="5080807" y="3341378"/>
            <a:ext cx="5719940" cy="307777"/>
          </a:xfrm>
          <a:prstGeom prst="rect">
            <a:avLst/>
          </a:prstGeom>
          <a:noFill/>
        </p:spPr>
        <p:txBody>
          <a:bodyPr wrap="square">
            <a:spAutoFit/>
          </a:bodyPr>
          <a:lstStyle/>
          <a:p>
            <a:pPr algn="ctr"/>
            <a:r>
              <a:rPr lang="en-US" sz="1400" i="1" dirty="0"/>
              <a:t>Horizontal bar chart - IE 1963-2003. Source: Biblioshiny</a:t>
            </a:r>
          </a:p>
        </p:txBody>
      </p:sp>
      <p:cxnSp>
        <p:nvCxnSpPr>
          <p:cNvPr id="15" name="Connettore diritto 14">
            <a:extLst>
              <a:ext uri="{FF2B5EF4-FFF2-40B4-BE49-F238E27FC236}">
                <a16:creationId xmlns:a16="http://schemas.microsoft.com/office/drawing/2014/main" id="{4E58A81E-9FE7-8087-D873-20ADDC7680B9}"/>
              </a:ext>
            </a:extLst>
          </p:cNvPr>
          <p:cNvCxnSpPr>
            <a:cxnSpLocks/>
          </p:cNvCxnSpPr>
          <p:nvPr/>
        </p:nvCxnSpPr>
        <p:spPr>
          <a:xfrm>
            <a:off x="6584264" y="347391"/>
            <a:ext cx="2949677" cy="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16" name="CasellaDiTesto 15">
            <a:extLst>
              <a:ext uri="{FF2B5EF4-FFF2-40B4-BE49-F238E27FC236}">
                <a16:creationId xmlns:a16="http://schemas.microsoft.com/office/drawing/2014/main" id="{2D5416EF-E227-18DC-65DE-B8376CA273C9}"/>
              </a:ext>
            </a:extLst>
          </p:cNvPr>
          <p:cNvSpPr txBox="1"/>
          <p:nvPr/>
        </p:nvSpPr>
        <p:spPr>
          <a:xfrm>
            <a:off x="6913644" y="26261"/>
            <a:ext cx="2290916" cy="369332"/>
          </a:xfrm>
          <a:prstGeom prst="rect">
            <a:avLst/>
          </a:prstGeom>
          <a:noFill/>
        </p:spPr>
        <p:txBody>
          <a:bodyPr wrap="square" rtlCol="0">
            <a:spAutoFit/>
          </a:bodyPr>
          <a:lstStyle/>
          <a:p>
            <a:pPr algn="ctr"/>
            <a:r>
              <a:rPr lang="en-US" dirty="0"/>
              <a:t>Industrial Ecology</a:t>
            </a:r>
          </a:p>
        </p:txBody>
      </p:sp>
      <p:grpSp>
        <p:nvGrpSpPr>
          <p:cNvPr id="5" name="Gruppo 4">
            <a:extLst>
              <a:ext uri="{FF2B5EF4-FFF2-40B4-BE49-F238E27FC236}">
                <a16:creationId xmlns:a16="http://schemas.microsoft.com/office/drawing/2014/main" id="{23A04DDA-961B-7F85-7600-0F59F55B3AFE}"/>
              </a:ext>
            </a:extLst>
          </p:cNvPr>
          <p:cNvGrpSpPr/>
          <p:nvPr/>
        </p:nvGrpSpPr>
        <p:grpSpPr>
          <a:xfrm>
            <a:off x="83129" y="93632"/>
            <a:ext cx="4852554" cy="560880"/>
            <a:chOff x="488016" y="2588382"/>
            <a:chExt cx="6832226" cy="560880"/>
          </a:xfrm>
          <a:scene3d>
            <a:camera prst="orthographicFront"/>
            <a:lightRig rig="flat" dir="t"/>
          </a:scene3d>
        </p:grpSpPr>
        <p:sp>
          <p:nvSpPr>
            <p:cNvPr id="11" name="Rettangolo con angoli arrotondati 10">
              <a:extLst>
                <a:ext uri="{FF2B5EF4-FFF2-40B4-BE49-F238E27FC236}">
                  <a16:creationId xmlns:a16="http://schemas.microsoft.com/office/drawing/2014/main" id="{A7B7E9CA-3F41-7F08-31A5-07C77911581F}"/>
                </a:ext>
              </a:extLst>
            </p:cNvPr>
            <p:cNvSpPr/>
            <p:nvPr/>
          </p:nvSpPr>
          <p:spPr>
            <a:xfrm>
              <a:off x="488016" y="2588382"/>
              <a:ext cx="6832226" cy="560880"/>
            </a:xfrm>
            <a:prstGeom prst="roundRect">
              <a:avLst/>
            </a:prstGeom>
            <a:gradFill rotWithShape="0">
              <a:gsLst>
                <a:gs pos="0">
                  <a:prstClr val="white">
                    <a:hueOff val="0"/>
                    <a:satOff val="0"/>
                    <a:lumOff val="0"/>
                    <a:alphaOff val="0"/>
                    <a:lumMod val="110000"/>
                    <a:satMod val="105000"/>
                    <a:tint val="67000"/>
                  </a:prstClr>
                </a:gs>
                <a:gs pos="50000">
                  <a:prstClr val="white">
                    <a:hueOff val="0"/>
                    <a:satOff val="0"/>
                    <a:lumOff val="0"/>
                    <a:alphaOff val="0"/>
                    <a:lumMod val="105000"/>
                    <a:satMod val="103000"/>
                    <a:tint val="73000"/>
                  </a:prstClr>
                </a:gs>
                <a:gs pos="100000">
                  <a:prstClr val="white">
                    <a:hueOff val="0"/>
                    <a:satOff val="0"/>
                    <a:lumOff val="0"/>
                    <a:alphaOff val="0"/>
                    <a:lumMod val="105000"/>
                    <a:satMod val="109000"/>
                    <a:tint val="81000"/>
                  </a:prstClr>
                </a:gs>
              </a:gsLst>
              <a:lin ang="5400000" scaled="0"/>
            </a:gradFill>
            <a:ln>
              <a:noFill/>
            </a:ln>
            <a:effectLst/>
            <a:sp3d prstMaterial="dkEdge">
              <a:bevelT w="8200" h="38100"/>
            </a:sp3d>
          </p:spPr>
          <p:style>
            <a:lnRef idx="0">
              <a:scrgbClr r="0" g="0" b="0"/>
            </a:lnRef>
            <a:fillRef idx="2">
              <a:scrgbClr r="0" g="0" b="0"/>
            </a:fillRef>
            <a:effectRef idx="1">
              <a:scrgbClr r="0" g="0" b="0"/>
            </a:effectRef>
            <a:fontRef idx="minor">
              <a:schemeClr val="dk1">
                <a:hueOff val="0"/>
                <a:satOff val="0"/>
                <a:lumOff val="0"/>
                <a:alphaOff val="0"/>
              </a:schemeClr>
            </a:fontRef>
          </p:style>
          <p:txBody>
            <a:bodyPr/>
            <a:lstStyle/>
            <a:p>
              <a:endParaRPr lang="en-US"/>
            </a:p>
          </p:txBody>
        </p:sp>
        <p:sp>
          <p:nvSpPr>
            <p:cNvPr id="14" name="CasellaDiTesto 13">
              <a:extLst>
                <a:ext uri="{FF2B5EF4-FFF2-40B4-BE49-F238E27FC236}">
                  <a16:creationId xmlns:a16="http://schemas.microsoft.com/office/drawing/2014/main" id="{32A64D80-A7CE-F62E-394C-11AA1ABF99C7}"/>
                </a:ext>
              </a:extLst>
            </p:cNvPr>
            <p:cNvSpPr txBox="1"/>
            <p:nvPr/>
          </p:nvSpPr>
          <p:spPr>
            <a:xfrm>
              <a:off x="515396" y="2615762"/>
              <a:ext cx="6777466" cy="50612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8225" tIns="0" rIns="278225" bIns="0" numCol="1" spcCol="1270" anchor="ctr" anchorCtr="0">
              <a:noAutofit/>
            </a:bodyPr>
            <a:lstStyle/>
            <a:p>
              <a:pPr marL="0" lvl="0" indent="0" algn="l" defTabSz="1022350">
                <a:lnSpc>
                  <a:spcPct val="90000"/>
                </a:lnSpc>
                <a:spcBef>
                  <a:spcPct val="0"/>
                </a:spcBef>
                <a:spcAft>
                  <a:spcPct val="35000"/>
                </a:spcAft>
                <a:buNone/>
              </a:pPr>
              <a:r>
                <a:rPr lang="en-US" sz="2400" kern="1200" dirty="0">
                  <a:solidFill>
                    <a:prstClr val="black">
                      <a:hueOff val="0"/>
                      <a:satOff val="0"/>
                      <a:lumOff val="0"/>
                      <a:alphaOff val="0"/>
                    </a:prstClr>
                  </a:solidFill>
                  <a:latin typeface="Aptos" panose="02110004020202020204"/>
                  <a:ea typeface="+mn-ea"/>
                  <a:cs typeface="+mn-cs"/>
                </a:rPr>
                <a:t>4. Results - aspects investigated </a:t>
              </a:r>
            </a:p>
          </p:txBody>
        </p:sp>
      </p:grpSp>
      <p:sp>
        <p:nvSpPr>
          <p:cNvPr id="18" name="Rettangolo con angoli arrotondati 17">
            <a:extLst>
              <a:ext uri="{FF2B5EF4-FFF2-40B4-BE49-F238E27FC236}">
                <a16:creationId xmlns:a16="http://schemas.microsoft.com/office/drawing/2014/main" id="{27009AE9-13B1-9EC8-A61B-DE42157DEEFA}"/>
              </a:ext>
            </a:extLst>
          </p:cNvPr>
          <p:cNvSpPr/>
          <p:nvPr/>
        </p:nvSpPr>
        <p:spPr>
          <a:xfrm>
            <a:off x="173696" y="657912"/>
            <a:ext cx="1425678" cy="389380"/>
          </a:xfrm>
          <a:prstGeom prst="roundRect">
            <a:avLst/>
          </a:prstGeom>
          <a:solidFill>
            <a:schemeClr val="bg1"/>
          </a:solidFill>
          <a:ln>
            <a:solidFill>
              <a:srgbClr val="709383"/>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a:solidFill>
                  <a:schemeClr val="tx1"/>
                </a:solidFill>
              </a:rPr>
              <a:t>AUTHORS</a:t>
            </a:r>
          </a:p>
        </p:txBody>
      </p:sp>
      <p:sp>
        <p:nvSpPr>
          <p:cNvPr id="20" name="CasellaDiTesto 19">
            <a:extLst>
              <a:ext uri="{FF2B5EF4-FFF2-40B4-BE49-F238E27FC236}">
                <a16:creationId xmlns:a16="http://schemas.microsoft.com/office/drawing/2014/main" id="{65F20C1C-642A-DC63-0CF2-51226241AE28}"/>
              </a:ext>
            </a:extLst>
          </p:cNvPr>
          <p:cNvSpPr txBox="1"/>
          <p:nvPr/>
        </p:nvSpPr>
        <p:spPr>
          <a:xfrm>
            <a:off x="213022" y="1095262"/>
            <a:ext cx="2772704" cy="923330"/>
          </a:xfrm>
          <a:prstGeom prst="rect">
            <a:avLst/>
          </a:prstGeom>
          <a:noFill/>
        </p:spPr>
        <p:txBody>
          <a:bodyPr wrap="square" rtlCol="0">
            <a:spAutoFit/>
          </a:bodyPr>
          <a:lstStyle/>
          <a:p>
            <a:r>
              <a:rPr lang="en-US" sz="1800" dirty="0">
                <a:solidFill>
                  <a:schemeClr val="tx1"/>
                </a:solidFill>
              </a:rPr>
              <a:t>TOP 25 AUTHORS BASED ON THE NUMBER OF PUBLICATIONS</a:t>
            </a:r>
            <a:endParaRPr lang="en-US" dirty="0"/>
          </a:p>
        </p:txBody>
      </p:sp>
      <p:pic>
        <p:nvPicPr>
          <p:cNvPr id="23" name="Immagine 22">
            <a:extLst>
              <a:ext uri="{FF2B5EF4-FFF2-40B4-BE49-F238E27FC236}">
                <a16:creationId xmlns:a16="http://schemas.microsoft.com/office/drawing/2014/main" id="{90D42D87-C3D5-5CA9-5766-F2AB5B8B7E50}"/>
              </a:ext>
            </a:extLst>
          </p:cNvPr>
          <p:cNvPicPr>
            <a:picLocks noChangeAspect="1"/>
          </p:cNvPicPr>
          <p:nvPr/>
        </p:nvPicPr>
        <p:blipFill>
          <a:blip r:embed="rId3"/>
          <a:srcRect l="14133" t="35720"/>
          <a:stretch/>
        </p:blipFill>
        <p:spPr>
          <a:xfrm>
            <a:off x="4680155" y="3660074"/>
            <a:ext cx="6521243" cy="2932893"/>
          </a:xfrm>
          <a:prstGeom prst="rect">
            <a:avLst/>
          </a:prstGeom>
        </p:spPr>
      </p:pic>
      <p:grpSp>
        <p:nvGrpSpPr>
          <p:cNvPr id="26" name="Gruppo 25">
            <a:extLst>
              <a:ext uri="{FF2B5EF4-FFF2-40B4-BE49-F238E27FC236}">
                <a16:creationId xmlns:a16="http://schemas.microsoft.com/office/drawing/2014/main" id="{E3C98A84-B68C-D0E1-58D0-E4D5B0F45FA6}"/>
              </a:ext>
            </a:extLst>
          </p:cNvPr>
          <p:cNvGrpSpPr/>
          <p:nvPr/>
        </p:nvGrpSpPr>
        <p:grpSpPr>
          <a:xfrm>
            <a:off x="4680155" y="475027"/>
            <a:ext cx="6521243" cy="2970842"/>
            <a:chOff x="4680155" y="475027"/>
            <a:chExt cx="6521243" cy="2970842"/>
          </a:xfrm>
        </p:grpSpPr>
        <p:pic>
          <p:nvPicPr>
            <p:cNvPr id="21" name="Immagine 20">
              <a:extLst>
                <a:ext uri="{FF2B5EF4-FFF2-40B4-BE49-F238E27FC236}">
                  <a16:creationId xmlns:a16="http://schemas.microsoft.com/office/drawing/2014/main" id="{7C6EB0B1-2329-3038-4264-242D309A73ED}"/>
                </a:ext>
              </a:extLst>
            </p:cNvPr>
            <p:cNvPicPr>
              <a:picLocks noChangeAspect="1"/>
            </p:cNvPicPr>
            <p:nvPr/>
          </p:nvPicPr>
          <p:blipFill>
            <a:blip r:embed="rId4"/>
            <a:srcRect l="14133" t="38517"/>
            <a:stretch/>
          </p:blipFill>
          <p:spPr>
            <a:xfrm>
              <a:off x="4680155" y="475027"/>
              <a:ext cx="6521243" cy="2970842"/>
            </a:xfrm>
            <a:prstGeom prst="rect">
              <a:avLst/>
            </a:prstGeom>
          </p:spPr>
        </p:pic>
        <p:sp>
          <p:nvSpPr>
            <p:cNvPr id="24" name="Rettangolo 23">
              <a:extLst>
                <a:ext uri="{FF2B5EF4-FFF2-40B4-BE49-F238E27FC236}">
                  <a16:creationId xmlns:a16="http://schemas.microsoft.com/office/drawing/2014/main" id="{DED0090E-83E3-5563-F8C3-D120C2E4CAAD}"/>
                </a:ext>
              </a:extLst>
            </p:cNvPr>
            <p:cNvSpPr/>
            <p:nvPr/>
          </p:nvSpPr>
          <p:spPr>
            <a:xfrm>
              <a:off x="4715973" y="1508761"/>
              <a:ext cx="435147" cy="96520"/>
            </a:xfrm>
            <a:prstGeom prst="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
          <p:nvSpPr>
            <p:cNvPr id="25" name="Rettangolo 24">
              <a:extLst>
                <a:ext uri="{FF2B5EF4-FFF2-40B4-BE49-F238E27FC236}">
                  <a16:creationId xmlns:a16="http://schemas.microsoft.com/office/drawing/2014/main" id="{8EFCD437-BEC9-E4F5-E3FE-D1F229CDD45C}"/>
                </a:ext>
              </a:extLst>
            </p:cNvPr>
            <p:cNvSpPr/>
            <p:nvPr/>
          </p:nvSpPr>
          <p:spPr>
            <a:xfrm>
              <a:off x="4715972" y="2109033"/>
              <a:ext cx="435147" cy="96520"/>
            </a:xfrm>
            <a:prstGeom prst="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grpSp>
    </p:spTree>
    <p:extLst>
      <p:ext uri="{BB962C8B-B14F-4D97-AF65-F5344CB8AC3E}">
        <p14:creationId xmlns:p14="http://schemas.microsoft.com/office/powerpoint/2010/main" val="804500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0210064E-86A7-D72B-8091-50B15DDA93B9}"/>
              </a:ext>
            </a:extLst>
          </p:cNvPr>
          <p:cNvSpPr txBox="1"/>
          <p:nvPr/>
        </p:nvSpPr>
        <p:spPr>
          <a:xfrm>
            <a:off x="0" y="4475392"/>
            <a:ext cx="5819345" cy="307777"/>
          </a:xfrm>
          <a:prstGeom prst="rect">
            <a:avLst/>
          </a:prstGeom>
          <a:noFill/>
        </p:spPr>
        <p:txBody>
          <a:bodyPr wrap="square">
            <a:spAutoFit/>
          </a:bodyPr>
          <a:lstStyle/>
          <a:p>
            <a:pPr algn="ctr"/>
            <a:r>
              <a:rPr lang="en-US" sz="1400" dirty="0"/>
              <a:t>Horizontal bar chart - IE 2014-2023. Source: Biblioshiny</a:t>
            </a:r>
          </a:p>
        </p:txBody>
      </p:sp>
      <p:sp>
        <p:nvSpPr>
          <p:cNvPr id="8" name="CasellaDiTesto 7">
            <a:extLst>
              <a:ext uri="{FF2B5EF4-FFF2-40B4-BE49-F238E27FC236}">
                <a16:creationId xmlns:a16="http://schemas.microsoft.com/office/drawing/2014/main" id="{A2427823-D9ED-E02D-8213-C3CD3114B605}"/>
              </a:ext>
            </a:extLst>
          </p:cNvPr>
          <p:cNvSpPr txBox="1"/>
          <p:nvPr/>
        </p:nvSpPr>
        <p:spPr>
          <a:xfrm>
            <a:off x="6167669" y="3236242"/>
            <a:ext cx="5819344" cy="313537"/>
          </a:xfrm>
          <a:prstGeom prst="rect">
            <a:avLst/>
          </a:prstGeom>
          <a:noFill/>
        </p:spPr>
        <p:txBody>
          <a:bodyPr wrap="square">
            <a:spAutoFit/>
          </a:bodyPr>
          <a:lstStyle/>
          <a:p>
            <a:pPr algn="ctr"/>
            <a:r>
              <a:rPr lang="fr-FR" sz="1400" i="1" dirty="0"/>
              <a:t>Horizontal bar chart - CE 2004-2013. Source: Biblioshiny</a:t>
            </a:r>
            <a:endParaRPr lang="en-US" sz="1400" i="1" dirty="0"/>
          </a:p>
        </p:txBody>
      </p:sp>
      <p:sp>
        <p:nvSpPr>
          <p:cNvPr id="12" name="CasellaDiTesto 11">
            <a:extLst>
              <a:ext uri="{FF2B5EF4-FFF2-40B4-BE49-F238E27FC236}">
                <a16:creationId xmlns:a16="http://schemas.microsoft.com/office/drawing/2014/main" id="{59157E06-95A8-7305-194D-B09736009968}"/>
              </a:ext>
            </a:extLst>
          </p:cNvPr>
          <p:cNvSpPr txBox="1"/>
          <p:nvPr/>
        </p:nvSpPr>
        <p:spPr>
          <a:xfrm>
            <a:off x="6225986" y="6211772"/>
            <a:ext cx="5702711" cy="307777"/>
          </a:xfrm>
          <a:prstGeom prst="rect">
            <a:avLst/>
          </a:prstGeom>
          <a:noFill/>
        </p:spPr>
        <p:txBody>
          <a:bodyPr wrap="square">
            <a:spAutoFit/>
          </a:bodyPr>
          <a:lstStyle/>
          <a:p>
            <a:pPr algn="ctr"/>
            <a:r>
              <a:rPr lang="fr-FR" sz="1400" i="1" dirty="0"/>
              <a:t>Horizontal bar chart - CE 2014-2023. Source: Biblioshiny</a:t>
            </a:r>
            <a:endParaRPr lang="en-US" sz="1400" i="1" dirty="0"/>
          </a:p>
        </p:txBody>
      </p:sp>
      <p:cxnSp>
        <p:nvCxnSpPr>
          <p:cNvPr id="14" name="Connettore diritto 13">
            <a:extLst>
              <a:ext uri="{FF2B5EF4-FFF2-40B4-BE49-F238E27FC236}">
                <a16:creationId xmlns:a16="http://schemas.microsoft.com/office/drawing/2014/main" id="{B902E65F-B829-C41A-ADF7-44DC56149D4B}"/>
              </a:ext>
            </a:extLst>
          </p:cNvPr>
          <p:cNvCxnSpPr>
            <a:cxnSpLocks/>
          </p:cNvCxnSpPr>
          <p:nvPr/>
        </p:nvCxnSpPr>
        <p:spPr>
          <a:xfrm>
            <a:off x="5930293" y="0"/>
            <a:ext cx="47720" cy="6867832"/>
          </a:xfrm>
          <a:prstGeom prst="line">
            <a:avLst/>
          </a:prstGeom>
          <a:ln w="19050" cap="flat" cmpd="sng" algn="ctr">
            <a:solidFill>
              <a:schemeClr val="bg2">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Connettore diritto 17">
            <a:extLst>
              <a:ext uri="{FF2B5EF4-FFF2-40B4-BE49-F238E27FC236}">
                <a16:creationId xmlns:a16="http://schemas.microsoft.com/office/drawing/2014/main" id="{146D41F7-6881-17E4-8254-81594E9760F6}"/>
              </a:ext>
            </a:extLst>
          </p:cNvPr>
          <p:cNvCxnSpPr>
            <a:cxnSpLocks/>
          </p:cNvCxnSpPr>
          <p:nvPr/>
        </p:nvCxnSpPr>
        <p:spPr>
          <a:xfrm>
            <a:off x="7654413" y="422787"/>
            <a:ext cx="2949677" cy="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20" name="CasellaDiTesto 19">
            <a:extLst>
              <a:ext uri="{FF2B5EF4-FFF2-40B4-BE49-F238E27FC236}">
                <a16:creationId xmlns:a16="http://schemas.microsoft.com/office/drawing/2014/main" id="{6739EA3A-94E3-D630-41C9-EC2377611616}"/>
              </a:ext>
            </a:extLst>
          </p:cNvPr>
          <p:cNvSpPr txBox="1"/>
          <p:nvPr/>
        </p:nvSpPr>
        <p:spPr>
          <a:xfrm>
            <a:off x="7983793" y="101657"/>
            <a:ext cx="2290916" cy="369332"/>
          </a:xfrm>
          <a:prstGeom prst="rect">
            <a:avLst/>
          </a:prstGeom>
          <a:noFill/>
        </p:spPr>
        <p:txBody>
          <a:bodyPr wrap="square" rtlCol="0">
            <a:spAutoFit/>
          </a:bodyPr>
          <a:lstStyle/>
          <a:p>
            <a:pPr algn="ctr"/>
            <a:r>
              <a:rPr lang="en-US" dirty="0"/>
              <a:t>Circular Economy</a:t>
            </a:r>
          </a:p>
        </p:txBody>
      </p:sp>
      <p:pic>
        <p:nvPicPr>
          <p:cNvPr id="3" name="Immagine 2">
            <a:extLst>
              <a:ext uri="{FF2B5EF4-FFF2-40B4-BE49-F238E27FC236}">
                <a16:creationId xmlns:a16="http://schemas.microsoft.com/office/drawing/2014/main" id="{4E84A580-EA99-328D-DA1D-3CC725AF14CB}"/>
              </a:ext>
            </a:extLst>
          </p:cNvPr>
          <p:cNvPicPr>
            <a:picLocks noChangeAspect="1"/>
          </p:cNvPicPr>
          <p:nvPr/>
        </p:nvPicPr>
        <p:blipFill>
          <a:blip r:embed="rId3"/>
          <a:srcRect l="13357" t="32313"/>
          <a:stretch/>
        </p:blipFill>
        <p:spPr>
          <a:xfrm>
            <a:off x="63912" y="1870127"/>
            <a:ext cx="5814426" cy="2605265"/>
          </a:xfrm>
          <a:prstGeom prst="rect">
            <a:avLst/>
          </a:prstGeom>
        </p:spPr>
      </p:pic>
      <p:pic>
        <p:nvPicPr>
          <p:cNvPr id="5" name="Immagine 4">
            <a:extLst>
              <a:ext uri="{FF2B5EF4-FFF2-40B4-BE49-F238E27FC236}">
                <a16:creationId xmlns:a16="http://schemas.microsoft.com/office/drawing/2014/main" id="{E60BCC5E-3328-045E-10B1-56FFCFBF8B49}"/>
              </a:ext>
            </a:extLst>
          </p:cNvPr>
          <p:cNvPicPr>
            <a:picLocks noChangeAspect="1"/>
          </p:cNvPicPr>
          <p:nvPr/>
        </p:nvPicPr>
        <p:blipFill>
          <a:blip r:embed="rId4"/>
          <a:srcRect l="13357" t="33111"/>
          <a:stretch/>
        </p:blipFill>
        <p:spPr>
          <a:xfrm>
            <a:off x="5989328" y="646228"/>
            <a:ext cx="6176028" cy="2680111"/>
          </a:xfrm>
          <a:prstGeom prst="rect">
            <a:avLst/>
          </a:prstGeom>
        </p:spPr>
      </p:pic>
      <p:pic>
        <p:nvPicPr>
          <p:cNvPr id="7" name="Immagine 6">
            <a:extLst>
              <a:ext uri="{FF2B5EF4-FFF2-40B4-BE49-F238E27FC236}">
                <a16:creationId xmlns:a16="http://schemas.microsoft.com/office/drawing/2014/main" id="{4E12C83B-B219-9FBB-DC99-CAD92A868B81}"/>
              </a:ext>
            </a:extLst>
          </p:cNvPr>
          <p:cNvPicPr>
            <a:picLocks noChangeAspect="1"/>
          </p:cNvPicPr>
          <p:nvPr/>
        </p:nvPicPr>
        <p:blipFill>
          <a:blip r:embed="rId5"/>
          <a:srcRect l="14392" t="33355"/>
          <a:stretch/>
        </p:blipFill>
        <p:spPr>
          <a:xfrm>
            <a:off x="6033106" y="3677045"/>
            <a:ext cx="6094982" cy="2586855"/>
          </a:xfrm>
          <a:prstGeom prst="rect">
            <a:avLst/>
          </a:prstGeom>
        </p:spPr>
      </p:pic>
      <p:sp>
        <p:nvSpPr>
          <p:cNvPr id="9" name="Ovale 8">
            <a:extLst>
              <a:ext uri="{FF2B5EF4-FFF2-40B4-BE49-F238E27FC236}">
                <a16:creationId xmlns:a16="http://schemas.microsoft.com/office/drawing/2014/main" id="{FB181748-1A62-61CA-9F7C-942ED8915B4C}"/>
              </a:ext>
            </a:extLst>
          </p:cNvPr>
          <p:cNvSpPr/>
          <p:nvPr/>
        </p:nvSpPr>
        <p:spPr>
          <a:xfrm>
            <a:off x="5999837" y="2091931"/>
            <a:ext cx="335663" cy="93785"/>
          </a:xfrm>
          <a:prstGeom prst="ellipse">
            <a:avLst/>
          </a:prstGeom>
          <a:noFill/>
          <a:ln w="127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e 10">
            <a:extLst>
              <a:ext uri="{FF2B5EF4-FFF2-40B4-BE49-F238E27FC236}">
                <a16:creationId xmlns:a16="http://schemas.microsoft.com/office/drawing/2014/main" id="{E52CCC05-5BF2-5D5B-6706-F0D6BC3F636A}"/>
              </a:ext>
            </a:extLst>
          </p:cNvPr>
          <p:cNvSpPr/>
          <p:nvPr/>
        </p:nvSpPr>
        <p:spPr>
          <a:xfrm>
            <a:off x="63912" y="3355535"/>
            <a:ext cx="335663" cy="93785"/>
          </a:xfrm>
          <a:prstGeom prst="ellipse">
            <a:avLst/>
          </a:prstGeom>
          <a:noFill/>
          <a:ln w="127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ccia in giù 14">
            <a:extLst>
              <a:ext uri="{FF2B5EF4-FFF2-40B4-BE49-F238E27FC236}">
                <a16:creationId xmlns:a16="http://schemas.microsoft.com/office/drawing/2014/main" id="{4C6E2A8B-7C59-1586-F4C6-96A36683F03E}"/>
              </a:ext>
            </a:extLst>
          </p:cNvPr>
          <p:cNvSpPr/>
          <p:nvPr/>
        </p:nvSpPr>
        <p:spPr>
          <a:xfrm>
            <a:off x="5902336" y="1630305"/>
            <a:ext cx="518160" cy="451052"/>
          </a:xfrm>
          <a:prstGeom prst="downArrow">
            <a:avLst/>
          </a:prstGeom>
          <a:solidFill>
            <a:srgbClr val="FFC000"/>
          </a:solidFill>
          <a:ln w="127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uppo 20">
            <a:extLst>
              <a:ext uri="{FF2B5EF4-FFF2-40B4-BE49-F238E27FC236}">
                <a16:creationId xmlns:a16="http://schemas.microsoft.com/office/drawing/2014/main" id="{E7234D9F-59D8-8B60-BEC8-AD4DF677F3B3}"/>
              </a:ext>
            </a:extLst>
          </p:cNvPr>
          <p:cNvGrpSpPr/>
          <p:nvPr/>
        </p:nvGrpSpPr>
        <p:grpSpPr>
          <a:xfrm>
            <a:off x="166304" y="2746810"/>
            <a:ext cx="335663" cy="370556"/>
            <a:chOff x="166304" y="2746810"/>
            <a:chExt cx="335663" cy="370556"/>
          </a:xfrm>
        </p:grpSpPr>
        <p:pic>
          <p:nvPicPr>
            <p:cNvPr id="17" name="Immagine 16">
              <a:extLst>
                <a:ext uri="{FF2B5EF4-FFF2-40B4-BE49-F238E27FC236}">
                  <a16:creationId xmlns:a16="http://schemas.microsoft.com/office/drawing/2014/main" id="{A2B6ECF9-482E-C3FE-6E51-A549C4808834}"/>
                </a:ext>
              </a:extLst>
            </p:cNvPr>
            <p:cNvPicPr>
              <a:picLocks noChangeAspect="1"/>
            </p:cNvPicPr>
            <p:nvPr/>
          </p:nvPicPr>
          <p:blipFill>
            <a:blip r:embed="rId6"/>
            <a:stretch>
              <a:fillRect/>
            </a:stretch>
          </p:blipFill>
          <p:spPr>
            <a:xfrm>
              <a:off x="168486" y="2746810"/>
              <a:ext cx="256054" cy="91448"/>
            </a:xfrm>
            <a:prstGeom prst="rect">
              <a:avLst/>
            </a:prstGeom>
          </p:spPr>
        </p:pic>
        <p:pic>
          <p:nvPicPr>
            <p:cNvPr id="19" name="Immagine 18">
              <a:extLst>
                <a:ext uri="{FF2B5EF4-FFF2-40B4-BE49-F238E27FC236}">
                  <a16:creationId xmlns:a16="http://schemas.microsoft.com/office/drawing/2014/main" id="{B34A904E-E9D3-11A8-8FA1-1433CEAD12D1}"/>
                </a:ext>
              </a:extLst>
            </p:cNvPr>
            <p:cNvPicPr>
              <a:picLocks noChangeAspect="1"/>
            </p:cNvPicPr>
            <p:nvPr/>
          </p:nvPicPr>
          <p:blipFill>
            <a:blip r:embed="rId6"/>
            <a:stretch>
              <a:fillRect/>
            </a:stretch>
          </p:blipFill>
          <p:spPr>
            <a:xfrm>
              <a:off x="166304" y="2997486"/>
              <a:ext cx="335663" cy="119880"/>
            </a:xfrm>
            <a:prstGeom prst="rect">
              <a:avLst/>
            </a:prstGeom>
          </p:spPr>
        </p:pic>
      </p:grpSp>
      <p:sp>
        <p:nvSpPr>
          <p:cNvPr id="13" name="Freccia in giù 12">
            <a:extLst>
              <a:ext uri="{FF2B5EF4-FFF2-40B4-BE49-F238E27FC236}">
                <a16:creationId xmlns:a16="http://schemas.microsoft.com/office/drawing/2014/main" id="{01A9B2D3-74AD-1248-EC74-93032DD08593}"/>
              </a:ext>
            </a:extLst>
          </p:cNvPr>
          <p:cNvSpPr/>
          <p:nvPr/>
        </p:nvSpPr>
        <p:spPr>
          <a:xfrm>
            <a:off x="8819" y="2875287"/>
            <a:ext cx="518160" cy="451052"/>
          </a:xfrm>
          <a:prstGeom prst="downArrow">
            <a:avLst/>
          </a:prstGeom>
          <a:solidFill>
            <a:srgbClr val="FFC000"/>
          </a:solidFill>
          <a:ln w="127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977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5" grpId="0" animBg="1"/>
      <p:bldP spid="13"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1638</TotalTime>
  <Words>3275</Words>
  <Application>Microsoft Office PowerPoint</Application>
  <PresentationFormat>Widescreen</PresentationFormat>
  <Paragraphs>222</Paragraphs>
  <Slides>19</Slides>
  <Notes>19</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19</vt:i4>
      </vt:variant>
    </vt:vector>
  </HeadingPairs>
  <TitlesOfParts>
    <vt:vector size="24" baseType="lpstr">
      <vt:lpstr>Aptos</vt:lpstr>
      <vt:lpstr>Aptos Display</vt:lpstr>
      <vt:lpstr>Arial</vt:lpstr>
      <vt:lpstr>Roboto</vt:lpstr>
      <vt:lpstr>Tema di Office</vt:lpstr>
      <vt:lpstr>INDUSTRIAL ECOLOGY AND CIRCULAR ECONOMY: PAST, PRESENT AND FUTURE DEVELOPMENTS.  A BIBLIOMETRIC ANALYSIS </vt:lpstr>
      <vt:lpstr>AGENDA</vt:lpstr>
      <vt:lpstr>Presentazione standard di PowerPoint</vt:lpstr>
      <vt:lpstr>Presentazione standard di PowerPoint</vt:lpstr>
      <vt:lpstr>Presentazione standard di PowerPoint</vt:lpstr>
      <vt:lpstr>BIBLIOSHINY SUMMARY DATA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Veronica Casolani</dc:creator>
  <cp:lastModifiedBy>Veronica Casolani</cp:lastModifiedBy>
  <cp:revision>36</cp:revision>
  <dcterms:created xsi:type="dcterms:W3CDTF">2024-11-25T10:34:33Z</dcterms:created>
  <dcterms:modified xsi:type="dcterms:W3CDTF">2024-12-02T18:23:41Z</dcterms:modified>
</cp:coreProperties>
</file>