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6"/>
  </p:notesMasterIdLst>
  <p:sldIdLst>
    <p:sldId id="256" r:id="rId2"/>
    <p:sldId id="260" r:id="rId3"/>
    <p:sldId id="334" r:id="rId4"/>
    <p:sldId id="292" r:id="rId5"/>
    <p:sldId id="339" r:id="rId6"/>
    <p:sldId id="337" r:id="rId7"/>
    <p:sldId id="336" r:id="rId8"/>
    <p:sldId id="340" r:id="rId9"/>
    <p:sldId id="296" r:id="rId10"/>
    <p:sldId id="338" r:id="rId11"/>
    <p:sldId id="367" r:id="rId12"/>
    <p:sldId id="317" r:id="rId13"/>
    <p:sldId id="302" r:id="rId14"/>
    <p:sldId id="318" r:id="rId15"/>
    <p:sldId id="319" r:id="rId16"/>
    <p:sldId id="323" r:id="rId17"/>
    <p:sldId id="324" r:id="rId18"/>
    <p:sldId id="325" r:id="rId19"/>
    <p:sldId id="326" r:id="rId20"/>
    <p:sldId id="320" r:id="rId21"/>
    <p:sldId id="303" r:id="rId22"/>
    <p:sldId id="328" r:id="rId23"/>
    <p:sldId id="329" r:id="rId24"/>
    <p:sldId id="330" r:id="rId25"/>
    <p:sldId id="331" r:id="rId26"/>
    <p:sldId id="332" r:id="rId27"/>
    <p:sldId id="306" r:id="rId28"/>
    <p:sldId id="333" r:id="rId29"/>
    <p:sldId id="342" r:id="rId30"/>
    <p:sldId id="344" r:id="rId31"/>
    <p:sldId id="345" r:id="rId32"/>
    <p:sldId id="346" r:id="rId33"/>
    <p:sldId id="347" r:id="rId34"/>
    <p:sldId id="348" r:id="rId35"/>
    <p:sldId id="349" r:id="rId36"/>
    <p:sldId id="315" r:id="rId37"/>
    <p:sldId id="351" r:id="rId38"/>
    <p:sldId id="350" r:id="rId39"/>
    <p:sldId id="355" r:id="rId40"/>
    <p:sldId id="356" r:id="rId41"/>
    <p:sldId id="357" r:id="rId42"/>
    <p:sldId id="352" r:id="rId43"/>
    <p:sldId id="353" r:id="rId44"/>
    <p:sldId id="354" r:id="rId45"/>
    <p:sldId id="359" r:id="rId46"/>
    <p:sldId id="360" r:id="rId47"/>
    <p:sldId id="308" r:id="rId48"/>
    <p:sldId id="365" r:id="rId49"/>
    <p:sldId id="364" r:id="rId50"/>
    <p:sldId id="362" r:id="rId51"/>
    <p:sldId id="363" r:id="rId52"/>
    <p:sldId id="361" r:id="rId53"/>
    <p:sldId id="279" r:id="rId54"/>
    <p:sldId id="316" r:id="rId55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7A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Açık Sti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5758FB7-9AC5-4552-8A53-C91805E547FA}" styleName="Tema Uygulanmış Stil 1 - Vurgu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660B408-B3CF-4A94-85FC-2B1E0A45F4A2}" styleName="Koyu Stil 2 - Vurgu 1/Vurgu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Koyu Stil 2 - Vurgu 5/Vurgu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Açık Stil 3 - Vurgu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36" autoAdjust="0"/>
    <p:restoredTop sz="94660"/>
  </p:normalViewPr>
  <p:slideViewPr>
    <p:cSldViewPr snapToGrid="0">
      <p:cViewPr varScale="1">
        <p:scale>
          <a:sx n="75" d="100"/>
          <a:sy n="75" d="100"/>
        </p:scale>
        <p:origin x="965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ACF20-48EE-4D98-9509-A06DE727054A}" type="datetimeFigureOut">
              <a:rPr lang="tr-TR" smtClean="0"/>
              <a:t>27.11.2024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550ECD-DA0E-4642-8764-4ED361D38A4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3933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550ECD-DA0E-4642-8764-4ED361D38A48}" type="slidenum">
              <a:rPr lang="tr-TR" smtClean="0"/>
              <a:t>38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53069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24CA7-7B60-C256-CE06-E8A8EED37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940A930C-9B15-16F0-1A3B-9F95261F2E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599DEFA9-72D7-1C5E-A182-BD2119002F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4232F19A-9FC0-965D-EC88-BA4A6FE556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550ECD-DA0E-4642-8764-4ED361D38A48}" type="slidenum">
              <a:rPr lang="tr-TR" smtClean="0"/>
              <a:t>39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64840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95F1A2-8915-FD78-973A-7F9B51816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117D0F73-AB68-D593-E60F-6FB39BB322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4095EB2C-EBDC-894E-7031-08E0E53343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4E9BF43D-222A-36CF-61B3-DA4700F87A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550ECD-DA0E-4642-8764-4ED361D38A48}" type="slidenum">
              <a:rPr lang="tr-TR" smtClean="0"/>
              <a:t>40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32444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C0B40-9BF1-924C-E06C-157EC7D2E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80D98FC4-D30F-23FA-F52B-9589982163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E543B74E-E695-CDBC-CE42-432FFC9161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F1A665C1-0CC2-2690-D3E6-B4E5E2C9DF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550ECD-DA0E-4642-8764-4ED361D38A48}" type="slidenum">
              <a:rPr lang="tr-TR" smtClean="0"/>
              <a:t>41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538647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550ECD-DA0E-4642-8764-4ED361D38A48}" type="slidenum">
              <a:rPr lang="tr-TR" smtClean="0"/>
              <a:t>42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21095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550ECD-DA0E-4642-8764-4ED361D38A48}" type="slidenum">
              <a:rPr lang="tr-TR" smtClean="0"/>
              <a:t>43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85368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550ECD-DA0E-4642-8764-4ED361D38A48}" type="slidenum">
              <a:rPr lang="tr-TR" smtClean="0"/>
              <a:t>44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92675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C0095-79E4-2CAE-EBA8-AC985A50B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AA9EB628-7D01-4B13-E388-B9DDD00362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AD398262-3B5C-5BE9-90E7-5602BBD235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F3BC780C-E677-C7E8-A028-3B2680CF04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550ECD-DA0E-4642-8764-4ED361D38A48}" type="slidenum">
              <a:rPr lang="tr-TR" smtClean="0"/>
              <a:t>45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49213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26229-5D15-BDF8-9013-8901685E1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A098DD97-E34A-365B-A2FB-7AB1CE43BE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6CD874CD-C2E5-8C82-8D06-E81028FE7A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EC18153B-F66E-A8DC-58FA-3DAAE9C2E3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550ECD-DA0E-4642-8764-4ED361D38A48}" type="slidenum">
              <a:rPr lang="tr-TR" smtClean="0"/>
              <a:t>46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70844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CBF1E-5F3A-4890-8E4E-DB57504001B5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DD18-B7A0-47A1-A5EF-146F79A7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820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CBF1E-5F3A-4890-8E4E-DB57504001B5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DD18-B7A0-47A1-A5EF-146F79A7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100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CBF1E-5F3A-4890-8E4E-DB57504001B5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DD18-B7A0-47A1-A5EF-146F79A7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16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CBF1E-5F3A-4890-8E4E-DB57504001B5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DD18-B7A0-47A1-A5EF-146F79A7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28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CBF1E-5F3A-4890-8E4E-DB57504001B5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DD18-B7A0-47A1-A5EF-146F79A7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94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CBF1E-5F3A-4890-8E4E-DB57504001B5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DD18-B7A0-47A1-A5EF-146F79A7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576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CBF1E-5F3A-4890-8E4E-DB57504001B5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DD18-B7A0-47A1-A5EF-146F79A7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084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CBF1E-5F3A-4890-8E4E-DB57504001B5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DD18-B7A0-47A1-A5EF-146F79A7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547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CBF1E-5F3A-4890-8E4E-DB57504001B5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DD18-B7A0-47A1-A5EF-146F79A7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206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CBF1E-5F3A-4890-8E4E-DB57504001B5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DD18-B7A0-47A1-A5EF-146F79A7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42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CBF1E-5F3A-4890-8E4E-DB57504001B5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DD18-B7A0-47A1-A5EF-146F79A7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824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36CBF1E-5F3A-4890-8E4E-DB57504001B5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AF94DD18-B7A0-47A1-A5EF-146F79A7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069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3">
            <a:extLst>
              <a:ext uri="{FF2B5EF4-FFF2-40B4-BE49-F238E27FC236}">
                <a16:creationId xmlns:a16="http://schemas.microsoft.com/office/drawing/2014/main" id="{40DCEEEA-6FE7-4541-9EB2-EF754066E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r-TR"/>
          </a:p>
        </p:txBody>
      </p:sp>
      <p:sp>
        <p:nvSpPr>
          <p:cNvPr id="34" name="Rectangle 25">
            <a:extLst>
              <a:ext uri="{FF2B5EF4-FFF2-40B4-BE49-F238E27FC236}">
                <a16:creationId xmlns:a16="http://schemas.microsoft.com/office/drawing/2014/main" id="{03A72D00-0CA4-4A88-86CE-B1FB393C5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r-TR"/>
          </a:p>
        </p:txBody>
      </p:sp>
      <p:sp useBgFill="1">
        <p:nvSpPr>
          <p:cNvPr id="35" name="Rectangle 27">
            <a:extLst>
              <a:ext uri="{FF2B5EF4-FFF2-40B4-BE49-F238E27FC236}">
                <a16:creationId xmlns:a16="http://schemas.microsoft.com/office/drawing/2014/main" id="{5C1D4A39-A122-41DA-BF9B-2313FB6B7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29">
            <a:extLst>
              <a:ext uri="{FF2B5EF4-FFF2-40B4-BE49-F238E27FC236}">
                <a16:creationId xmlns:a16="http://schemas.microsoft.com/office/drawing/2014/main" id="{ACD120F8-C0F1-4CC6-B340-0B8F67C40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7052486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r-TR"/>
          </a:p>
        </p:txBody>
      </p:sp>
      <p:sp>
        <p:nvSpPr>
          <p:cNvPr id="6" name="Başlık 5">
            <a:extLst>
              <a:ext uri="{FF2B5EF4-FFF2-40B4-BE49-F238E27FC236}">
                <a16:creationId xmlns:a16="http://schemas.microsoft.com/office/drawing/2014/main" id="{8FB37081-FA16-4EA1-B107-8EAD19D2F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688" y="1798868"/>
            <a:ext cx="6451110" cy="125546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GB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 OF  EU COUNTRIES  IN TERMS OF CIRCULARITY:</a:t>
            </a:r>
            <a:br>
              <a:rPr lang="tr-T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MCDM APPROACH</a:t>
            </a:r>
            <a:endParaRPr lang="en-US" sz="2800" dirty="0"/>
          </a:p>
        </p:txBody>
      </p:sp>
      <p:sp>
        <p:nvSpPr>
          <p:cNvPr id="8" name="Metin Yer Tutucusu 7">
            <a:extLst>
              <a:ext uri="{FF2B5EF4-FFF2-40B4-BE49-F238E27FC236}">
                <a16:creationId xmlns:a16="http://schemas.microsoft.com/office/drawing/2014/main" id="{BB4174FB-F93E-4B67-BFCE-DBF2E78E3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37523" y="4041759"/>
            <a:ext cx="4787757" cy="1255469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182880" algn="ctr">
              <a:lnSpc>
                <a:spcPct val="90000"/>
              </a:lnSpc>
              <a:buFont typeface="Wingdings 2" pitchFamily="18" charset="2"/>
              <a:buChar char=""/>
            </a:pPr>
            <a:endParaRPr lang="tr-TR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82880" algn="ctr">
              <a:lnSpc>
                <a:spcPct val="90000"/>
              </a:lnSpc>
              <a:buFont typeface="Wingdings 2" pitchFamily="18" charset="2"/>
              <a:buChar char=""/>
            </a:pPr>
            <a:r>
              <a:rPr lang="tr-TR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Assoc</a:t>
            </a:r>
            <a:r>
              <a:rPr lang="tr-T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Prof.  Ayhan DEMİRCİ</a:t>
            </a:r>
          </a:p>
          <a:p>
            <a:pPr indent="-182880" algn="ctr">
              <a:lnSpc>
                <a:spcPct val="90000"/>
              </a:lnSpc>
              <a:buFont typeface="Wingdings 2" pitchFamily="18" charset="2"/>
              <a:buChar char=""/>
            </a:pPr>
            <a:r>
              <a:rPr lang="tr-T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Toros </a:t>
            </a:r>
            <a:r>
              <a:rPr lang="tr-TR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  <a:r>
              <a:rPr lang="tr-T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Mersin, </a:t>
            </a:r>
            <a:r>
              <a:rPr lang="tr-TR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Turkiye</a:t>
            </a:r>
            <a:endParaRPr lang="tr-T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endParaRPr lang="tr-T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2" descr="Toros Üniversitesi - Vikipedi">
            <a:extLst>
              <a:ext uri="{FF2B5EF4-FFF2-40B4-BE49-F238E27FC236}">
                <a16:creationId xmlns:a16="http://schemas.microsoft.com/office/drawing/2014/main" id="{75DB0E21-CF5F-456E-9FDD-4E156D680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3317" y="5231887"/>
            <a:ext cx="1241715" cy="124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8AF6EFCA-56DD-442E-9948-D162BEBBF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r-TR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BEE3681F-A32C-1E98-10EC-80ED2B0ABF73}"/>
              </a:ext>
            </a:extLst>
          </p:cNvPr>
          <p:cNvSpPr txBox="1"/>
          <p:nvPr/>
        </p:nvSpPr>
        <p:spPr>
          <a:xfrm>
            <a:off x="7466135" y="2248235"/>
            <a:ext cx="381651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Greendeal</a:t>
            </a:r>
            <a:r>
              <a:rPr kumimoji="0" lang="tr-TR" alt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tr-TR" alt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Circular</a:t>
            </a:r>
            <a:r>
              <a:rPr kumimoji="0" lang="tr-TR" alt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alt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Economy</a:t>
            </a:r>
            <a:r>
              <a:rPr kumimoji="0" lang="tr-TR" alt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alt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and</a:t>
            </a:r>
            <a:r>
              <a:rPr kumimoji="0" lang="tr-TR" alt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alt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Industrial</a:t>
            </a:r>
            <a:r>
              <a:rPr kumimoji="0" lang="tr-TR" alt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alt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Ecology</a:t>
            </a:r>
            <a:r>
              <a:rPr kumimoji="0" lang="tr-TR" alt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alt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Symposium</a:t>
            </a:r>
            <a:endParaRPr kumimoji="0" lang="tr-TR" altLang="tr-T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altLang="tr-TR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Clermont-Ferrand</a:t>
            </a:r>
            <a:r>
              <a:rPr kumimoji="0" lang="tr-TR" alt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France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altLang="tr-T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December</a:t>
            </a:r>
            <a:r>
              <a:rPr kumimoji="0" lang="tr-TR" alt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05-06, 2024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F46118A1-AD27-545F-D973-C156424C8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9390" y="78673"/>
            <a:ext cx="4994273" cy="825567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6E38FB84-EDDB-71CF-863C-A8D10B22F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0239" y="928314"/>
            <a:ext cx="3083831" cy="64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292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>
            <a:extLst>
              <a:ext uri="{FF2B5EF4-FFF2-40B4-BE49-F238E27FC236}">
                <a16:creationId xmlns:a16="http://schemas.microsoft.com/office/drawing/2014/main" id="{0425D257-E8EC-468C-90EB-02DB2EAD7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28" y="3294383"/>
            <a:ext cx="3422560" cy="595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600" b="1" dirty="0" err="1">
                <a:latin typeface="Garamond" panose="02020404030301010803" pitchFamily="18" charset="0"/>
              </a:rPr>
              <a:t>Circularity</a:t>
            </a:r>
            <a:endParaRPr lang="en-US" sz="3600" b="1" dirty="0">
              <a:latin typeface="Garamond" panose="02020404030301010803" pitchFamily="18" charset="0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DFD79A1D-60F0-51CD-8EA1-EBC73A236F6A}"/>
              </a:ext>
            </a:extLst>
          </p:cNvPr>
          <p:cNvSpPr txBox="1"/>
          <p:nvPr/>
        </p:nvSpPr>
        <p:spPr>
          <a:xfrm>
            <a:off x="3626778" y="695056"/>
            <a:ext cx="7818634" cy="23816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Circularity refers to practices that optimize resource use and minimize waste across the entire production and consumption cycle, emphasizing sustainability and economic efficiency.</a:t>
            </a:r>
            <a:endParaRPr lang="en-US" altLang="tr-TR" sz="2800" b="1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58668B1F-975B-6B24-C6DB-C273B8F98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6512" y="2881056"/>
            <a:ext cx="3728900" cy="3631746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CC228DE5-ED19-5C83-E655-07D27F9A309A}"/>
              </a:ext>
            </a:extLst>
          </p:cNvPr>
          <p:cNvSpPr txBox="1"/>
          <p:nvPr/>
        </p:nvSpPr>
        <p:spPr>
          <a:xfrm>
            <a:off x="71120" y="6503396"/>
            <a:ext cx="12029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err="1">
                <a:latin typeface="Garamond" panose="02020404030301010803" pitchFamily="18" charset="0"/>
              </a:rPr>
              <a:t>Assoc</a:t>
            </a:r>
            <a:r>
              <a:rPr lang="tr-TR" sz="1400" b="1" dirty="0">
                <a:latin typeface="Garamond" panose="02020404030301010803" pitchFamily="18" charset="0"/>
              </a:rPr>
              <a:t>. Prof. Ayhan DEMİRCİ, Toros </a:t>
            </a:r>
            <a:r>
              <a:rPr lang="tr-TR" sz="1400" b="1" dirty="0" err="1">
                <a:latin typeface="Garamond" panose="02020404030301010803" pitchFamily="18" charset="0"/>
              </a:rPr>
              <a:t>University</a:t>
            </a:r>
            <a:r>
              <a:rPr lang="tr-TR" sz="1400" b="1" dirty="0">
                <a:latin typeface="Garamond" panose="02020404030301010803" pitchFamily="18" charset="0"/>
              </a:rPr>
              <a:t>, </a:t>
            </a:r>
            <a:r>
              <a:rPr lang="tr-TR" sz="1400" b="1" dirty="0" err="1">
                <a:latin typeface="Garamond" panose="02020404030301010803" pitchFamily="18" charset="0"/>
              </a:rPr>
              <a:t>Turkiye</a:t>
            </a:r>
            <a:r>
              <a:rPr lang="tr-TR" sz="1400" b="1" dirty="0">
                <a:latin typeface="Garamond" panose="02020404030301010803" pitchFamily="18" charset="0"/>
              </a:rPr>
              <a:t>.</a:t>
            </a:r>
            <a:endParaRPr lang="en-US" sz="1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281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972FC4-7C0C-D6A1-3085-855445044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>
            <a:extLst>
              <a:ext uri="{FF2B5EF4-FFF2-40B4-BE49-F238E27FC236}">
                <a16:creationId xmlns:a16="http://schemas.microsoft.com/office/drawing/2014/main" id="{F0BC45C1-9E4E-E6C7-3C14-B45E62B7B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28" y="3294383"/>
            <a:ext cx="3422560" cy="595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600" b="1" dirty="0" err="1">
                <a:latin typeface="Garamond" panose="02020404030301010803" pitchFamily="18" charset="0"/>
              </a:rPr>
              <a:t>Circularity</a:t>
            </a:r>
            <a:endParaRPr lang="en-US" sz="3600" b="1" dirty="0">
              <a:latin typeface="Garamond" panose="02020404030301010803" pitchFamily="18" charset="0"/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DBE3699-8E9C-1739-1680-A3FE6B6859FB}"/>
              </a:ext>
            </a:extLst>
          </p:cNvPr>
          <p:cNvSpPr txBox="1"/>
          <p:nvPr/>
        </p:nvSpPr>
        <p:spPr>
          <a:xfrm>
            <a:off x="71120" y="6503396"/>
            <a:ext cx="12029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err="1">
                <a:latin typeface="Garamond" panose="02020404030301010803" pitchFamily="18" charset="0"/>
              </a:rPr>
              <a:t>Assoc</a:t>
            </a:r>
            <a:r>
              <a:rPr lang="tr-TR" sz="1400" b="1" dirty="0">
                <a:latin typeface="Garamond" panose="02020404030301010803" pitchFamily="18" charset="0"/>
              </a:rPr>
              <a:t>. Prof. Ayhan DEMİRCİ, Toros </a:t>
            </a:r>
            <a:r>
              <a:rPr lang="tr-TR" sz="1400" b="1" dirty="0" err="1">
                <a:latin typeface="Garamond" panose="02020404030301010803" pitchFamily="18" charset="0"/>
              </a:rPr>
              <a:t>University</a:t>
            </a:r>
            <a:r>
              <a:rPr lang="tr-TR" sz="1400" b="1" dirty="0">
                <a:latin typeface="Garamond" panose="02020404030301010803" pitchFamily="18" charset="0"/>
              </a:rPr>
              <a:t>, </a:t>
            </a:r>
            <a:r>
              <a:rPr lang="tr-TR" sz="1400" b="1" dirty="0" err="1">
                <a:latin typeface="Garamond" panose="02020404030301010803" pitchFamily="18" charset="0"/>
              </a:rPr>
              <a:t>Turkiye</a:t>
            </a:r>
            <a:r>
              <a:rPr lang="tr-TR" sz="1400" b="1" dirty="0">
                <a:latin typeface="Garamond" panose="02020404030301010803" pitchFamily="18" charset="0"/>
              </a:rPr>
              <a:t>.</a:t>
            </a:r>
            <a:endParaRPr lang="en-US" sz="1400" b="1" dirty="0">
              <a:latin typeface="Garamond" panose="02020404030301010803" pitchFamily="18" charset="0"/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695D40CD-053C-AA0B-77D0-EBDE89F18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490" y="751840"/>
            <a:ext cx="7280910" cy="536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020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>
            <a:extLst>
              <a:ext uri="{FF2B5EF4-FFF2-40B4-BE49-F238E27FC236}">
                <a16:creationId xmlns:a16="http://schemas.microsoft.com/office/drawing/2014/main" id="{0425D257-E8EC-468C-90EB-02DB2EAD7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98" y="2442631"/>
            <a:ext cx="3052691" cy="1593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Garamond" panose="02020404030301010803" pitchFamily="18" charset="0"/>
              </a:rPr>
              <a:t>Method </a:t>
            </a:r>
            <a:br>
              <a:rPr lang="tr-TR" sz="3600" b="1" dirty="0">
                <a:latin typeface="Garamond" panose="02020404030301010803" pitchFamily="18" charset="0"/>
              </a:rPr>
            </a:br>
            <a:r>
              <a:rPr lang="en-US" sz="3600" b="1" dirty="0">
                <a:latin typeface="Garamond" panose="02020404030301010803" pitchFamily="18" charset="0"/>
              </a:rPr>
              <a:t>and </a:t>
            </a:r>
            <a:br>
              <a:rPr lang="tr-TR" sz="3600" b="1" dirty="0">
                <a:latin typeface="Garamond" panose="02020404030301010803" pitchFamily="18" charset="0"/>
              </a:rPr>
            </a:br>
            <a:r>
              <a:rPr lang="en-US" sz="3600" b="1" dirty="0">
                <a:latin typeface="Garamond" panose="02020404030301010803" pitchFamily="18" charset="0"/>
              </a:rPr>
              <a:t>Main Data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0045DA6D-6532-4493-A416-B75C79D400DA}"/>
              </a:ext>
            </a:extLst>
          </p:cNvPr>
          <p:cNvSpPr txBox="1"/>
          <p:nvPr/>
        </p:nvSpPr>
        <p:spPr>
          <a:xfrm>
            <a:off x="3357079" y="618148"/>
            <a:ext cx="8347241" cy="602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4958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Multi-</a:t>
            </a:r>
            <a:r>
              <a:rPr kumimoji="0" lang="tr-TR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Criteria</a:t>
            </a:r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tr-TR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Decision-Making</a:t>
            </a:r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tr-TR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Techniques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Calibri" panose="020F0502020204030204" pitchFamily="34" charset="0"/>
              <a:cs typeface="Vrinda" panose="020B0502040204020203" pitchFamily="34" charset="0"/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31CF68C8-21DC-191B-0568-ACFADD4F5F94}"/>
              </a:ext>
            </a:extLst>
          </p:cNvPr>
          <p:cNvSpPr txBox="1"/>
          <p:nvPr/>
        </p:nvSpPr>
        <p:spPr>
          <a:xfrm>
            <a:off x="71120" y="6503396"/>
            <a:ext cx="12029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err="1">
                <a:latin typeface="Garamond" panose="02020404030301010803" pitchFamily="18" charset="0"/>
              </a:rPr>
              <a:t>Assoc</a:t>
            </a:r>
            <a:r>
              <a:rPr lang="tr-TR" sz="1400" b="1" dirty="0">
                <a:latin typeface="Garamond" panose="02020404030301010803" pitchFamily="18" charset="0"/>
              </a:rPr>
              <a:t>. Prof. Ayhan DEMİRCİ, Toros </a:t>
            </a:r>
            <a:r>
              <a:rPr lang="tr-TR" sz="1400" b="1" dirty="0" err="1">
                <a:latin typeface="Garamond" panose="02020404030301010803" pitchFamily="18" charset="0"/>
              </a:rPr>
              <a:t>University</a:t>
            </a:r>
            <a:r>
              <a:rPr lang="tr-TR" sz="1400" b="1" dirty="0">
                <a:latin typeface="Garamond" panose="02020404030301010803" pitchFamily="18" charset="0"/>
              </a:rPr>
              <a:t>, </a:t>
            </a:r>
            <a:r>
              <a:rPr lang="tr-TR" sz="1400" b="1" dirty="0" err="1">
                <a:latin typeface="Garamond" panose="02020404030301010803" pitchFamily="18" charset="0"/>
              </a:rPr>
              <a:t>Turkiye</a:t>
            </a:r>
            <a:r>
              <a:rPr lang="tr-TR" sz="1400" b="1" dirty="0">
                <a:latin typeface="Garamond" panose="02020404030301010803" pitchFamily="18" charset="0"/>
              </a:rPr>
              <a:t>.</a:t>
            </a:r>
            <a:endParaRPr lang="en-US" sz="1400" b="1" dirty="0">
              <a:latin typeface="Garamond" panose="02020404030301010803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6B849BD-59C4-35E7-0F49-41393CE55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490" y="1422400"/>
            <a:ext cx="7280910" cy="468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976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>
            <a:extLst>
              <a:ext uri="{FF2B5EF4-FFF2-40B4-BE49-F238E27FC236}">
                <a16:creationId xmlns:a16="http://schemas.microsoft.com/office/drawing/2014/main" id="{0425D257-E8EC-468C-90EB-02DB2EAD7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98" y="2442631"/>
            <a:ext cx="3052691" cy="1593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Garamond" panose="02020404030301010803" pitchFamily="18" charset="0"/>
              </a:rPr>
              <a:t>Method </a:t>
            </a:r>
            <a:br>
              <a:rPr lang="tr-TR" sz="3600" b="1" dirty="0">
                <a:latin typeface="Garamond" panose="02020404030301010803" pitchFamily="18" charset="0"/>
              </a:rPr>
            </a:br>
            <a:r>
              <a:rPr lang="en-US" sz="3600" b="1" dirty="0">
                <a:latin typeface="Garamond" panose="02020404030301010803" pitchFamily="18" charset="0"/>
              </a:rPr>
              <a:t>and </a:t>
            </a:r>
            <a:br>
              <a:rPr lang="tr-TR" sz="3600" b="1" dirty="0">
                <a:latin typeface="Garamond" panose="02020404030301010803" pitchFamily="18" charset="0"/>
              </a:rPr>
            </a:br>
            <a:r>
              <a:rPr lang="en-US" sz="3600" b="1" dirty="0">
                <a:latin typeface="Garamond" panose="02020404030301010803" pitchFamily="18" charset="0"/>
              </a:rPr>
              <a:t>Main Data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0045DA6D-6532-4493-A416-B75C79D400DA}"/>
              </a:ext>
            </a:extLst>
          </p:cNvPr>
          <p:cNvSpPr txBox="1"/>
          <p:nvPr/>
        </p:nvSpPr>
        <p:spPr>
          <a:xfrm>
            <a:off x="3357079" y="618148"/>
            <a:ext cx="8038507" cy="602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4958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tr-TR" sz="32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Entropy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Calibri" panose="020F0502020204030204" pitchFamily="34" charset="0"/>
              <a:cs typeface="Vrinda" panose="020B0502040204020203" pitchFamily="34" charset="0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C8F76F8C-160C-4941-B39D-B9197952427A}"/>
              </a:ext>
            </a:extLst>
          </p:cNvPr>
          <p:cNvSpPr txBox="1"/>
          <p:nvPr/>
        </p:nvSpPr>
        <p:spPr>
          <a:xfrm>
            <a:off x="3603659" y="1567885"/>
            <a:ext cx="758489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tr-TR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T</a:t>
            </a:r>
            <a:r>
              <a:rPr lang="en-US" altLang="tr-TR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he most criticized part of multi-criteria decision</a:t>
            </a:r>
            <a:r>
              <a:rPr lang="tr-TR" altLang="tr-TR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-</a:t>
            </a:r>
            <a:r>
              <a:rPr lang="en-US" altLang="tr-TR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making techniques is undoubtedly the criterion weighting </a:t>
            </a:r>
            <a:r>
              <a:rPr lang="tr-TR" altLang="tr-TR" sz="2800" b="1" dirty="0" err="1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stage</a:t>
            </a:r>
            <a:r>
              <a:rPr lang="en-US" altLang="tr-TR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.</a:t>
            </a:r>
            <a:endParaRPr lang="tr-TR" altLang="tr-TR" sz="2800" b="1" dirty="0">
              <a:solidFill>
                <a:prstClr val="black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tr-TR" altLang="tr-TR" sz="2800" b="1" dirty="0">
              <a:solidFill>
                <a:prstClr val="black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tr-TR" altLang="tr-TR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As </a:t>
            </a:r>
            <a:r>
              <a:rPr lang="en-US" altLang="tr-TR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a matter of fact, the criteria affecting the decision are often weighted at this stage based on the opinions of one or more experts.</a:t>
            </a:r>
            <a:endParaRPr lang="tr-TR" altLang="tr-TR" sz="2800" b="1" dirty="0">
              <a:solidFill>
                <a:prstClr val="black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tr-TR" altLang="tr-TR" sz="2800" b="1" dirty="0">
              <a:solidFill>
                <a:prstClr val="black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tr-TR" altLang="tr-TR" sz="2800" b="1" dirty="0" err="1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This</a:t>
            </a:r>
            <a:r>
              <a:rPr lang="tr-TR" altLang="tr-TR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altLang="tr-TR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causes the results of the methods to be subjective.</a:t>
            </a:r>
            <a:endParaRPr lang="tr-TR" altLang="tr-TR" sz="2800" b="1" dirty="0">
              <a:solidFill>
                <a:prstClr val="black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6A961AC4-922A-98A0-7EA9-D9D18E8ABDAE}"/>
              </a:ext>
            </a:extLst>
          </p:cNvPr>
          <p:cNvSpPr txBox="1"/>
          <p:nvPr/>
        </p:nvSpPr>
        <p:spPr>
          <a:xfrm>
            <a:off x="71120" y="6503396"/>
            <a:ext cx="12029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err="1">
                <a:latin typeface="Garamond" panose="02020404030301010803" pitchFamily="18" charset="0"/>
              </a:rPr>
              <a:t>Assoc</a:t>
            </a:r>
            <a:r>
              <a:rPr lang="tr-TR" sz="1400" b="1" dirty="0">
                <a:latin typeface="Garamond" panose="02020404030301010803" pitchFamily="18" charset="0"/>
              </a:rPr>
              <a:t>. Prof. Ayhan DEMİRCİ, Toros </a:t>
            </a:r>
            <a:r>
              <a:rPr lang="tr-TR" sz="1400" b="1" dirty="0" err="1">
                <a:latin typeface="Garamond" panose="02020404030301010803" pitchFamily="18" charset="0"/>
              </a:rPr>
              <a:t>University</a:t>
            </a:r>
            <a:r>
              <a:rPr lang="tr-TR" sz="1400" b="1" dirty="0">
                <a:latin typeface="Garamond" panose="02020404030301010803" pitchFamily="18" charset="0"/>
              </a:rPr>
              <a:t>, </a:t>
            </a:r>
            <a:r>
              <a:rPr lang="tr-TR" sz="1400" b="1" dirty="0" err="1">
                <a:latin typeface="Garamond" panose="02020404030301010803" pitchFamily="18" charset="0"/>
              </a:rPr>
              <a:t>Turkiye</a:t>
            </a:r>
            <a:r>
              <a:rPr lang="tr-TR" sz="1400" b="1" dirty="0">
                <a:latin typeface="Garamond" panose="02020404030301010803" pitchFamily="18" charset="0"/>
              </a:rPr>
              <a:t>.</a:t>
            </a:r>
            <a:endParaRPr lang="en-US" sz="1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08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>
            <a:extLst>
              <a:ext uri="{FF2B5EF4-FFF2-40B4-BE49-F238E27FC236}">
                <a16:creationId xmlns:a16="http://schemas.microsoft.com/office/drawing/2014/main" id="{0425D257-E8EC-468C-90EB-02DB2EAD7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98" y="2442631"/>
            <a:ext cx="3052691" cy="1593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Garamond" panose="02020404030301010803" pitchFamily="18" charset="0"/>
              </a:rPr>
              <a:t>Method </a:t>
            </a:r>
            <a:br>
              <a:rPr lang="tr-TR" sz="3600" b="1" dirty="0">
                <a:latin typeface="Garamond" panose="02020404030301010803" pitchFamily="18" charset="0"/>
              </a:rPr>
            </a:br>
            <a:r>
              <a:rPr lang="en-US" sz="3600" b="1" dirty="0">
                <a:latin typeface="Garamond" panose="02020404030301010803" pitchFamily="18" charset="0"/>
              </a:rPr>
              <a:t>and </a:t>
            </a:r>
            <a:br>
              <a:rPr lang="tr-TR" sz="3600" b="1" dirty="0">
                <a:latin typeface="Garamond" panose="02020404030301010803" pitchFamily="18" charset="0"/>
              </a:rPr>
            </a:br>
            <a:r>
              <a:rPr lang="en-US" sz="3600" b="1" dirty="0">
                <a:latin typeface="Garamond" panose="02020404030301010803" pitchFamily="18" charset="0"/>
              </a:rPr>
              <a:t>Main Data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0045DA6D-6532-4493-A416-B75C79D400DA}"/>
              </a:ext>
            </a:extLst>
          </p:cNvPr>
          <p:cNvSpPr txBox="1"/>
          <p:nvPr/>
        </p:nvSpPr>
        <p:spPr>
          <a:xfrm>
            <a:off x="3357079" y="618148"/>
            <a:ext cx="8038507" cy="602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4958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tr-TR" sz="32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Entropy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Calibri" panose="020F0502020204030204" pitchFamily="34" charset="0"/>
              <a:cs typeface="Vrinda" panose="020B0502040204020203" pitchFamily="34" charset="0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C8F76F8C-160C-4941-B39D-B9197952427A}"/>
              </a:ext>
            </a:extLst>
          </p:cNvPr>
          <p:cNvSpPr txBox="1"/>
          <p:nvPr/>
        </p:nvSpPr>
        <p:spPr>
          <a:xfrm>
            <a:off x="3603659" y="1567885"/>
            <a:ext cx="7584897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tr-TR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Be</a:t>
            </a:r>
            <a:r>
              <a:rPr lang="en-US" altLang="tr-TR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cause it will not be an easy process for the experts whose opinions are asked at this stage to make an impartial decision beyond their own value judgments.</a:t>
            </a:r>
            <a:endParaRPr lang="tr-TR" altLang="tr-TR" sz="2800" b="1" dirty="0">
              <a:solidFill>
                <a:prstClr val="black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tr-TR" altLang="tr-TR" sz="2800" b="1" dirty="0">
              <a:solidFill>
                <a:prstClr val="black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tr-TR" altLang="tr-TR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T</a:t>
            </a:r>
            <a:r>
              <a:rPr lang="en-US" altLang="tr-TR" sz="2800" b="1" dirty="0" err="1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herefore</a:t>
            </a:r>
            <a:r>
              <a:rPr lang="en-US" altLang="tr-TR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, while subjective weighting methods mostly consist of personal judgments, objective criterion weighting methods are more rational and unbiased in terms of providing solutions depending on the criteria's own quantitative values.</a:t>
            </a:r>
            <a:endParaRPr lang="tr-TR" altLang="tr-TR" sz="2800" b="1" dirty="0">
              <a:solidFill>
                <a:prstClr val="black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7B0D782F-4BF9-D9A5-6040-56B90529540E}"/>
              </a:ext>
            </a:extLst>
          </p:cNvPr>
          <p:cNvSpPr txBox="1"/>
          <p:nvPr/>
        </p:nvSpPr>
        <p:spPr>
          <a:xfrm>
            <a:off x="71120" y="6503396"/>
            <a:ext cx="12029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err="1">
                <a:latin typeface="Garamond" panose="02020404030301010803" pitchFamily="18" charset="0"/>
              </a:rPr>
              <a:t>Assoc</a:t>
            </a:r>
            <a:r>
              <a:rPr lang="tr-TR" sz="1400" b="1" dirty="0">
                <a:latin typeface="Garamond" panose="02020404030301010803" pitchFamily="18" charset="0"/>
              </a:rPr>
              <a:t>. Prof. Ayhan DEMİRCİ, Toros </a:t>
            </a:r>
            <a:r>
              <a:rPr lang="tr-TR" sz="1400" b="1" dirty="0" err="1">
                <a:latin typeface="Garamond" panose="02020404030301010803" pitchFamily="18" charset="0"/>
              </a:rPr>
              <a:t>University</a:t>
            </a:r>
            <a:r>
              <a:rPr lang="tr-TR" sz="1400" b="1" dirty="0">
                <a:latin typeface="Garamond" panose="02020404030301010803" pitchFamily="18" charset="0"/>
              </a:rPr>
              <a:t>, </a:t>
            </a:r>
            <a:r>
              <a:rPr lang="tr-TR" sz="1400" b="1" dirty="0" err="1">
                <a:latin typeface="Garamond" panose="02020404030301010803" pitchFamily="18" charset="0"/>
              </a:rPr>
              <a:t>Turkiye</a:t>
            </a:r>
            <a:r>
              <a:rPr lang="tr-TR" sz="1400" b="1" dirty="0">
                <a:latin typeface="Garamond" panose="02020404030301010803" pitchFamily="18" charset="0"/>
              </a:rPr>
              <a:t>.</a:t>
            </a:r>
            <a:endParaRPr lang="en-US" sz="1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567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>
            <a:extLst>
              <a:ext uri="{FF2B5EF4-FFF2-40B4-BE49-F238E27FC236}">
                <a16:creationId xmlns:a16="http://schemas.microsoft.com/office/drawing/2014/main" id="{0425D257-E8EC-468C-90EB-02DB2EAD7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98" y="2442631"/>
            <a:ext cx="3052691" cy="1593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Garamond" panose="02020404030301010803" pitchFamily="18" charset="0"/>
              </a:rPr>
              <a:t>Method </a:t>
            </a:r>
            <a:br>
              <a:rPr lang="tr-TR" sz="3600" b="1" dirty="0">
                <a:latin typeface="Garamond" panose="02020404030301010803" pitchFamily="18" charset="0"/>
              </a:rPr>
            </a:br>
            <a:r>
              <a:rPr lang="en-US" sz="3600" b="1" dirty="0">
                <a:latin typeface="Garamond" panose="02020404030301010803" pitchFamily="18" charset="0"/>
              </a:rPr>
              <a:t>and </a:t>
            </a:r>
            <a:br>
              <a:rPr lang="tr-TR" sz="3600" b="1" dirty="0">
                <a:latin typeface="Garamond" panose="02020404030301010803" pitchFamily="18" charset="0"/>
              </a:rPr>
            </a:br>
            <a:r>
              <a:rPr lang="en-US" sz="3600" b="1" dirty="0">
                <a:latin typeface="Garamond" panose="02020404030301010803" pitchFamily="18" charset="0"/>
              </a:rPr>
              <a:t>Main Data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0045DA6D-6532-4493-A416-B75C79D400DA}"/>
              </a:ext>
            </a:extLst>
          </p:cNvPr>
          <p:cNvSpPr txBox="1"/>
          <p:nvPr/>
        </p:nvSpPr>
        <p:spPr>
          <a:xfrm>
            <a:off x="3357079" y="618148"/>
            <a:ext cx="8038507" cy="602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4958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tr-TR" sz="32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Entropy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Calibri" panose="020F0502020204030204" pitchFamily="34" charset="0"/>
              <a:cs typeface="Vrinda" panose="020B0502040204020203" pitchFamily="34" charset="0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C8F76F8C-160C-4941-B39D-B9197952427A}"/>
              </a:ext>
            </a:extLst>
          </p:cNvPr>
          <p:cNvSpPr txBox="1"/>
          <p:nvPr/>
        </p:nvSpPr>
        <p:spPr>
          <a:xfrm>
            <a:off x="3603659" y="1567885"/>
            <a:ext cx="758489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tr-TR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At </a:t>
            </a:r>
            <a:r>
              <a:rPr lang="en-US" altLang="tr-TR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this point, the E</a:t>
            </a:r>
            <a:r>
              <a:rPr lang="tr-TR" altLang="tr-TR" sz="2800" b="1" dirty="0" err="1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ntropy</a:t>
            </a:r>
            <a:r>
              <a:rPr lang="en-US" altLang="tr-TR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, which provides a more objective evaluation, is a method used in weighting the criteria.</a:t>
            </a:r>
            <a:endParaRPr lang="tr-TR" altLang="tr-TR" sz="2800" b="1" dirty="0">
              <a:solidFill>
                <a:prstClr val="black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tr-TR" altLang="tr-TR" sz="2800" b="1" dirty="0">
              <a:solidFill>
                <a:prstClr val="black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tr-TR" altLang="tr-TR" sz="2800" b="1" dirty="0" err="1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There</a:t>
            </a:r>
            <a:r>
              <a:rPr lang="tr-TR" altLang="tr-TR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tr-TR" altLang="tr-TR" sz="2800" b="1" dirty="0" err="1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are</a:t>
            </a:r>
            <a:r>
              <a:rPr lang="tr-TR" altLang="tr-TR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tr-TR" altLang="tr-TR" sz="2800" b="1" dirty="0" err="1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five</a:t>
            </a:r>
            <a:r>
              <a:rPr lang="tr-TR" altLang="tr-TR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tr-TR" altLang="tr-TR" sz="2800" b="1" dirty="0" err="1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steps</a:t>
            </a:r>
            <a:r>
              <a:rPr lang="tr-TR" altLang="tr-TR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tr-TR" altLang="tr-TR" sz="2800" b="1" dirty="0" err="1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for</a:t>
            </a:r>
            <a:r>
              <a:rPr lang="tr-TR" altLang="tr-TR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tr-TR" altLang="tr-TR" sz="2800" b="1" dirty="0" err="1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Entropy</a:t>
            </a:r>
            <a:r>
              <a:rPr lang="tr-TR" altLang="tr-TR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tr-TR" altLang="tr-TR" sz="2800" b="1" dirty="0" err="1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technique</a:t>
            </a:r>
            <a:r>
              <a:rPr lang="tr-TR" altLang="tr-TR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, in </a:t>
            </a:r>
            <a:r>
              <a:rPr lang="tr-TR" altLang="tr-TR" sz="2800" b="1" dirty="0" err="1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the</a:t>
            </a:r>
            <a:r>
              <a:rPr lang="tr-TR" altLang="tr-TR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tr-TR" altLang="tr-TR" sz="2800" b="1" dirty="0" err="1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literature</a:t>
            </a:r>
            <a:r>
              <a:rPr lang="tr-TR" altLang="tr-TR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DCDECDAF-F21B-92AB-5AC9-CA753C3982A2}"/>
              </a:ext>
            </a:extLst>
          </p:cNvPr>
          <p:cNvSpPr txBox="1"/>
          <p:nvPr/>
        </p:nvSpPr>
        <p:spPr>
          <a:xfrm>
            <a:off x="71120" y="6503396"/>
            <a:ext cx="12029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err="1">
                <a:latin typeface="Garamond" panose="02020404030301010803" pitchFamily="18" charset="0"/>
              </a:rPr>
              <a:t>Assoc</a:t>
            </a:r>
            <a:r>
              <a:rPr lang="tr-TR" sz="1400" b="1" dirty="0">
                <a:latin typeface="Garamond" panose="02020404030301010803" pitchFamily="18" charset="0"/>
              </a:rPr>
              <a:t>. Prof. Ayhan DEMİRCİ, Toros </a:t>
            </a:r>
            <a:r>
              <a:rPr lang="tr-TR" sz="1400" b="1" dirty="0" err="1">
                <a:latin typeface="Garamond" panose="02020404030301010803" pitchFamily="18" charset="0"/>
              </a:rPr>
              <a:t>University</a:t>
            </a:r>
            <a:r>
              <a:rPr lang="tr-TR" sz="1400" b="1" dirty="0">
                <a:latin typeface="Garamond" panose="02020404030301010803" pitchFamily="18" charset="0"/>
              </a:rPr>
              <a:t>, </a:t>
            </a:r>
            <a:r>
              <a:rPr lang="tr-TR" sz="1400" b="1" dirty="0" err="1">
                <a:latin typeface="Garamond" panose="02020404030301010803" pitchFamily="18" charset="0"/>
              </a:rPr>
              <a:t>Turkiye</a:t>
            </a:r>
            <a:r>
              <a:rPr lang="tr-TR" sz="1400" b="1" dirty="0">
                <a:latin typeface="Garamond" panose="02020404030301010803" pitchFamily="18" charset="0"/>
              </a:rPr>
              <a:t>.</a:t>
            </a:r>
            <a:endParaRPr lang="en-US" sz="1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7453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>
            <a:extLst>
              <a:ext uri="{FF2B5EF4-FFF2-40B4-BE49-F238E27FC236}">
                <a16:creationId xmlns:a16="http://schemas.microsoft.com/office/drawing/2014/main" id="{0425D257-E8EC-468C-90EB-02DB2EAD7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98" y="2442631"/>
            <a:ext cx="3052691" cy="1593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Garamond" panose="02020404030301010803" pitchFamily="18" charset="0"/>
              </a:rPr>
              <a:t>Method </a:t>
            </a:r>
            <a:br>
              <a:rPr lang="tr-TR" sz="3600" b="1" dirty="0">
                <a:latin typeface="Garamond" panose="02020404030301010803" pitchFamily="18" charset="0"/>
              </a:rPr>
            </a:br>
            <a:r>
              <a:rPr lang="en-US" sz="3600" b="1" dirty="0">
                <a:latin typeface="Garamond" panose="02020404030301010803" pitchFamily="18" charset="0"/>
              </a:rPr>
              <a:t>and </a:t>
            </a:r>
            <a:br>
              <a:rPr lang="tr-TR" sz="3600" b="1" dirty="0">
                <a:latin typeface="Garamond" panose="02020404030301010803" pitchFamily="18" charset="0"/>
              </a:rPr>
            </a:br>
            <a:r>
              <a:rPr lang="en-US" sz="3600" b="1" dirty="0">
                <a:latin typeface="Garamond" panose="02020404030301010803" pitchFamily="18" charset="0"/>
              </a:rPr>
              <a:t>Main Data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0045DA6D-6532-4493-A416-B75C79D400DA}"/>
              </a:ext>
            </a:extLst>
          </p:cNvPr>
          <p:cNvSpPr txBox="1"/>
          <p:nvPr/>
        </p:nvSpPr>
        <p:spPr>
          <a:xfrm>
            <a:off x="3357079" y="618148"/>
            <a:ext cx="8038507" cy="602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4958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tr-TR" sz="32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Entropy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Calibri" panose="020F0502020204030204" pitchFamily="34" charset="0"/>
              <a:cs typeface="Vrinda" panose="020B0502040204020203" pitchFamily="34" charset="0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C8F76F8C-160C-4941-B39D-B9197952427A}"/>
              </a:ext>
            </a:extLst>
          </p:cNvPr>
          <p:cNvSpPr txBox="1"/>
          <p:nvPr/>
        </p:nvSpPr>
        <p:spPr>
          <a:xfrm>
            <a:off x="3603659" y="1567885"/>
            <a:ext cx="75848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tr-TR" sz="2800" b="1" dirty="0" err="1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Preparing</a:t>
            </a:r>
            <a:r>
              <a:rPr lang="tr-TR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tr-TR" sz="2800" b="1" dirty="0" err="1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the</a:t>
            </a:r>
            <a:r>
              <a:rPr lang="tr-TR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tr-TR" sz="2800" b="1" dirty="0" err="1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Decision</a:t>
            </a:r>
            <a:r>
              <a:rPr lang="tr-TR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tr-TR" sz="2800" b="1" dirty="0" err="1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Matrix</a:t>
            </a:r>
            <a:endParaRPr lang="tr-TR" altLang="tr-TR" sz="2800" b="1" dirty="0">
              <a:solidFill>
                <a:prstClr val="black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etin kutusu 2">
                <a:extLst>
                  <a:ext uri="{FF2B5EF4-FFF2-40B4-BE49-F238E27FC236}">
                    <a16:creationId xmlns:a16="http://schemas.microsoft.com/office/drawing/2014/main" id="{8BBB9E05-C63D-3A88-7959-BB732723D02E}"/>
                  </a:ext>
                </a:extLst>
              </p:cNvPr>
              <p:cNvSpPr txBox="1"/>
              <p:nvPr/>
            </p:nvSpPr>
            <p:spPr>
              <a:xfrm>
                <a:off x="3804920" y="3057463"/>
                <a:ext cx="6126480" cy="17050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tr-TR" sz="2800" b="1" i="1" smtClean="0">
                          <a:latin typeface="Cambria Math" panose="02040503050406030204" pitchFamily="18" charset="0"/>
                        </a:rPr>
                        <m:t>𝑿</m:t>
                      </m:r>
                      <m:r>
                        <a:rPr lang="tr-TR" sz="2800" b="1" i="0">
                          <a:latin typeface="Cambria Math" panose="02040503050406030204" pitchFamily="18" charset="0"/>
                        </a:rPr>
                        <m:t>=</m:t>
                      </m:r>
                      <m:m>
                        <m:mPr>
                          <m:plcHide m:val="on"/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tr-TR" sz="28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sSub>
                              <m:sSubPr>
                                <m:ctrlPr>
                                  <a:rPr lang="tr-TR" sz="2800" b="1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tr-TR" sz="2800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tr-TR" sz="2800" b="1" i="0">
                                    <a:latin typeface="Cambria Math" panose="02040503050406030204" pitchFamily="18" charset="0"/>
                                  </a:rPr>
                                  <m:t>𝟎𝟏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tr-TR" sz="2800" b="1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tr-TR" sz="2800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tr-TR" sz="2800" b="1" i="0">
                                    <a:latin typeface="Cambria Math" panose="02040503050406030204" pitchFamily="18" charset="0"/>
                                  </a:rPr>
                                  <m:t>𝟎𝟐</m:t>
                                </m:r>
                              </m:sub>
                            </m:sSub>
                          </m:e>
                          <m:e>
                            <m:m>
                              <m:mPr>
                                <m:plcHide m:val="on"/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tr-TR" sz="2800" b="1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tr-TR" sz="2800" b="1" i="0">
                                      <a:latin typeface="Cambria Math" panose="02040503050406030204" pitchFamily="18" charset="0"/>
                                    </a:rPr>
                                    <m:t>…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tr-TR" sz="2800" b="1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tr-TR" sz="2800" b="1" i="1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tr-TR" sz="2800" b="1" i="0"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  <m:r>
                                        <a:rPr lang="tr-TR" sz="2800" b="1" i="1">
                                          <a:latin typeface="Cambria Math" panose="02040503050406030204" pitchFamily="18" charset="0"/>
                                        </a:rPr>
                                        <m:t>𝒏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mr>
                        <m:mr>
                          <m:e>
                            <m:sSub>
                              <m:sSubPr>
                                <m:ctrlPr>
                                  <a:rPr lang="tr-TR" sz="2800" b="1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tr-TR" sz="2800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tr-TR" sz="2800" b="1" i="0">
                                    <a:latin typeface="Cambria Math" panose="02040503050406030204" pitchFamily="18" charset="0"/>
                                  </a:rPr>
                                  <m:t>𝟏𝟏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tr-TR" sz="2800" b="1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tr-TR" sz="2800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tr-TR" sz="2800" b="1" i="0">
                                    <a:latin typeface="Cambria Math" panose="02040503050406030204" pitchFamily="18" charset="0"/>
                                  </a:rPr>
                                  <m:t>𝟏𝟐</m:t>
                                </m:r>
                              </m:sub>
                            </m:sSub>
                          </m:e>
                          <m:e>
                            <m:m>
                              <m:mPr>
                                <m:plcHide m:val="on"/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tr-TR" sz="2800" b="1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tr-TR" sz="2800" b="1" i="0">
                                      <a:latin typeface="Cambria Math" panose="02040503050406030204" pitchFamily="18" charset="0"/>
                                    </a:rPr>
                                    <m:t>…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tr-TR" sz="2800" b="1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tr-TR" sz="2800" b="1" i="1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tr-TR" sz="2800" b="1" i="0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  <m:r>
                                        <a:rPr lang="tr-TR" sz="2800" b="1" i="1">
                                          <a:latin typeface="Cambria Math" panose="02040503050406030204" pitchFamily="18" charset="0"/>
                                        </a:rPr>
                                        <m:t>𝒏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mr>
                        <m:mr>
                          <m:e>
                            <m:m>
                              <m:mPr>
                                <m:plcHide m:val="on"/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tr-TR" sz="2800" b="1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tr-TR" sz="2800" b="1" i="0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tr-TR" sz="2800" b="1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tr-TR" sz="2800" b="1" i="1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tr-TR" sz="2800" b="1" i="1">
                                          <a:latin typeface="Cambria Math" panose="02040503050406030204" pitchFamily="18" charset="0"/>
                                        </a:rPr>
                                        <m:t>𝒎</m:t>
                                      </m:r>
                                      <m:r>
                                        <a:rPr lang="tr-TR" sz="2800" b="1" i="0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  <m:e>
                            <m:m>
                              <m:mPr>
                                <m:plcHide m:val="on"/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tr-TR" sz="2800" b="1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tr-TR" sz="2800" b="1" i="0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tr-TR" sz="2800" b="1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tr-TR" sz="2800" b="1" i="1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tr-TR" sz="2800" b="1" i="1">
                                          <a:latin typeface="Cambria Math" panose="02040503050406030204" pitchFamily="18" charset="0"/>
                                        </a:rPr>
                                        <m:t>𝒎</m:t>
                                      </m:r>
                                      <m:r>
                                        <a:rPr lang="tr-TR" sz="2800" b="1" i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  <m:e>
                            <m:m>
                              <m:mPr>
                                <m:plcHide m:val="on"/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tr-TR" sz="2800" b="1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plcHide m:val="on"/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tr-TR" sz="2800" b="1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lang="tr-TR" sz="2800" b="1" i="0">
                                            <a:latin typeface="Cambria Math" panose="02040503050406030204" pitchFamily="18" charset="0"/>
                                          </a:rPr>
                                          <m:t>⋱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tr-TR" sz="2800" b="1" i="0">
                                            <a:latin typeface="Cambria Math" panose="02040503050406030204" pitchFamily="18" charset="0"/>
                                          </a:rPr>
                                          <m:t>…</m:t>
                                        </m:r>
                                      </m:e>
                                    </m:mr>
                                  </m:m>
                                </m:e>
                                <m:e>
                                  <m:m>
                                    <m:mPr>
                                      <m:plcHide m:val="on"/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tr-TR" sz="2800" b="1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lang="tr-TR" sz="2800" b="1" i="0">
                                            <a:latin typeface="Cambria Math" panose="02040503050406030204" pitchFamily="18" charset="0"/>
                                          </a:rPr>
                                          <m:t>⋮</m:t>
                                        </m:r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tr-TR" sz="2800" b="1" i="1">
                                                <a:solidFill>
                                                  <a:srgbClr val="836967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tr-TR" sz="2800" b="1" i="1">
                                                <a:latin typeface="Cambria Math" panose="02040503050406030204" pitchFamily="18" charset="0"/>
                                              </a:rPr>
                                              <m:t>𝒙</m:t>
                                            </m:r>
                                          </m:e>
                                          <m:sub>
                                            <m:r>
                                              <a:rPr lang="tr-TR" sz="2800" b="1" i="1">
                                                <a:latin typeface="Cambria Math" panose="02040503050406030204" pitchFamily="18" charset="0"/>
                                              </a:rPr>
                                              <m:t>𝒎𝒏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mr>
                      </m:m>
                    </m:oMath>
                  </m:oMathPara>
                </a14:m>
                <a:endParaRPr lang="tr-TR" sz="2800" b="1" dirty="0"/>
              </a:p>
            </p:txBody>
          </p:sp>
        </mc:Choice>
        <mc:Fallback xmlns="">
          <p:sp>
            <p:nvSpPr>
              <p:cNvPr id="3" name="Metin kutusu 2">
                <a:extLst>
                  <a:ext uri="{FF2B5EF4-FFF2-40B4-BE49-F238E27FC236}">
                    <a16:creationId xmlns:a16="http://schemas.microsoft.com/office/drawing/2014/main" id="{8BBB9E05-C63D-3A88-7959-BB732723D0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4920" y="3057463"/>
                <a:ext cx="6126480" cy="170501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Metin kutusu 1">
            <a:extLst>
              <a:ext uri="{FF2B5EF4-FFF2-40B4-BE49-F238E27FC236}">
                <a16:creationId xmlns:a16="http://schemas.microsoft.com/office/drawing/2014/main" id="{280867B4-203F-710D-5742-2889C62DDC01}"/>
              </a:ext>
            </a:extLst>
          </p:cNvPr>
          <p:cNvSpPr txBox="1"/>
          <p:nvPr/>
        </p:nvSpPr>
        <p:spPr>
          <a:xfrm>
            <a:off x="71120" y="6503396"/>
            <a:ext cx="12029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err="1">
                <a:latin typeface="Garamond" panose="02020404030301010803" pitchFamily="18" charset="0"/>
              </a:rPr>
              <a:t>Assoc</a:t>
            </a:r>
            <a:r>
              <a:rPr lang="tr-TR" sz="1400" b="1" dirty="0">
                <a:latin typeface="Garamond" panose="02020404030301010803" pitchFamily="18" charset="0"/>
              </a:rPr>
              <a:t>. Prof. Ayhan DEMİRCİ, Toros </a:t>
            </a:r>
            <a:r>
              <a:rPr lang="tr-TR" sz="1400" b="1" dirty="0" err="1">
                <a:latin typeface="Garamond" panose="02020404030301010803" pitchFamily="18" charset="0"/>
              </a:rPr>
              <a:t>University</a:t>
            </a:r>
            <a:r>
              <a:rPr lang="tr-TR" sz="1400" b="1" dirty="0">
                <a:latin typeface="Garamond" panose="02020404030301010803" pitchFamily="18" charset="0"/>
              </a:rPr>
              <a:t>, </a:t>
            </a:r>
            <a:r>
              <a:rPr lang="tr-TR" sz="1400" b="1" dirty="0" err="1">
                <a:latin typeface="Garamond" panose="02020404030301010803" pitchFamily="18" charset="0"/>
              </a:rPr>
              <a:t>Turkiye</a:t>
            </a:r>
            <a:r>
              <a:rPr lang="tr-TR" sz="1400" b="1" dirty="0">
                <a:latin typeface="Garamond" panose="02020404030301010803" pitchFamily="18" charset="0"/>
              </a:rPr>
              <a:t>.</a:t>
            </a:r>
            <a:endParaRPr lang="en-US" sz="1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1488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>
            <a:extLst>
              <a:ext uri="{FF2B5EF4-FFF2-40B4-BE49-F238E27FC236}">
                <a16:creationId xmlns:a16="http://schemas.microsoft.com/office/drawing/2014/main" id="{0425D257-E8EC-468C-90EB-02DB2EAD7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98" y="2442631"/>
            <a:ext cx="3052691" cy="1593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Garamond" panose="02020404030301010803" pitchFamily="18" charset="0"/>
              </a:rPr>
              <a:t>Method </a:t>
            </a:r>
            <a:br>
              <a:rPr lang="tr-TR" sz="3600" b="1" dirty="0">
                <a:latin typeface="Garamond" panose="02020404030301010803" pitchFamily="18" charset="0"/>
              </a:rPr>
            </a:br>
            <a:r>
              <a:rPr lang="en-US" sz="3600" b="1" dirty="0">
                <a:latin typeface="Garamond" panose="02020404030301010803" pitchFamily="18" charset="0"/>
              </a:rPr>
              <a:t>and </a:t>
            </a:r>
            <a:br>
              <a:rPr lang="tr-TR" sz="3600" b="1" dirty="0">
                <a:latin typeface="Garamond" panose="02020404030301010803" pitchFamily="18" charset="0"/>
              </a:rPr>
            </a:br>
            <a:r>
              <a:rPr lang="en-US" sz="3600" b="1" dirty="0">
                <a:latin typeface="Garamond" panose="02020404030301010803" pitchFamily="18" charset="0"/>
              </a:rPr>
              <a:t>Main Data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0045DA6D-6532-4493-A416-B75C79D400DA}"/>
              </a:ext>
            </a:extLst>
          </p:cNvPr>
          <p:cNvSpPr txBox="1"/>
          <p:nvPr/>
        </p:nvSpPr>
        <p:spPr>
          <a:xfrm>
            <a:off x="3357079" y="618148"/>
            <a:ext cx="8038507" cy="602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4958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tr-TR" sz="32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Entropy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Calibri" panose="020F0502020204030204" pitchFamily="34" charset="0"/>
              <a:cs typeface="Vrinda" panose="020B0502040204020203" pitchFamily="34" charset="0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C8F76F8C-160C-4941-B39D-B9197952427A}"/>
              </a:ext>
            </a:extLst>
          </p:cNvPr>
          <p:cNvSpPr txBox="1"/>
          <p:nvPr/>
        </p:nvSpPr>
        <p:spPr>
          <a:xfrm>
            <a:off x="3603659" y="1567885"/>
            <a:ext cx="75848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tr-TR" sz="2800" b="1" dirty="0" err="1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Normalization</a:t>
            </a:r>
            <a:r>
              <a:rPr lang="tr-TR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of </a:t>
            </a:r>
            <a:r>
              <a:rPr lang="tr-TR" sz="2800" b="1" dirty="0" err="1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the</a:t>
            </a:r>
            <a:r>
              <a:rPr lang="tr-TR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tr-TR" sz="2800" b="1" dirty="0" err="1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Decision</a:t>
            </a:r>
            <a:r>
              <a:rPr lang="tr-TR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tr-TR" sz="2800" b="1" dirty="0" err="1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Matrix</a:t>
            </a:r>
            <a:endParaRPr lang="tr-TR" altLang="tr-TR" sz="2800" b="1" dirty="0">
              <a:solidFill>
                <a:prstClr val="black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etin kutusu 2">
                <a:extLst>
                  <a:ext uri="{FF2B5EF4-FFF2-40B4-BE49-F238E27FC236}">
                    <a16:creationId xmlns:a16="http://schemas.microsoft.com/office/drawing/2014/main" id="{3F11936C-7A1F-356F-07F0-24FC2663BBF4}"/>
                  </a:ext>
                </a:extLst>
              </p:cNvPr>
              <p:cNvSpPr txBox="1"/>
              <p:nvPr/>
            </p:nvSpPr>
            <p:spPr>
              <a:xfrm>
                <a:off x="3603659" y="3102596"/>
                <a:ext cx="6126480" cy="9826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tr-TR" sz="28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800" b="1" i="1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tr-TR" sz="2800" b="1" i="1">
                              <a:latin typeface="Cambria Math" panose="02040503050406030204" pitchFamily="18" charset="0"/>
                            </a:rPr>
                            <m:t>𝒊𝒋</m:t>
                          </m:r>
                        </m:sub>
                      </m:sSub>
                      <m:r>
                        <a:rPr lang="tr-TR" sz="2800" b="1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tr-TR" sz="28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tr-TR" sz="2800" b="1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8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tr-TR" sz="2800" b="1" i="1">
                                  <a:latin typeface="Cambria Math" panose="02040503050406030204" pitchFamily="18" charset="0"/>
                                </a:rPr>
                                <m:t>𝒊𝒋</m:t>
                              </m:r>
                            </m:sub>
                          </m:sSub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ctrlPr>
                                <a:rPr lang="tr-TR" sz="2800" b="1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tr-TR" sz="2800" b="1" i="1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  <m:r>
                                <a:rPr lang="tr-TR" sz="2800" b="1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tr-TR" sz="2800" b="1" i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tr-TR" sz="2800" b="1" i="1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tr-TR" sz="2800" b="1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tr-TR" sz="2800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tr-TR" sz="2800" b="1" i="1">
                                      <a:latin typeface="Cambria Math" panose="02040503050406030204" pitchFamily="18" charset="0"/>
                                    </a:rPr>
                                    <m:t>𝒊𝒋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tr-TR" sz="2800" b="1" dirty="0"/>
              </a:p>
            </p:txBody>
          </p:sp>
        </mc:Choice>
        <mc:Fallback xmlns="">
          <p:sp>
            <p:nvSpPr>
              <p:cNvPr id="3" name="Metin kutusu 2">
                <a:extLst>
                  <a:ext uri="{FF2B5EF4-FFF2-40B4-BE49-F238E27FC236}">
                    <a16:creationId xmlns:a16="http://schemas.microsoft.com/office/drawing/2014/main" id="{3F11936C-7A1F-356F-07F0-24FC2663BB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3659" y="3102596"/>
                <a:ext cx="6126480" cy="98264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Metin kutusu 1">
            <a:extLst>
              <a:ext uri="{FF2B5EF4-FFF2-40B4-BE49-F238E27FC236}">
                <a16:creationId xmlns:a16="http://schemas.microsoft.com/office/drawing/2014/main" id="{C653D93B-AE65-0134-A39B-AB8651D4D39E}"/>
              </a:ext>
            </a:extLst>
          </p:cNvPr>
          <p:cNvSpPr txBox="1"/>
          <p:nvPr/>
        </p:nvSpPr>
        <p:spPr>
          <a:xfrm>
            <a:off x="71120" y="6503396"/>
            <a:ext cx="12029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err="1">
                <a:latin typeface="Garamond" panose="02020404030301010803" pitchFamily="18" charset="0"/>
              </a:rPr>
              <a:t>Assoc</a:t>
            </a:r>
            <a:r>
              <a:rPr lang="tr-TR" sz="1400" b="1" dirty="0">
                <a:latin typeface="Garamond" panose="02020404030301010803" pitchFamily="18" charset="0"/>
              </a:rPr>
              <a:t>. Prof. Ayhan DEMİRCİ, Toros </a:t>
            </a:r>
            <a:r>
              <a:rPr lang="tr-TR" sz="1400" b="1" dirty="0" err="1">
                <a:latin typeface="Garamond" panose="02020404030301010803" pitchFamily="18" charset="0"/>
              </a:rPr>
              <a:t>University</a:t>
            </a:r>
            <a:r>
              <a:rPr lang="tr-TR" sz="1400" b="1" dirty="0">
                <a:latin typeface="Garamond" panose="02020404030301010803" pitchFamily="18" charset="0"/>
              </a:rPr>
              <a:t>, </a:t>
            </a:r>
            <a:r>
              <a:rPr lang="tr-TR" sz="1400" b="1" dirty="0" err="1">
                <a:latin typeface="Garamond" panose="02020404030301010803" pitchFamily="18" charset="0"/>
              </a:rPr>
              <a:t>Turkiye</a:t>
            </a:r>
            <a:r>
              <a:rPr lang="tr-TR" sz="1400" b="1" dirty="0">
                <a:latin typeface="Garamond" panose="02020404030301010803" pitchFamily="18" charset="0"/>
              </a:rPr>
              <a:t>.</a:t>
            </a:r>
            <a:endParaRPr lang="en-US" sz="1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0545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>
            <a:extLst>
              <a:ext uri="{FF2B5EF4-FFF2-40B4-BE49-F238E27FC236}">
                <a16:creationId xmlns:a16="http://schemas.microsoft.com/office/drawing/2014/main" id="{0425D257-E8EC-468C-90EB-02DB2EAD7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98" y="2442631"/>
            <a:ext cx="3052691" cy="1593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Garamond" panose="02020404030301010803" pitchFamily="18" charset="0"/>
              </a:rPr>
              <a:t>Method </a:t>
            </a:r>
            <a:br>
              <a:rPr lang="tr-TR" sz="3600" b="1" dirty="0">
                <a:latin typeface="Garamond" panose="02020404030301010803" pitchFamily="18" charset="0"/>
              </a:rPr>
            </a:br>
            <a:r>
              <a:rPr lang="en-US" sz="3600" b="1" dirty="0">
                <a:latin typeface="Garamond" panose="02020404030301010803" pitchFamily="18" charset="0"/>
              </a:rPr>
              <a:t>and </a:t>
            </a:r>
            <a:br>
              <a:rPr lang="tr-TR" sz="3600" b="1" dirty="0">
                <a:latin typeface="Garamond" panose="02020404030301010803" pitchFamily="18" charset="0"/>
              </a:rPr>
            </a:br>
            <a:r>
              <a:rPr lang="en-US" sz="3600" b="1" dirty="0">
                <a:latin typeface="Garamond" panose="02020404030301010803" pitchFamily="18" charset="0"/>
              </a:rPr>
              <a:t>Main Data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0045DA6D-6532-4493-A416-B75C79D400DA}"/>
              </a:ext>
            </a:extLst>
          </p:cNvPr>
          <p:cNvSpPr txBox="1"/>
          <p:nvPr/>
        </p:nvSpPr>
        <p:spPr>
          <a:xfrm>
            <a:off x="3357079" y="618148"/>
            <a:ext cx="8038507" cy="602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4958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tr-TR" sz="32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Entropy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Calibri" panose="020F0502020204030204" pitchFamily="34" charset="0"/>
              <a:cs typeface="Vrinda" panose="020B0502040204020203" pitchFamily="34" charset="0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C8F76F8C-160C-4941-B39D-B9197952427A}"/>
              </a:ext>
            </a:extLst>
          </p:cNvPr>
          <p:cNvSpPr txBox="1"/>
          <p:nvPr/>
        </p:nvSpPr>
        <p:spPr>
          <a:xfrm>
            <a:off x="3603659" y="1567885"/>
            <a:ext cx="75848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tr-TR" sz="2800" b="1" dirty="0" err="1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Calculatiıng</a:t>
            </a:r>
            <a:r>
              <a:rPr lang="tr-TR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tr-TR" sz="2800" b="1" dirty="0" err="1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the</a:t>
            </a:r>
            <a:r>
              <a:rPr lang="tr-TR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tr-TR" sz="2800" b="1" dirty="0" err="1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Entropy</a:t>
            </a:r>
            <a:r>
              <a:rPr lang="tr-TR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Value</a:t>
            </a:r>
            <a:endParaRPr lang="tr-TR" altLang="tr-TR" sz="2800" b="1" dirty="0">
              <a:solidFill>
                <a:prstClr val="black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etin kutusu 2">
                <a:extLst>
                  <a:ext uri="{FF2B5EF4-FFF2-40B4-BE49-F238E27FC236}">
                    <a16:creationId xmlns:a16="http://schemas.microsoft.com/office/drawing/2014/main" id="{C2A0C3AF-D393-143A-182A-78DF4BFBEE0A}"/>
                  </a:ext>
                </a:extLst>
              </p:cNvPr>
              <p:cNvSpPr txBox="1"/>
              <p:nvPr/>
            </p:nvSpPr>
            <p:spPr>
              <a:xfrm>
                <a:off x="3916680" y="2974237"/>
                <a:ext cx="6126480" cy="1268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tr-TR" sz="28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800" b="1" i="1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b>
                          <m:r>
                            <a:rPr lang="tr-TR" sz="2800" b="1" i="1"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  <m:r>
                        <a:rPr lang="tr-TR" sz="2800" b="1" i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tr-TR" sz="2800" b="1" i="1">
                          <a:latin typeface="Cambria Math" panose="02040503050406030204" pitchFamily="18" charset="0"/>
                        </a:rPr>
                        <m:t>𝒌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tr-TR" sz="2800" b="1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tr-TR" sz="2800" b="1" i="1"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tr-TR" sz="2800" b="1" i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tr-TR" sz="28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tr-TR" sz="2800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sup>
                        <m:e>
                          <m:sSub>
                            <m:sSubPr>
                              <m:ctrlPr>
                                <a:rPr lang="tr-TR" sz="2800" b="1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800" b="1" i="1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tr-TR" sz="2800" b="1" i="1">
                                  <a:latin typeface="Cambria Math" panose="02040503050406030204" pitchFamily="18" charset="0"/>
                                </a:rPr>
                                <m:t>𝒊𝒋</m:t>
                              </m:r>
                            </m:sub>
                          </m:sSub>
                          <m:r>
                            <a:rPr lang="tr-TR" sz="2800" b="1" i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tr-TR" sz="2800" b="1" i="1">
                              <a:latin typeface="Cambria Math" panose="02040503050406030204" pitchFamily="18" charset="0"/>
                            </a:rPr>
                            <m:t>𝒍𝒏</m:t>
                          </m:r>
                          <m:sSub>
                            <m:sSubPr>
                              <m:ctrlPr>
                                <a:rPr lang="tr-TR" sz="2800" b="1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800" b="1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tr-TR" sz="2800" b="1" i="1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tr-TR" sz="2800" b="1" i="1">
                                  <a:latin typeface="Cambria Math" panose="02040503050406030204" pitchFamily="18" charset="0"/>
                                </a:rPr>
                                <m:t>𝒊𝒋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tr-TR" sz="2800" b="1" dirty="0"/>
              </a:p>
            </p:txBody>
          </p:sp>
        </mc:Choice>
        <mc:Fallback xmlns="">
          <p:sp>
            <p:nvSpPr>
              <p:cNvPr id="3" name="Metin kutusu 2">
                <a:extLst>
                  <a:ext uri="{FF2B5EF4-FFF2-40B4-BE49-F238E27FC236}">
                    <a16:creationId xmlns:a16="http://schemas.microsoft.com/office/drawing/2014/main" id="{C2A0C3AF-D393-143A-182A-78DF4BFBEE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6680" y="2974237"/>
                <a:ext cx="6126480" cy="126855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Metin kutusu 7">
                <a:extLst>
                  <a:ext uri="{FF2B5EF4-FFF2-40B4-BE49-F238E27FC236}">
                    <a16:creationId xmlns:a16="http://schemas.microsoft.com/office/drawing/2014/main" id="{B713E65A-DC02-C8D7-5B72-877ABC9FC746}"/>
                  </a:ext>
                </a:extLst>
              </p:cNvPr>
              <p:cNvSpPr txBox="1"/>
              <p:nvPr/>
            </p:nvSpPr>
            <p:spPr>
              <a:xfrm>
                <a:off x="6619240" y="5290115"/>
                <a:ext cx="6126480" cy="6705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tr-TR" sz="2000" b="1" i="1" smtClean="0">
                          <a:latin typeface="Cambria Math" panose="02040503050406030204" pitchFamily="18" charset="0"/>
                        </a:rPr>
                        <m:t>𝒌</m:t>
                      </m:r>
                      <m:r>
                        <a:rPr lang="tr-TR" sz="2000" b="1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tr-TR" sz="20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tr-TR" sz="2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func>
                            <m:funcPr>
                              <m:ctrlPr>
                                <a:rPr lang="tr-TR" sz="2000" b="1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tr-TR" sz="2000" b="1" i="0">
                                  <a:latin typeface="Cambria Math" panose="02040503050406030204" pitchFamily="18" charset="0"/>
                                </a:rPr>
                                <m:t>𝐥𝐧</m:t>
                              </m:r>
                            </m:fName>
                            <m:e>
                              <m:r>
                                <a:rPr lang="tr-TR" sz="2000" b="1" i="1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tr-TR" sz="2000" b="1" dirty="0"/>
              </a:p>
            </p:txBody>
          </p:sp>
        </mc:Choice>
        <mc:Fallback xmlns="">
          <p:sp>
            <p:nvSpPr>
              <p:cNvPr id="8" name="Metin kutusu 7">
                <a:extLst>
                  <a:ext uri="{FF2B5EF4-FFF2-40B4-BE49-F238E27FC236}">
                    <a16:creationId xmlns:a16="http://schemas.microsoft.com/office/drawing/2014/main" id="{B713E65A-DC02-C8D7-5B72-877ABC9FC7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9240" y="5290115"/>
                <a:ext cx="6126480" cy="67050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Metin kutusu 1">
            <a:extLst>
              <a:ext uri="{FF2B5EF4-FFF2-40B4-BE49-F238E27FC236}">
                <a16:creationId xmlns:a16="http://schemas.microsoft.com/office/drawing/2014/main" id="{4BAE726E-3682-6575-30E6-91CD9B77451A}"/>
              </a:ext>
            </a:extLst>
          </p:cNvPr>
          <p:cNvSpPr txBox="1"/>
          <p:nvPr/>
        </p:nvSpPr>
        <p:spPr>
          <a:xfrm>
            <a:off x="71120" y="6503396"/>
            <a:ext cx="12029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err="1">
                <a:latin typeface="Garamond" panose="02020404030301010803" pitchFamily="18" charset="0"/>
              </a:rPr>
              <a:t>Assoc</a:t>
            </a:r>
            <a:r>
              <a:rPr lang="tr-TR" sz="1400" b="1" dirty="0">
                <a:latin typeface="Garamond" panose="02020404030301010803" pitchFamily="18" charset="0"/>
              </a:rPr>
              <a:t>. Prof. Ayhan DEMİRCİ, Toros </a:t>
            </a:r>
            <a:r>
              <a:rPr lang="tr-TR" sz="1400" b="1" dirty="0" err="1">
                <a:latin typeface="Garamond" panose="02020404030301010803" pitchFamily="18" charset="0"/>
              </a:rPr>
              <a:t>University</a:t>
            </a:r>
            <a:r>
              <a:rPr lang="tr-TR" sz="1400" b="1" dirty="0">
                <a:latin typeface="Garamond" panose="02020404030301010803" pitchFamily="18" charset="0"/>
              </a:rPr>
              <a:t>, </a:t>
            </a:r>
            <a:r>
              <a:rPr lang="tr-TR" sz="1400" b="1" dirty="0" err="1">
                <a:latin typeface="Garamond" panose="02020404030301010803" pitchFamily="18" charset="0"/>
              </a:rPr>
              <a:t>Turkiye</a:t>
            </a:r>
            <a:r>
              <a:rPr lang="tr-TR" sz="1400" b="1" dirty="0">
                <a:latin typeface="Garamond" panose="02020404030301010803" pitchFamily="18" charset="0"/>
              </a:rPr>
              <a:t>.</a:t>
            </a:r>
            <a:endParaRPr lang="en-US" sz="1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0524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>
            <a:extLst>
              <a:ext uri="{FF2B5EF4-FFF2-40B4-BE49-F238E27FC236}">
                <a16:creationId xmlns:a16="http://schemas.microsoft.com/office/drawing/2014/main" id="{0425D257-E8EC-468C-90EB-02DB2EAD7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98" y="2442631"/>
            <a:ext cx="3052691" cy="1593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Garamond" panose="02020404030301010803" pitchFamily="18" charset="0"/>
              </a:rPr>
              <a:t>Method </a:t>
            </a:r>
            <a:br>
              <a:rPr lang="tr-TR" sz="3600" b="1" dirty="0">
                <a:latin typeface="Garamond" panose="02020404030301010803" pitchFamily="18" charset="0"/>
              </a:rPr>
            </a:br>
            <a:r>
              <a:rPr lang="en-US" sz="3600" b="1" dirty="0">
                <a:latin typeface="Garamond" panose="02020404030301010803" pitchFamily="18" charset="0"/>
              </a:rPr>
              <a:t>and </a:t>
            </a:r>
            <a:br>
              <a:rPr lang="tr-TR" sz="3600" b="1" dirty="0">
                <a:latin typeface="Garamond" panose="02020404030301010803" pitchFamily="18" charset="0"/>
              </a:rPr>
            </a:br>
            <a:r>
              <a:rPr lang="en-US" sz="3600" b="1" dirty="0">
                <a:latin typeface="Garamond" panose="02020404030301010803" pitchFamily="18" charset="0"/>
              </a:rPr>
              <a:t>Main Data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0045DA6D-6532-4493-A416-B75C79D400DA}"/>
              </a:ext>
            </a:extLst>
          </p:cNvPr>
          <p:cNvSpPr txBox="1"/>
          <p:nvPr/>
        </p:nvSpPr>
        <p:spPr>
          <a:xfrm>
            <a:off x="3357079" y="618148"/>
            <a:ext cx="8038507" cy="602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4958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tr-TR" sz="32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Entropy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Calibri" panose="020F0502020204030204" pitchFamily="34" charset="0"/>
              <a:cs typeface="Vrinda" panose="020B0502040204020203" pitchFamily="34" charset="0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C8F76F8C-160C-4941-B39D-B9197952427A}"/>
              </a:ext>
            </a:extLst>
          </p:cNvPr>
          <p:cNvSpPr txBox="1"/>
          <p:nvPr/>
        </p:nvSpPr>
        <p:spPr>
          <a:xfrm>
            <a:off x="3603659" y="1567885"/>
            <a:ext cx="75848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tr-TR" sz="2800" b="1" dirty="0" err="1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Calculating</a:t>
            </a:r>
            <a:r>
              <a:rPr lang="tr-TR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tr-TR" sz="2800" b="1" dirty="0" err="1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the</a:t>
            </a:r>
            <a:r>
              <a:rPr lang="tr-TR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tr-TR" sz="2800" b="1" dirty="0" err="1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Differentiation</a:t>
            </a:r>
            <a:r>
              <a:rPr lang="tr-TR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tr-TR" sz="2800" b="1" dirty="0" err="1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Degree</a:t>
            </a:r>
            <a:r>
              <a:rPr lang="tr-TR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tr-TR" sz="2800" b="1" dirty="0" err="1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Values</a:t>
            </a:r>
            <a:endParaRPr lang="tr-TR" altLang="tr-TR" sz="2800" b="1" dirty="0">
              <a:solidFill>
                <a:prstClr val="black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etin kutusu 2">
                <a:extLst>
                  <a:ext uri="{FF2B5EF4-FFF2-40B4-BE49-F238E27FC236}">
                    <a16:creationId xmlns:a16="http://schemas.microsoft.com/office/drawing/2014/main" id="{55091E61-8707-8F5F-838E-6443F11A79B7}"/>
                  </a:ext>
                </a:extLst>
              </p:cNvPr>
              <p:cNvSpPr txBox="1"/>
              <p:nvPr/>
            </p:nvSpPr>
            <p:spPr>
              <a:xfrm>
                <a:off x="4109720" y="3239163"/>
                <a:ext cx="6126480" cy="5640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tr-TR" sz="28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800" b="1" i="1"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b>
                          <m:r>
                            <a:rPr lang="tr-TR" sz="2800" b="1" i="1"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  <m:r>
                        <a:rPr lang="tr-TR" sz="2800" b="1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tr-TR" sz="2800" b="1" i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tr-TR" sz="2800" b="1" i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tr-TR" sz="28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800" b="1" i="1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b>
                          <m:r>
                            <a:rPr lang="tr-TR" sz="2800" b="1" i="1"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</m:oMath>
                  </m:oMathPara>
                </a14:m>
                <a:endParaRPr lang="tr-TR" sz="2800" b="1" dirty="0"/>
              </a:p>
            </p:txBody>
          </p:sp>
        </mc:Choice>
        <mc:Fallback xmlns="">
          <p:sp>
            <p:nvSpPr>
              <p:cNvPr id="3" name="Metin kutusu 2">
                <a:extLst>
                  <a:ext uri="{FF2B5EF4-FFF2-40B4-BE49-F238E27FC236}">
                    <a16:creationId xmlns:a16="http://schemas.microsoft.com/office/drawing/2014/main" id="{55091E61-8707-8F5F-838E-6443F11A79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9720" y="3239163"/>
                <a:ext cx="6126480" cy="56400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Metin kutusu 1">
            <a:extLst>
              <a:ext uri="{FF2B5EF4-FFF2-40B4-BE49-F238E27FC236}">
                <a16:creationId xmlns:a16="http://schemas.microsoft.com/office/drawing/2014/main" id="{37C618E1-0774-4F32-1C69-D5A86E19A765}"/>
              </a:ext>
            </a:extLst>
          </p:cNvPr>
          <p:cNvSpPr txBox="1"/>
          <p:nvPr/>
        </p:nvSpPr>
        <p:spPr>
          <a:xfrm>
            <a:off x="71120" y="6503396"/>
            <a:ext cx="12029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err="1">
                <a:latin typeface="Garamond" panose="02020404030301010803" pitchFamily="18" charset="0"/>
              </a:rPr>
              <a:t>Assoc</a:t>
            </a:r>
            <a:r>
              <a:rPr lang="tr-TR" sz="1400" b="1" dirty="0">
                <a:latin typeface="Garamond" panose="02020404030301010803" pitchFamily="18" charset="0"/>
              </a:rPr>
              <a:t>. Prof. Ayhan DEMİRCİ, Toros </a:t>
            </a:r>
            <a:r>
              <a:rPr lang="tr-TR" sz="1400" b="1" dirty="0" err="1">
                <a:latin typeface="Garamond" panose="02020404030301010803" pitchFamily="18" charset="0"/>
              </a:rPr>
              <a:t>University</a:t>
            </a:r>
            <a:r>
              <a:rPr lang="tr-TR" sz="1400" b="1" dirty="0">
                <a:latin typeface="Garamond" panose="02020404030301010803" pitchFamily="18" charset="0"/>
              </a:rPr>
              <a:t>, </a:t>
            </a:r>
            <a:r>
              <a:rPr lang="tr-TR" sz="1400" b="1" dirty="0" err="1">
                <a:latin typeface="Garamond" panose="02020404030301010803" pitchFamily="18" charset="0"/>
              </a:rPr>
              <a:t>Turkiye</a:t>
            </a:r>
            <a:r>
              <a:rPr lang="tr-TR" sz="1400" b="1" dirty="0">
                <a:latin typeface="Garamond" panose="02020404030301010803" pitchFamily="18" charset="0"/>
              </a:rPr>
              <a:t>.</a:t>
            </a:r>
            <a:endParaRPr lang="en-US" sz="1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970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>
            <a:extLst>
              <a:ext uri="{FF2B5EF4-FFF2-40B4-BE49-F238E27FC236}">
                <a16:creationId xmlns:a16="http://schemas.microsoft.com/office/drawing/2014/main" id="{0425D257-E8EC-468C-90EB-02DB2EAD7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89" y="2869294"/>
            <a:ext cx="1819792" cy="651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000" b="1" dirty="0" err="1">
                <a:latin typeface="Garamond" panose="02020404030301010803" pitchFamily="18" charset="0"/>
              </a:rPr>
              <a:t>Outline</a:t>
            </a:r>
            <a:r>
              <a:rPr lang="tr-TR" sz="3600" b="1" dirty="0">
                <a:latin typeface="Garamond" panose="02020404030301010803" pitchFamily="18" charset="0"/>
              </a:rPr>
              <a:t>  </a:t>
            </a:r>
            <a:endParaRPr lang="en-US" sz="3600" b="1" dirty="0">
              <a:latin typeface="Garamond" panose="02020404030301010803" pitchFamily="18" charset="0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D672DB5C-D699-4530-A526-2F6C380D98A0}"/>
              </a:ext>
            </a:extLst>
          </p:cNvPr>
          <p:cNvSpPr txBox="1"/>
          <p:nvPr/>
        </p:nvSpPr>
        <p:spPr>
          <a:xfrm>
            <a:off x="4189288" y="706746"/>
            <a:ext cx="609771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en-US" sz="3200" b="1" dirty="0">
                <a:latin typeface="Garamond" panose="02020404030301010803" pitchFamily="18" charset="0"/>
              </a:rPr>
              <a:t>Motivation and </a:t>
            </a:r>
            <a:r>
              <a:rPr lang="tr-TR" sz="3200" b="1" dirty="0">
                <a:latin typeface="Garamond" panose="02020404030301010803" pitchFamily="18" charset="0"/>
              </a:rPr>
              <a:t>P</a:t>
            </a:r>
            <a:r>
              <a:rPr lang="en-US" sz="3200" b="1" dirty="0" err="1">
                <a:latin typeface="Garamond" panose="02020404030301010803" pitchFamily="18" charset="0"/>
              </a:rPr>
              <a:t>urpose</a:t>
            </a:r>
            <a:endParaRPr lang="tr-TR" sz="3200" b="1" dirty="0">
              <a:latin typeface="Garamond" panose="02020404030301010803" pitchFamily="18" charset="0"/>
            </a:endParaRPr>
          </a:p>
          <a:p>
            <a:pPr marL="457200" indent="-457200">
              <a:buAutoNum type="arabicPeriod"/>
            </a:pPr>
            <a:endParaRPr lang="tr-TR" sz="1600" b="1" dirty="0">
              <a:latin typeface="Garamond" panose="02020404030301010803" pitchFamily="18" charset="0"/>
            </a:endParaRPr>
          </a:p>
          <a:p>
            <a:pPr marL="457200" indent="-457200">
              <a:buAutoNum type="arabicPeriod"/>
            </a:pPr>
            <a:r>
              <a:rPr lang="tr-TR" sz="3200" b="1" dirty="0" err="1">
                <a:latin typeface="Garamond" panose="02020404030301010803" pitchFamily="18" charset="0"/>
              </a:rPr>
              <a:t>Circularity</a:t>
            </a:r>
            <a:r>
              <a:rPr lang="tr-TR" sz="3200" b="1" dirty="0">
                <a:latin typeface="Garamond" panose="02020404030301010803" pitchFamily="18" charset="0"/>
              </a:rPr>
              <a:t> </a:t>
            </a:r>
            <a:r>
              <a:rPr lang="tr-TR" sz="3200" b="1" dirty="0" err="1">
                <a:latin typeface="Garamond" panose="02020404030301010803" pitchFamily="18" charset="0"/>
              </a:rPr>
              <a:t>and</a:t>
            </a:r>
            <a:r>
              <a:rPr lang="tr-TR" sz="3200" b="1" dirty="0">
                <a:latin typeface="Garamond" panose="02020404030301010803" pitchFamily="18" charset="0"/>
              </a:rPr>
              <a:t> </a:t>
            </a:r>
            <a:r>
              <a:rPr lang="tr-TR" sz="3200" b="1" dirty="0" err="1">
                <a:latin typeface="Garamond" panose="02020404030301010803" pitchFamily="18" charset="0"/>
              </a:rPr>
              <a:t>sustainability</a:t>
            </a:r>
            <a:endParaRPr lang="tr-TR" sz="3200" b="1" dirty="0">
              <a:latin typeface="Garamond" panose="02020404030301010803" pitchFamily="18" charset="0"/>
            </a:endParaRPr>
          </a:p>
          <a:p>
            <a:pPr marL="457200" indent="-457200">
              <a:buAutoNum type="arabicPeriod"/>
            </a:pPr>
            <a:endParaRPr lang="en-US" sz="1600" b="1" dirty="0">
              <a:latin typeface="Garamond" panose="02020404030301010803" pitchFamily="18" charset="0"/>
            </a:endParaRPr>
          </a:p>
          <a:p>
            <a:pPr marL="457200" indent="-457200">
              <a:buAutoNum type="arabicPeriod"/>
            </a:pPr>
            <a:r>
              <a:rPr lang="en-US" sz="3200" b="1" dirty="0">
                <a:latin typeface="Garamond" panose="02020404030301010803" pitchFamily="18" charset="0"/>
              </a:rPr>
              <a:t>Method and Main Data</a:t>
            </a:r>
          </a:p>
          <a:p>
            <a:r>
              <a:rPr lang="tr-TR" sz="3200" b="1" dirty="0">
                <a:latin typeface="Garamond" panose="02020404030301010803" pitchFamily="18" charset="0"/>
              </a:rPr>
              <a:t>		</a:t>
            </a:r>
            <a:r>
              <a:rPr lang="tr-TR" sz="3200" b="1" dirty="0" err="1">
                <a:latin typeface="Garamond" panose="02020404030301010803" pitchFamily="18" charset="0"/>
              </a:rPr>
              <a:t>EuroStat</a:t>
            </a:r>
            <a:endParaRPr lang="tr-TR" sz="3200" b="1" dirty="0">
              <a:latin typeface="Garamond" panose="02020404030301010803" pitchFamily="18" charset="0"/>
            </a:endParaRPr>
          </a:p>
          <a:p>
            <a:r>
              <a:rPr lang="tr-TR" sz="3200" b="1" dirty="0">
                <a:latin typeface="Garamond" panose="02020404030301010803" pitchFamily="18" charset="0"/>
              </a:rPr>
              <a:t>		MCDMT </a:t>
            </a:r>
            <a:r>
              <a:rPr lang="tr-TR" sz="3000" b="1" dirty="0">
                <a:latin typeface="Garamond" panose="02020404030301010803" pitchFamily="18" charset="0"/>
              </a:rPr>
              <a:t>(</a:t>
            </a:r>
            <a:r>
              <a:rPr lang="tr-TR" sz="3000" b="1" dirty="0" err="1">
                <a:latin typeface="Garamond" panose="02020404030301010803" pitchFamily="18" charset="0"/>
              </a:rPr>
              <a:t>Entropy</a:t>
            </a:r>
            <a:r>
              <a:rPr lang="tr-TR" sz="3000" b="1" dirty="0">
                <a:latin typeface="Garamond" panose="02020404030301010803" pitchFamily="18" charset="0"/>
              </a:rPr>
              <a:t>, WASPAS)</a:t>
            </a:r>
          </a:p>
          <a:p>
            <a:r>
              <a:rPr lang="tr-TR" sz="3200" b="1" dirty="0">
                <a:latin typeface="Garamond" panose="02020404030301010803" pitchFamily="18" charset="0"/>
              </a:rPr>
              <a:t>		</a:t>
            </a:r>
            <a:r>
              <a:rPr lang="tr-TR" sz="3200" b="1" dirty="0" err="1">
                <a:latin typeface="Garamond" panose="02020404030301010803" pitchFamily="18" charset="0"/>
              </a:rPr>
              <a:t>Spearman</a:t>
            </a:r>
            <a:r>
              <a:rPr lang="tr-TR" sz="3200" b="1" dirty="0">
                <a:latin typeface="Garamond" panose="02020404030301010803" pitchFamily="18" charset="0"/>
              </a:rPr>
              <a:t> </a:t>
            </a:r>
            <a:r>
              <a:rPr lang="tr-TR" sz="3200" b="1" dirty="0" err="1">
                <a:latin typeface="Garamond" panose="02020404030301010803" pitchFamily="18" charset="0"/>
              </a:rPr>
              <a:t>Rank</a:t>
            </a:r>
            <a:r>
              <a:rPr lang="tr-TR" sz="3200" b="1" dirty="0">
                <a:latin typeface="Garamond" panose="02020404030301010803" pitchFamily="18" charset="0"/>
              </a:rPr>
              <a:t> </a:t>
            </a:r>
            <a:r>
              <a:rPr lang="tr-TR" sz="3200" b="1" dirty="0" err="1">
                <a:latin typeface="Garamond" panose="02020404030301010803" pitchFamily="18" charset="0"/>
              </a:rPr>
              <a:t>Correlation</a:t>
            </a:r>
            <a:endParaRPr lang="tr-TR" sz="3200" b="1" dirty="0">
              <a:latin typeface="Garamond" panose="02020404030301010803" pitchFamily="18" charset="0"/>
            </a:endParaRPr>
          </a:p>
          <a:p>
            <a:endParaRPr lang="tr-TR" sz="1600" b="1" dirty="0">
              <a:latin typeface="Garamond" panose="02020404030301010803" pitchFamily="18" charset="0"/>
            </a:endParaRPr>
          </a:p>
          <a:p>
            <a:r>
              <a:rPr lang="tr-TR" sz="3200" b="1" dirty="0">
                <a:latin typeface="Garamond" panose="02020404030301010803" pitchFamily="18" charset="0"/>
              </a:rPr>
              <a:t>4. Applications </a:t>
            </a:r>
            <a:r>
              <a:rPr lang="tr-TR" sz="3200" b="1" dirty="0" err="1">
                <a:latin typeface="Garamond" panose="02020404030301010803" pitchFamily="18" charset="0"/>
              </a:rPr>
              <a:t>and</a:t>
            </a:r>
            <a:r>
              <a:rPr lang="tr-TR" sz="3200" b="1" dirty="0">
                <a:latin typeface="Garamond" panose="02020404030301010803" pitchFamily="18" charset="0"/>
              </a:rPr>
              <a:t> </a:t>
            </a:r>
            <a:r>
              <a:rPr lang="tr-TR" sz="3200" b="1" dirty="0" err="1">
                <a:latin typeface="Garamond" panose="02020404030301010803" pitchFamily="18" charset="0"/>
              </a:rPr>
              <a:t>Results</a:t>
            </a:r>
            <a:endParaRPr lang="tr-TR" sz="3200" b="1" dirty="0">
              <a:latin typeface="Garamond" panose="02020404030301010803" pitchFamily="18" charset="0"/>
            </a:endParaRPr>
          </a:p>
          <a:p>
            <a:endParaRPr lang="tr-TR" sz="1600" b="1" dirty="0">
              <a:latin typeface="Garamond" panose="02020404030301010803" pitchFamily="18" charset="0"/>
            </a:endParaRPr>
          </a:p>
          <a:p>
            <a:r>
              <a:rPr lang="tr-TR" sz="3200" b="1" dirty="0">
                <a:latin typeface="Garamond" panose="02020404030301010803" pitchFamily="18" charset="0"/>
              </a:rPr>
              <a:t>5. </a:t>
            </a:r>
            <a:r>
              <a:rPr lang="tr-TR" sz="3200" b="1" dirty="0" err="1">
                <a:latin typeface="Garamond" panose="02020404030301010803" pitchFamily="18" charset="0"/>
              </a:rPr>
              <a:t>Conclusion</a:t>
            </a:r>
            <a:endParaRPr lang="tr-TR" sz="3200" b="1" dirty="0">
              <a:latin typeface="Garamond" panose="02020404030301010803" pitchFamily="18" charset="0"/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495520DB-BB8C-8505-4181-D9C61E2BA946}"/>
              </a:ext>
            </a:extLst>
          </p:cNvPr>
          <p:cNvSpPr txBox="1"/>
          <p:nvPr/>
        </p:nvSpPr>
        <p:spPr>
          <a:xfrm>
            <a:off x="71120" y="6503396"/>
            <a:ext cx="12029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err="1">
                <a:latin typeface="Garamond" panose="02020404030301010803" pitchFamily="18" charset="0"/>
              </a:rPr>
              <a:t>Assoc</a:t>
            </a:r>
            <a:r>
              <a:rPr lang="tr-TR" sz="1400" b="1" dirty="0">
                <a:latin typeface="Garamond" panose="02020404030301010803" pitchFamily="18" charset="0"/>
              </a:rPr>
              <a:t>. Prof. Ayhan DEMİRCİ, Toros </a:t>
            </a:r>
            <a:r>
              <a:rPr lang="tr-TR" sz="1400" b="1" dirty="0" err="1">
                <a:latin typeface="Garamond" panose="02020404030301010803" pitchFamily="18" charset="0"/>
              </a:rPr>
              <a:t>University</a:t>
            </a:r>
            <a:r>
              <a:rPr lang="tr-TR" sz="1400" b="1" dirty="0">
                <a:latin typeface="Garamond" panose="02020404030301010803" pitchFamily="18" charset="0"/>
              </a:rPr>
              <a:t>, </a:t>
            </a:r>
            <a:r>
              <a:rPr lang="tr-TR" sz="1400" b="1" dirty="0" err="1">
                <a:latin typeface="Garamond" panose="02020404030301010803" pitchFamily="18" charset="0"/>
              </a:rPr>
              <a:t>Turkiye</a:t>
            </a:r>
            <a:r>
              <a:rPr lang="tr-TR" sz="1400" b="1" dirty="0">
                <a:latin typeface="Garamond" panose="02020404030301010803" pitchFamily="18" charset="0"/>
              </a:rPr>
              <a:t>.</a:t>
            </a:r>
            <a:endParaRPr lang="en-US" sz="1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0596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>
            <a:extLst>
              <a:ext uri="{FF2B5EF4-FFF2-40B4-BE49-F238E27FC236}">
                <a16:creationId xmlns:a16="http://schemas.microsoft.com/office/drawing/2014/main" id="{0425D257-E8EC-468C-90EB-02DB2EAD7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98" y="2442631"/>
            <a:ext cx="3052691" cy="1593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Garamond" panose="02020404030301010803" pitchFamily="18" charset="0"/>
              </a:rPr>
              <a:t>Method </a:t>
            </a:r>
            <a:br>
              <a:rPr lang="tr-TR" sz="3600" b="1" dirty="0">
                <a:latin typeface="Garamond" panose="02020404030301010803" pitchFamily="18" charset="0"/>
              </a:rPr>
            </a:br>
            <a:r>
              <a:rPr lang="en-US" sz="3600" b="1" dirty="0">
                <a:latin typeface="Garamond" panose="02020404030301010803" pitchFamily="18" charset="0"/>
              </a:rPr>
              <a:t>and </a:t>
            </a:r>
            <a:br>
              <a:rPr lang="tr-TR" sz="3600" b="1" dirty="0">
                <a:latin typeface="Garamond" panose="02020404030301010803" pitchFamily="18" charset="0"/>
              </a:rPr>
            </a:br>
            <a:r>
              <a:rPr lang="en-US" sz="3600" b="1" dirty="0">
                <a:latin typeface="Garamond" panose="02020404030301010803" pitchFamily="18" charset="0"/>
              </a:rPr>
              <a:t>Main Data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0045DA6D-6532-4493-A416-B75C79D400DA}"/>
              </a:ext>
            </a:extLst>
          </p:cNvPr>
          <p:cNvSpPr txBox="1"/>
          <p:nvPr/>
        </p:nvSpPr>
        <p:spPr>
          <a:xfrm>
            <a:off x="3357079" y="618148"/>
            <a:ext cx="8038507" cy="602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4958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tr-TR" sz="32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Entropy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Calibri" panose="020F0502020204030204" pitchFamily="34" charset="0"/>
              <a:cs typeface="Vrinda" panose="020B0502040204020203" pitchFamily="34" charset="0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C8F76F8C-160C-4941-B39D-B9197952427A}"/>
              </a:ext>
            </a:extLst>
          </p:cNvPr>
          <p:cNvSpPr txBox="1"/>
          <p:nvPr/>
        </p:nvSpPr>
        <p:spPr>
          <a:xfrm>
            <a:off x="3603659" y="1567885"/>
            <a:ext cx="75848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tr-TR" sz="2800" b="1" dirty="0" err="1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Calculating</a:t>
            </a:r>
            <a:r>
              <a:rPr lang="tr-TR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tr-TR" sz="2800" b="1" dirty="0" err="1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the</a:t>
            </a:r>
            <a:r>
              <a:rPr lang="tr-TR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tr-TR" sz="2800" b="1" dirty="0" err="1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Weights</a:t>
            </a:r>
            <a:r>
              <a:rPr lang="tr-TR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of </a:t>
            </a:r>
            <a:r>
              <a:rPr lang="tr-TR" sz="2800" b="1" dirty="0" err="1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Criteria</a:t>
            </a:r>
            <a:endParaRPr lang="tr-TR" altLang="tr-TR" sz="2800" b="1" dirty="0">
              <a:solidFill>
                <a:prstClr val="black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Metin kutusu 6">
                <a:extLst>
                  <a:ext uri="{FF2B5EF4-FFF2-40B4-BE49-F238E27FC236}">
                    <a16:creationId xmlns:a16="http://schemas.microsoft.com/office/drawing/2014/main" id="{91F14FA2-5CB0-3811-14F2-9F5F90943E7A}"/>
                  </a:ext>
                </a:extLst>
              </p:cNvPr>
              <p:cNvSpPr txBox="1"/>
              <p:nvPr/>
            </p:nvSpPr>
            <p:spPr>
              <a:xfrm>
                <a:off x="4119880" y="3429000"/>
                <a:ext cx="6126480" cy="10570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tr-TR" sz="28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800" b="1" i="1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b>
                          <m:r>
                            <a:rPr lang="tr-TR" sz="2800" b="1" i="1"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  <m:r>
                        <a:rPr lang="tr-TR" sz="2800" b="1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tr-TR" sz="28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tr-TR" sz="2800" b="1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800" b="1" i="1"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e>
                            <m:sub>
                              <m:r>
                                <a:rPr lang="tr-TR" sz="2800" b="1" i="1">
                                  <a:latin typeface="Cambria Math" panose="02040503050406030204" pitchFamily="18" charset="0"/>
                                </a:rPr>
                                <m:t>𝒋</m:t>
                              </m:r>
                            </m:sub>
                          </m:sSub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ctrlPr>
                                <a:rPr lang="tr-TR" sz="2800" b="1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tr-TR" sz="2800" b="1" i="1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  <m:r>
                                <a:rPr lang="tr-TR" sz="2800" b="1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tr-TR" sz="2800" b="1" i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tr-TR" sz="2800" b="1" i="1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tr-TR" sz="2800" b="1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tr-TR" sz="2800" b="1" i="1"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</m:e>
                                <m:sub>
                                  <m:r>
                                    <a:rPr lang="tr-TR" sz="2800" b="1" i="1">
                                      <a:latin typeface="Cambria Math" panose="02040503050406030204" pitchFamily="18" charset="0"/>
                                    </a:rPr>
                                    <m:t>𝒋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tr-TR" sz="2800" b="1" dirty="0"/>
              </a:p>
            </p:txBody>
          </p:sp>
        </mc:Choice>
        <mc:Fallback xmlns="">
          <p:sp>
            <p:nvSpPr>
              <p:cNvPr id="7" name="Metin kutusu 6">
                <a:extLst>
                  <a:ext uri="{FF2B5EF4-FFF2-40B4-BE49-F238E27FC236}">
                    <a16:creationId xmlns:a16="http://schemas.microsoft.com/office/drawing/2014/main" id="{91F14FA2-5CB0-3811-14F2-9F5F90943E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9880" y="3429000"/>
                <a:ext cx="6126480" cy="105702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Metin kutusu 1">
            <a:extLst>
              <a:ext uri="{FF2B5EF4-FFF2-40B4-BE49-F238E27FC236}">
                <a16:creationId xmlns:a16="http://schemas.microsoft.com/office/drawing/2014/main" id="{A77297A1-5135-FE7C-4996-1E5ACA4BD85B}"/>
              </a:ext>
            </a:extLst>
          </p:cNvPr>
          <p:cNvSpPr txBox="1"/>
          <p:nvPr/>
        </p:nvSpPr>
        <p:spPr>
          <a:xfrm>
            <a:off x="71120" y="6503396"/>
            <a:ext cx="12029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err="1">
                <a:latin typeface="Garamond" panose="02020404030301010803" pitchFamily="18" charset="0"/>
              </a:rPr>
              <a:t>Assoc</a:t>
            </a:r>
            <a:r>
              <a:rPr lang="tr-TR" sz="1400" b="1" dirty="0">
                <a:latin typeface="Garamond" panose="02020404030301010803" pitchFamily="18" charset="0"/>
              </a:rPr>
              <a:t>. Prof. Ayhan DEMİRCİ, Toros </a:t>
            </a:r>
            <a:r>
              <a:rPr lang="tr-TR" sz="1400" b="1" dirty="0" err="1">
                <a:latin typeface="Garamond" panose="02020404030301010803" pitchFamily="18" charset="0"/>
              </a:rPr>
              <a:t>University</a:t>
            </a:r>
            <a:r>
              <a:rPr lang="tr-TR" sz="1400" b="1" dirty="0">
                <a:latin typeface="Garamond" panose="02020404030301010803" pitchFamily="18" charset="0"/>
              </a:rPr>
              <a:t>, </a:t>
            </a:r>
            <a:r>
              <a:rPr lang="tr-TR" sz="1400" b="1" dirty="0" err="1">
                <a:latin typeface="Garamond" panose="02020404030301010803" pitchFamily="18" charset="0"/>
              </a:rPr>
              <a:t>Turkiye</a:t>
            </a:r>
            <a:r>
              <a:rPr lang="tr-TR" sz="1400" b="1" dirty="0">
                <a:latin typeface="Garamond" panose="02020404030301010803" pitchFamily="18" charset="0"/>
              </a:rPr>
              <a:t>.</a:t>
            </a:r>
            <a:endParaRPr lang="en-US" sz="1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4512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>
            <a:extLst>
              <a:ext uri="{FF2B5EF4-FFF2-40B4-BE49-F238E27FC236}">
                <a16:creationId xmlns:a16="http://schemas.microsoft.com/office/drawing/2014/main" id="{0425D257-E8EC-468C-90EB-02DB2EAD7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98" y="2442631"/>
            <a:ext cx="3052691" cy="1593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Garamond" panose="02020404030301010803" pitchFamily="18" charset="0"/>
              </a:rPr>
              <a:t>Method </a:t>
            </a:r>
            <a:br>
              <a:rPr lang="tr-TR" sz="3600" b="1" dirty="0">
                <a:latin typeface="Garamond" panose="02020404030301010803" pitchFamily="18" charset="0"/>
              </a:rPr>
            </a:br>
            <a:r>
              <a:rPr lang="en-US" sz="3600" b="1" dirty="0">
                <a:latin typeface="Garamond" panose="02020404030301010803" pitchFamily="18" charset="0"/>
              </a:rPr>
              <a:t>and </a:t>
            </a:r>
            <a:br>
              <a:rPr lang="tr-TR" sz="3600" b="1" dirty="0">
                <a:latin typeface="Garamond" panose="02020404030301010803" pitchFamily="18" charset="0"/>
              </a:rPr>
            </a:br>
            <a:r>
              <a:rPr lang="en-US" sz="3600" b="1" dirty="0">
                <a:latin typeface="Garamond" panose="02020404030301010803" pitchFamily="18" charset="0"/>
              </a:rPr>
              <a:t>Main Data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0045DA6D-6532-4493-A416-B75C79D400DA}"/>
              </a:ext>
            </a:extLst>
          </p:cNvPr>
          <p:cNvSpPr txBox="1"/>
          <p:nvPr/>
        </p:nvSpPr>
        <p:spPr>
          <a:xfrm>
            <a:off x="3357079" y="618148"/>
            <a:ext cx="8038507" cy="602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4958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tr-TR" sz="3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WASPAS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Calibri" panose="020F0502020204030204" pitchFamily="34" charset="0"/>
              <a:cs typeface="Vrinda" panose="020B0502040204020203" pitchFamily="34" charset="0"/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51CBC173-1029-0892-5B0B-349B3314F229}"/>
              </a:ext>
            </a:extLst>
          </p:cNvPr>
          <p:cNvSpPr txBox="1"/>
          <p:nvPr/>
        </p:nvSpPr>
        <p:spPr>
          <a:xfrm>
            <a:off x="3603659" y="1567885"/>
            <a:ext cx="758489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tr-TR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This technique gives a compromise result of the weighted sum technique and the weighted multiplication technique.</a:t>
            </a:r>
            <a:endParaRPr lang="tr-TR" altLang="tr-TR" sz="2800" b="1" dirty="0">
              <a:solidFill>
                <a:prstClr val="black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tr-TR" altLang="tr-TR" sz="2800" b="1" dirty="0">
              <a:solidFill>
                <a:prstClr val="black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  <a:defRPr/>
            </a:pPr>
            <a:r>
              <a:rPr lang="tr-TR" altLang="tr-TR" sz="2800" b="1" dirty="0" err="1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Weighted</a:t>
            </a:r>
            <a:r>
              <a:rPr lang="tr-TR" altLang="tr-TR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tr-TR" altLang="tr-TR" sz="2800" b="1" dirty="0" err="1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Aggregated</a:t>
            </a:r>
            <a:r>
              <a:rPr lang="tr-TR" altLang="tr-TR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tr-TR" altLang="tr-TR" sz="2800" b="1" dirty="0" err="1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Sum</a:t>
            </a:r>
            <a:r>
              <a:rPr lang="tr-TR" altLang="tr-TR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Product </a:t>
            </a:r>
            <a:r>
              <a:rPr lang="tr-TR" altLang="tr-TR" sz="2800" b="1" dirty="0" err="1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Assessment</a:t>
            </a:r>
            <a:r>
              <a:rPr lang="tr-TR" altLang="tr-TR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(WASPAS) </a:t>
            </a:r>
            <a:r>
              <a:rPr lang="en-US" altLang="tr-TR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was proposed by </a:t>
            </a:r>
            <a:r>
              <a:rPr lang="en-US" altLang="tr-TR" sz="2800" b="1" dirty="0" err="1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Zavadskas</a:t>
            </a:r>
            <a:r>
              <a:rPr lang="en-US" altLang="tr-TR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et al.</a:t>
            </a:r>
            <a:r>
              <a:rPr lang="tr-TR" altLang="tr-TR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(2012).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tr-TR" altLang="tr-TR" sz="2800" b="1" dirty="0">
              <a:solidFill>
                <a:prstClr val="black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tr-TR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The technique has 6 stages including the determination of the criteria weights.</a:t>
            </a:r>
            <a:endParaRPr lang="tr-TR" altLang="tr-TR" sz="2800" b="1" dirty="0">
              <a:solidFill>
                <a:prstClr val="black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9DE6AE29-961D-FFA1-BE0E-8522377DDE56}"/>
              </a:ext>
            </a:extLst>
          </p:cNvPr>
          <p:cNvSpPr txBox="1"/>
          <p:nvPr/>
        </p:nvSpPr>
        <p:spPr>
          <a:xfrm>
            <a:off x="71120" y="6503396"/>
            <a:ext cx="12029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err="1">
                <a:latin typeface="Garamond" panose="02020404030301010803" pitchFamily="18" charset="0"/>
              </a:rPr>
              <a:t>Assoc</a:t>
            </a:r>
            <a:r>
              <a:rPr lang="tr-TR" sz="1400" b="1" dirty="0">
                <a:latin typeface="Garamond" panose="02020404030301010803" pitchFamily="18" charset="0"/>
              </a:rPr>
              <a:t>. Prof. Ayhan DEMİRCİ, Toros </a:t>
            </a:r>
            <a:r>
              <a:rPr lang="tr-TR" sz="1400" b="1" dirty="0" err="1">
                <a:latin typeface="Garamond" panose="02020404030301010803" pitchFamily="18" charset="0"/>
              </a:rPr>
              <a:t>University</a:t>
            </a:r>
            <a:r>
              <a:rPr lang="tr-TR" sz="1400" b="1" dirty="0">
                <a:latin typeface="Garamond" panose="02020404030301010803" pitchFamily="18" charset="0"/>
              </a:rPr>
              <a:t>, </a:t>
            </a:r>
            <a:r>
              <a:rPr lang="tr-TR" sz="1400" b="1" dirty="0" err="1">
                <a:latin typeface="Garamond" panose="02020404030301010803" pitchFamily="18" charset="0"/>
              </a:rPr>
              <a:t>Turkiye</a:t>
            </a:r>
            <a:r>
              <a:rPr lang="tr-TR" sz="1400" b="1" dirty="0">
                <a:latin typeface="Garamond" panose="02020404030301010803" pitchFamily="18" charset="0"/>
              </a:rPr>
              <a:t>.</a:t>
            </a:r>
            <a:endParaRPr lang="en-US" sz="1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7384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>
            <a:extLst>
              <a:ext uri="{FF2B5EF4-FFF2-40B4-BE49-F238E27FC236}">
                <a16:creationId xmlns:a16="http://schemas.microsoft.com/office/drawing/2014/main" id="{0425D257-E8EC-468C-90EB-02DB2EAD7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98" y="2442631"/>
            <a:ext cx="3052691" cy="1593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Garamond" panose="02020404030301010803" pitchFamily="18" charset="0"/>
              </a:rPr>
              <a:t>Method </a:t>
            </a:r>
            <a:br>
              <a:rPr lang="tr-TR" sz="3600" b="1" dirty="0">
                <a:latin typeface="Garamond" panose="02020404030301010803" pitchFamily="18" charset="0"/>
              </a:rPr>
            </a:br>
            <a:r>
              <a:rPr lang="en-US" sz="3600" b="1" dirty="0">
                <a:latin typeface="Garamond" panose="02020404030301010803" pitchFamily="18" charset="0"/>
              </a:rPr>
              <a:t>and </a:t>
            </a:r>
            <a:br>
              <a:rPr lang="tr-TR" sz="3600" b="1" dirty="0">
                <a:latin typeface="Garamond" panose="02020404030301010803" pitchFamily="18" charset="0"/>
              </a:rPr>
            </a:br>
            <a:r>
              <a:rPr lang="en-US" sz="3600" b="1" dirty="0">
                <a:latin typeface="Garamond" panose="02020404030301010803" pitchFamily="18" charset="0"/>
              </a:rPr>
              <a:t>Main Data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0045DA6D-6532-4493-A416-B75C79D400DA}"/>
              </a:ext>
            </a:extLst>
          </p:cNvPr>
          <p:cNvSpPr txBox="1"/>
          <p:nvPr/>
        </p:nvSpPr>
        <p:spPr>
          <a:xfrm>
            <a:off x="3357079" y="618148"/>
            <a:ext cx="8038507" cy="602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4958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WASPAS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Calibri" panose="020F0502020204030204" pitchFamily="34" charset="0"/>
              <a:cs typeface="Vrinda" panose="020B0502040204020203" pitchFamily="34" charset="0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C8F76F8C-160C-4941-B39D-B9197952427A}"/>
              </a:ext>
            </a:extLst>
          </p:cNvPr>
          <p:cNvSpPr txBox="1"/>
          <p:nvPr/>
        </p:nvSpPr>
        <p:spPr>
          <a:xfrm>
            <a:off x="3603659" y="1567885"/>
            <a:ext cx="75848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r-T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imes New Roman" panose="02020603050405020304" pitchFamily="18" charset="0"/>
              </a:rPr>
              <a:t>Preparing</a:t>
            </a: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imes New Roman" panose="02020603050405020304" pitchFamily="18" charset="0"/>
              </a:rPr>
              <a:t>the</a:t>
            </a: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imes New Roman" panose="02020603050405020304" pitchFamily="18" charset="0"/>
              </a:rPr>
              <a:t>Decision</a:t>
            </a: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imes New Roman" panose="02020603050405020304" pitchFamily="18" charset="0"/>
              </a:rPr>
              <a:t>Matrix</a:t>
            </a:r>
            <a:endParaRPr kumimoji="0" lang="tr-TR" altLang="tr-T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Metin kutusu 1">
                <a:extLst>
                  <a:ext uri="{FF2B5EF4-FFF2-40B4-BE49-F238E27FC236}">
                    <a16:creationId xmlns:a16="http://schemas.microsoft.com/office/drawing/2014/main" id="{D24FB14F-FBB3-1962-AB71-6DC689E2D462}"/>
                  </a:ext>
                </a:extLst>
              </p:cNvPr>
              <p:cNvSpPr txBox="1"/>
              <p:nvPr/>
            </p:nvSpPr>
            <p:spPr>
              <a:xfrm>
                <a:off x="3804920" y="3057463"/>
                <a:ext cx="6126480" cy="17050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tr-TR" sz="2800" b="1" i="1" smtClean="0">
                          <a:latin typeface="Cambria Math" panose="02040503050406030204" pitchFamily="18" charset="0"/>
                        </a:rPr>
                        <m:t>𝑿</m:t>
                      </m:r>
                      <m:r>
                        <a:rPr lang="tr-TR" sz="2800" b="1" i="0">
                          <a:latin typeface="Cambria Math" panose="02040503050406030204" pitchFamily="18" charset="0"/>
                        </a:rPr>
                        <m:t>=</m:t>
                      </m:r>
                      <m:m>
                        <m:mPr>
                          <m:plcHide m:val="on"/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tr-TR" sz="28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sSub>
                              <m:sSubPr>
                                <m:ctrlPr>
                                  <a:rPr lang="tr-TR" sz="2800" b="1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tr-TR" sz="2800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tr-TR" sz="2800" b="1" i="0">
                                    <a:latin typeface="Cambria Math" panose="02040503050406030204" pitchFamily="18" charset="0"/>
                                  </a:rPr>
                                  <m:t>𝟎𝟏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tr-TR" sz="2800" b="1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tr-TR" sz="2800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tr-TR" sz="2800" b="1" i="0">
                                    <a:latin typeface="Cambria Math" panose="02040503050406030204" pitchFamily="18" charset="0"/>
                                  </a:rPr>
                                  <m:t>𝟎𝟐</m:t>
                                </m:r>
                              </m:sub>
                            </m:sSub>
                          </m:e>
                          <m:e>
                            <m:m>
                              <m:mPr>
                                <m:plcHide m:val="on"/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tr-TR" sz="2800" b="1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tr-TR" sz="2800" b="1" i="0">
                                      <a:latin typeface="Cambria Math" panose="02040503050406030204" pitchFamily="18" charset="0"/>
                                    </a:rPr>
                                    <m:t>…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tr-TR" sz="2800" b="1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tr-TR" sz="2800" b="1" i="1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tr-TR" sz="2800" b="1" i="0"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  <m:r>
                                        <a:rPr lang="tr-TR" sz="2800" b="1" i="1">
                                          <a:latin typeface="Cambria Math" panose="02040503050406030204" pitchFamily="18" charset="0"/>
                                        </a:rPr>
                                        <m:t>𝒏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mr>
                        <m:mr>
                          <m:e>
                            <m:sSub>
                              <m:sSubPr>
                                <m:ctrlPr>
                                  <a:rPr lang="tr-TR" sz="2800" b="1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tr-TR" sz="2800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tr-TR" sz="2800" b="1" i="0">
                                    <a:latin typeface="Cambria Math" panose="02040503050406030204" pitchFamily="18" charset="0"/>
                                  </a:rPr>
                                  <m:t>𝟏𝟏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tr-TR" sz="2800" b="1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tr-TR" sz="2800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tr-TR" sz="2800" b="1" i="0">
                                    <a:latin typeface="Cambria Math" panose="02040503050406030204" pitchFamily="18" charset="0"/>
                                  </a:rPr>
                                  <m:t>𝟏𝟐</m:t>
                                </m:r>
                              </m:sub>
                            </m:sSub>
                          </m:e>
                          <m:e>
                            <m:m>
                              <m:mPr>
                                <m:plcHide m:val="on"/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tr-TR" sz="2800" b="1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tr-TR" sz="2800" b="1" i="0">
                                      <a:latin typeface="Cambria Math" panose="02040503050406030204" pitchFamily="18" charset="0"/>
                                    </a:rPr>
                                    <m:t>…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tr-TR" sz="2800" b="1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tr-TR" sz="2800" b="1" i="1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tr-TR" sz="2800" b="1" i="0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  <m:r>
                                        <a:rPr lang="tr-TR" sz="2800" b="1" i="1">
                                          <a:latin typeface="Cambria Math" panose="02040503050406030204" pitchFamily="18" charset="0"/>
                                        </a:rPr>
                                        <m:t>𝒏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mr>
                        <m:mr>
                          <m:e>
                            <m:m>
                              <m:mPr>
                                <m:plcHide m:val="on"/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tr-TR" sz="2800" b="1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tr-TR" sz="2800" b="1" i="0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tr-TR" sz="2800" b="1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tr-TR" sz="2800" b="1" i="1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tr-TR" sz="2800" b="1" i="1">
                                          <a:latin typeface="Cambria Math" panose="02040503050406030204" pitchFamily="18" charset="0"/>
                                        </a:rPr>
                                        <m:t>𝒎</m:t>
                                      </m:r>
                                      <m:r>
                                        <a:rPr lang="tr-TR" sz="2800" b="1" i="0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  <m:e>
                            <m:m>
                              <m:mPr>
                                <m:plcHide m:val="on"/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tr-TR" sz="2800" b="1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tr-TR" sz="2800" b="1" i="0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tr-TR" sz="2800" b="1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tr-TR" sz="2800" b="1" i="1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tr-TR" sz="2800" b="1" i="1">
                                          <a:latin typeface="Cambria Math" panose="02040503050406030204" pitchFamily="18" charset="0"/>
                                        </a:rPr>
                                        <m:t>𝒎</m:t>
                                      </m:r>
                                      <m:r>
                                        <a:rPr lang="tr-TR" sz="2800" b="1" i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  <m:e>
                            <m:m>
                              <m:mPr>
                                <m:plcHide m:val="on"/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tr-TR" sz="2800" b="1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plcHide m:val="on"/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tr-TR" sz="2800" b="1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lang="tr-TR" sz="2800" b="1" i="0">
                                            <a:latin typeface="Cambria Math" panose="02040503050406030204" pitchFamily="18" charset="0"/>
                                          </a:rPr>
                                          <m:t>⋱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tr-TR" sz="2800" b="1" i="0">
                                            <a:latin typeface="Cambria Math" panose="02040503050406030204" pitchFamily="18" charset="0"/>
                                          </a:rPr>
                                          <m:t>…</m:t>
                                        </m:r>
                                      </m:e>
                                    </m:mr>
                                  </m:m>
                                </m:e>
                                <m:e>
                                  <m:m>
                                    <m:mPr>
                                      <m:plcHide m:val="on"/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tr-TR" sz="2800" b="1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lang="tr-TR" sz="2800" b="1" i="0">
                                            <a:latin typeface="Cambria Math" panose="02040503050406030204" pitchFamily="18" charset="0"/>
                                          </a:rPr>
                                          <m:t>⋮</m:t>
                                        </m:r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tr-TR" sz="2800" b="1" i="1">
                                                <a:solidFill>
                                                  <a:srgbClr val="836967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tr-TR" sz="2800" b="1" i="1">
                                                <a:latin typeface="Cambria Math" panose="02040503050406030204" pitchFamily="18" charset="0"/>
                                              </a:rPr>
                                              <m:t>𝒙</m:t>
                                            </m:r>
                                          </m:e>
                                          <m:sub>
                                            <m:r>
                                              <a:rPr lang="tr-TR" sz="2800" b="1" i="1">
                                                <a:latin typeface="Cambria Math" panose="02040503050406030204" pitchFamily="18" charset="0"/>
                                              </a:rPr>
                                              <m:t>𝒎𝒏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mr>
                      </m:m>
                    </m:oMath>
                  </m:oMathPara>
                </a14:m>
                <a:endParaRPr lang="tr-TR" sz="2800" b="1" dirty="0"/>
              </a:p>
            </p:txBody>
          </p:sp>
        </mc:Choice>
        <mc:Fallback xmlns="">
          <p:sp>
            <p:nvSpPr>
              <p:cNvPr id="2" name="Metin kutusu 1">
                <a:extLst>
                  <a:ext uri="{FF2B5EF4-FFF2-40B4-BE49-F238E27FC236}">
                    <a16:creationId xmlns:a16="http://schemas.microsoft.com/office/drawing/2014/main" id="{D24FB14F-FBB3-1962-AB71-6DC689E2D4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4920" y="3057463"/>
                <a:ext cx="6126480" cy="170501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Metin kutusu 2">
            <a:extLst>
              <a:ext uri="{FF2B5EF4-FFF2-40B4-BE49-F238E27FC236}">
                <a16:creationId xmlns:a16="http://schemas.microsoft.com/office/drawing/2014/main" id="{EC45B3BF-1AF5-FEBF-2DA7-CA21E819EFB8}"/>
              </a:ext>
            </a:extLst>
          </p:cNvPr>
          <p:cNvSpPr txBox="1"/>
          <p:nvPr/>
        </p:nvSpPr>
        <p:spPr>
          <a:xfrm>
            <a:off x="71120" y="6503396"/>
            <a:ext cx="12029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err="1">
                <a:latin typeface="Garamond" panose="02020404030301010803" pitchFamily="18" charset="0"/>
              </a:rPr>
              <a:t>Assoc</a:t>
            </a:r>
            <a:r>
              <a:rPr lang="tr-TR" sz="1400" b="1" dirty="0">
                <a:latin typeface="Garamond" panose="02020404030301010803" pitchFamily="18" charset="0"/>
              </a:rPr>
              <a:t>. Prof. Ayhan DEMİRCİ, Toros </a:t>
            </a:r>
            <a:r>
              <a:rPr lang="tr-TR" sz="1400" b="1" dirty="0" err="1">
                <a:latin typeface="Garamond" panose="02020404030301010803" pitchFamily="18" charset="0"/>
              </a:rPr>
              <a:t>University</a:t>
            </a:r>
            <a:r>
              <a:rPr lang="tr-TR" sz="1400" b="1" dirty="0">
                <a:latin typeface="Garamond" panose="02020404030301010803" pitchFamily="18" charset="0"/>
              </a:rPr>
              <a:t>, </a:t>
            </a:r>
            <a:r>
              <a:rPr lang="tr-TR" sz="1400" b="1" dirty="0" err="1">
                <a:latin typeface="Garamond" panose="02020404030301010803" pitchFamily="18" charset="0"/>
              </a:rPr>
              <a:t>Turkiye</a:t>
            </a:r>
            <a:r>
              <a:rPr lang="tr-TR" sz="1400" b="1" dirty="0">
                <a:latin typeface="Garamond" panose="02020404030301010803" pitchFamily="18" charset="0"/>
              </a:rPr>
              <a:t>.</a:t>
            </a:r>
            <a:endParaRPr lang="en-US" sz="1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2827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>
            <a:extLst>
              <a:ext uri="{FF2B5EF4-FFF2-40B4-BE49-F238E27FC236}">
                <a16:creationId xmlns:a16="http://schemas.microsoft.com/office/drawing/2014/main" id="{0425D257-E8EC-468C-90EB-02DB2EAD7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98" y="2442631"/>
            <a:ext cx="3052691" cy="1593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Garamond" panose="02020404030301010803" pitchFamily="18" charset="0"/>
              </a:rPr>
              <a:t>Method </a:t>
            </a:r>
            <a:br>
              <a:rPr lang="tr-TR" sz="3600" b="1" dirty="0">
                <a:latin typeface="Garamond" panose="02020404030301010803" pitchFamily="18" charset="0"/>
              </a:rPr>
            </a:br>
            <a:r>
              <a:rPr lang="en-US" sz="3600" b="1" dirty="0">
                <a:latin typeface="Garamond" panose="02020404030301010803" pitchFamily="18" charset="0"/>
              </a:rPr>
              <a:t>and </a:t>
            </a:r>
            <a:br>
              <a:rPr lang="tr-TR" sz="3600" b="1" dirty="0">
                <a:latin typeface="Garamond" panose="02020404030301010803" pitchFamily="18" charset="0"/>
              </a:rPr>
            </a:br>
            <a:r>
              <a:rPr lang="en-US" sz="3600" b="1" dirty="0">
                <a:latin typeface="Garamond" panose="02020404030301010803" pitchFamily="18" charset="0"/>
              </a:rPr>
              <a:t>Main Data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0045DA6D-6532-4493-A416-B75C79D400DA}"/>
              </a:ext>
            </a:extLst>
          </p:cNvPr>
          <p:cNvSpPr txBox="1"/>
          <p:nvPr/>
        </p:nvSpPr>
        <p:spPr>
          <a:xfrm>
            <a:off x="3357079" y="618148"/>
            <a:ext cx="8038507" cy="602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4958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WASPAS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Calibri" panose="020F0502020204030204" pitchFamily="34" charset="0"/>
              <a:cs typeface="Vrinda" panose="020B0502040204020203" pitchFamily="34" charset="0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C8F76F8C-160C-4941-B39D-B9197952427A}"/>
              </a:ext>
            </a:extLst>
          </p:cNvPr>
          <p:cNvSpPr txBox="1"/>
          <p:nvPr/>
        </p:nvSpPr>
        <p:spPr>
          <a:xfrm>
            <a:off x="3603659" y="1567885"/>
            <a:ext cx="75848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r-T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imes New Roman" panose="02020603050405020304" pitchFamily="18" charset="0"/>
              </a:rPr>
              <a:t>Normalization</a:t>
            </a: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imes New Roman" panose="02020603050405020304" pitchFamily="18" charset="0"/>
              </a:rPr>
              <a:t>Decision</a:t>
            </a: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imes New Roman" panose="02020603050405020304" pitchFamily="18" charset="0"/>
              </a:rPr>
              <a:t>Matrix</a:t>
            </a:r>
            <a:endParaRPr kumimoji="0" lang="tr-TR" altLang="tr-T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Resim 2">
            <a:extLst>
              <a:ext uri="{FF2B5EF4-FFF2-40B4-BE49-F238E27FC236}">
                <a16:creationId xmlns:a16="http://schemas.microsoft.com/office/drawing/2014/main" id="{C6676AA5-14BE-C21D-24D5-2D6715B50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718" y="2744788"/>
            <a:ext cx="2755900" cy="166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Resim 3">
            <a:extLst>
              <a:ext uri="{FF2B5EF4-FFF2-40B4-BE49-F238E27FC236}">
                <a16:creationId xmlns:a16="http://schemas.microsoft.com/office/drawing/2014/main" id="{57D63AC3-4D0A-8217-85BA-306F157ADF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780" y="2735263"/>
            <a:ext cx="2755900" cy="16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4">
            <a:extLst>
              <a:ext uri="{FF2B5EF4-FFF2-40B4-BE49-F238E27FC236}">
                <a16:creationId xmlns:a16="http://schemas.microsoft.com/office/drawing/2014/main" id="{946F1A05-BA47-2352-6F17-697F52C007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0255" y="4554538"/>
            <a:ext cx="8564563" cy="58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785" tIns="47892" rIns="95785" bIns="47892">
            <a:spAutoFit/>
          </a:bodyPr>
          <a:lstStyle>
            <a:lvl1pPr>
              <a:defRPr sz="3200" b="1">
                <a:solidFill>
                  <a:srgbClr val="FFFF66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FFFF66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FFFF66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FFFF66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FFFF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66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None/>
            </a:pPr>
            <a:r>
              <a:rPr lang="tr-TR" alt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tr-TR" altLang="tr-T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Benefit</a:t>
            </a:r>
            <a:r>
              <a:rPr lang="tr-TR" alt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altLang="tr-T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Oriented</a:t>
            </a:r>
            <a:r>
              <a:rPr lang="tr-TR" alt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       </a:t>
            </a:r>
            <a:r>
              <a:rPr lang="tr-TR" altLang="tr-T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Cost</a:t>
            </a:r>
            <a:r>
              <a:rPr lang="tr-TR" alt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altLang="tr-T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Oriented</a:t>
            </a:r>
            <a:endParaRPr lang="tr-TR" altLang="tr-T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05031CF5-9D45-B59E-E5D6-EC087E345FF5}"/>
              </a:ext>
            </a:extLst>
          </p:cNvPr>
          <p:cNvSpPr txBox="1"/>
          <p:nvPr/>
        </p:nvSpPr>
        <p:spPr>
          <a:xfrm>
            <a:off x="71120" y="6503396"/>
            <a:ext cx="12029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err="1">
                <a:latin typeface="Garamond" panose="02020404030301010803" pitchFamily="18" charset="0"/>
              </a:rPr>
              <a:t>Assoc</a:t>
            </a:r>
            <a:r>
              <a:rPr lang="tr-TR" sz="1400" b="1" dirty="0">
                <a:latin typeface="Garamond" panose="02020404030301010803" pitchFamily="18" charset="0"/>
              </a:rPr>
              <a:t>. Prof. Ayhan DEMİRCİ, Toros </a:t>
            </a:r>
            <a:r>
              <a:rPr lang="tr-TR" sz="1400" b="1" dirty="0" err="1">
                <a:latin typeface="Garamond" panose="02020404030301010803" pitchFamily="18" charset="0"/>
              </a:rPr>
              <a:t>University</a:t>
            </a:r>
            <a:r>
              <a:rPr lang="tr-TR" sz="1400" b="1" dirty="0">
                <a:latin typeface="Garamond" panose="02020404030301010803" pitchFamily="18" charset="0"/>
              </a:rPr>
              <a:t>, </a:t>
            </a:r>
            <a:r>
              <a:rPr lang="tr-TR" sz="1400" b="1" dirty="0" err="1">
                <a:latin typeface="Garamond" panose="02020404030301010803" pitchFamily="18" charset="0"/>
              </a:rPr>
              <a:t>Turkiye</a:t>
            </a:r>
            <a:r>
              <a:rPr lang="tr-TR" sz="1400" b="1" dirty="0">
                <a:latin typeface="Garamond" panose="02020404030301010803" pitchFamily="18" charset="0"/>
              </a:rPr>
              <a:t>.</a:t>
            </a:r>
            <a:endParaRPr lang="en-US" sz="1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5702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>
            <a:extLst>
              <a:ext uri="{FF2B5EF4-FFF2-40B4-BE49-F238E27FC236}">
                <a16:creationId xmlns:a16="http://schemas.microsoft.com/office/drawing/2014/main" id="{0425D257-E8EC-468C-90EB-02DB2EAD7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98" y="2442631"/>
            <a:ext cx="3052691" cy="1593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Garamond" panose="02020404030301010803" pitchFamily="18" charset="0"/>
              </a:rPr>
              <a:t>Method </a:t>
            </a:r>
            <a:br>
              <a:rPr lang="tr-TR" sz="3600" b="1" dirty="0">
                <a:latin typeface="Garamond" panose="02020404030301010803" pitchFamily="18" charset="0"/>
              </a:rPr>
            </a:br>
            <a:r>
              <a:rPr lang="en-US" sz="3600" b="1" dirty="0">
                <a:latin typeface="Garamond" panose="02020404030301010803" pitchFamily="18" charset="0"/>
              </a:rPr>
              <a:t>and </a:t>
            </a:r>
            <a:br>
              <a:rPr lang="tr-TR" sz="3600" b="1" dirty="0">
                <a:latin typeface="Garamond" panose="02020404030301010803" pitchFamily="18" charset="0"/>
              </a:rPr>
            </a:br>
            <a:r>
              <a:rPr lang="en-US" sz="3600" b="1" dirty="0">
                <a:latin typeface="Garamond" panose="02020404030301010803" pitchFamily="18" charset="0"/>
              </a:rPr>
              <a:t>Main Data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0045DA6D-6532-4493-A416-B75C79D400DA}"/>
              </a:ext>
            </a:extLst>
          </p:cNvPr>
          <p:cNvSpPr txBox="1"/>
          <p:nvPr/>
        </p:nvSpPr>
        <p:spPr>
          <a:xfrm>
            <a:off x="3357079" y="618148"/>
            <a:ext cx="8038507" cy="602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4958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WASPAS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Calibri" panose="020F0502020204030204" pitchFamily="34" charset="0"/>
              <a:cs typeface="Vrinda" panose="020B0502040204020203" pitchFamily="34" charset="0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C8F76F8C-160C-4941-B39D-B9197952427A}"/>
              </a:ext>
            </a:extLst>
          </p:cNvPr>
          <p:cNvSpPr txBox="1"/>
          <p:nvPr/>
        </p:nvSpPr>
        <p:spPr>
          <a:xfrm>
            <a:off x="3603659" y="1567885"/>
            <a:ext cx="75848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r-T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imes New Roman" panose="02020603050405020304" pitchFamily="18" charset="0"/>
              </a:rPr>
              <a:t>Weighted</a:t>
            </a: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imes New Roman" panose="02020603050405020304" pitchFamily="18" charset="0"/>
              </a:rPr>
              <a:t>Sum</a:t>
            </a: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imes New Roman" panose="02020603050405020304" pitchFamily="18" charset="0"/>
              </a:rPr>
              <a:t>Technique</a:t>
            </a:r>
            <a:endParaRPr kumimoji="0" lang="tr-TR" altLang="tr-T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60E8EE1C-A043-6704-2334-771BF8F73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745" y="2981325"/>
            <a:ext cx="366395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7EFCCF5C-E0B7-B9A3-C844-40BA8D9F67EB}"/>
              </a:ext>
            </a:extLst>
          </p:cNvPr>
          <p:cNvSpPr txBox="1"/>
          <p:nvPr/>
        </p:nvSpPr>
        <p:spPr>
          <a:xfrm>
            <a:off x="71120" y="6503396"/>
            <a:ext cx="12029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err="1">
                <a:latin typeface="Garamond" panose="02020404030301010803" pitchFamily="18" charset="0"/>
              </a:rPr>
              <a:t>Assoc</a:t>
            </a:r>
            <a:r>
              <a:rPr lang="tr-TR" sz="1400" b="1" dirty="0">
                <a:latin typeface="Garamond" panose="02020404030301010803" pitchFamily="18" charset="0"/>
              </a:rPr>
              <a:t>. Prof. Ayhan DEMİRCİ, Toros </a:t>
            </a:r>
            <a:r>
              <a:rPr lang="tr-TR" sz="1400" b="1" dirty="0" err="1">
                <a:latin typeface="Garamond" panose="02020404030301010803" pitchFamily="18" charset="0"/>
              </a:rPr>
              <a:t>University</a:t>
            </a:r>
            <a:r>
              <a:rPr lang="tr-TR" sz="1400" b="1" dirty="0">
                <a:latin typeface="Garamond" panose="02020404030301010803" pitchFamily="18" charset="0"/>
              </a:rPr>
              <a:t>, </a:t>
            </a:r>
            <a:r>
              <a:rPr lang="tr-TR" sz="1400" b="1" dirty="0" err="1">
                <a:latin typeface="Garamond" panose="02020404030301010803" pitchFamily="18" charset="0"/>
              </a:rPr>
              <a:t>Turkiye</a:t>
            </a:r>
            <a:r>
              <a:rPr lang="tr-TR" sz="1400" b="1" dirty="0">
                <a:latin typeface="Garamond" panose="02020404030301010803" pitchFamily="18" charset="0"/>
              </a:rPr>
              <a:t>.</a:t>
            </a:r>
            <a:endParaRPr lang="en-US" sz="1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4556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>
            <a:extLst>
              <a:ext uri="{FF2B5EF4-FFF2-40B4-BE49-F238E27FC236}">
                <a16:creationId xmlns:a16="http://schemas.microsoft.com/office/drawing/2014/main" id="{0425D257-E8EC-468C-90EB-02DB2EAD7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98" y="2442631"/>
            <a:ext cx="3052691" cy="1593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Garamond" panose="02020404030301010803" pitchFamily="18" charset="0"/>
              </a:rPr>
              <a:t>Method </a:t>
            </a:r>
            <a:br>
              <a:rPr lang="tr-TR" sz="3600" b="1" dirty="0">
                <a:latin typeface="Garamond" panose="02020404030301010803" pitchFamily="18" charset="0"/>
              </a:rPr>
            </a:br>
            <a:r>
              <a:rPr lang="en-US" sz="3600" b="1" dirty="0">
                <a:latin typeface="Garamond" panose="02020404030301010803" pitchFamily="18" charset="0"/>
              </a:rPr>
              <a:t>and </a:t>
            </a:r>
            <a:br>
              <a:rPr lang="tr-TR" sz="3600" b="1" dirty="0">
                <a:latin typeface="Garamond" panose="02020404030301010803" pitchFamily="18" charset="0"/>
              </a:rPr>
            </a:br>
            <a:r>
              <a:rPr lang="en-US" sz="3600" b="1" dirty="0">
                <a:latin typeface="Garamond" panose="02020404030301010803" pitchFamily="18" charset="0"/>
              </a:rPr>
              <a:t>Main Data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0045DA6D-6532-4493-A416-B75C79D400DA}"/>
              </a:ext>
            </a:extLst>
          </p:cNvPr>
          <p:cNvSpPr txBox="1"/>
          <p:nvPr/>
        </p:nvSpPr>
        <p:spPr>
          <a:xfrm>
            <a:off x="3357079" y="618148"/>
            <a:ext cx="8038507" cy="602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4958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WASPAS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Calibri" panose="020F0502020204030204" pitchFamily="34" charset="0"/>
              <a:cs typeface="Vrinda" panose="020B0502040204020203" pitchFamily="34" charset="0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C8F76F8C-160C-4941-B39D-B9197952427A}"/>
              </a:ext>
            </a:extLst>
          </p:cNvPr>
          <p:cNvSpPr txBox="1"/>
          <p:nvPr/>
        </p:nvSpPr>
        <p:spPr>
          <a:xfrm>
            <a:off x="3603659" y="1567885"/>
            <a:ext cx="75848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r-T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imes New Roman" panose="02020603050405020304" pitchFamily="18" charset="0"/>
              </a:rPr>
              <a:t>Weighted</a:t>
            </a: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imes New Roman" panose="02020603050405020304" pitchFamily="18" charset="0"/>
              </a:rPr>
              <a:t> Product </a:t>
            </a:r>
            <a:r>
              <a:rPr kumimoji="0" lang="tr-T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imes New Roman" panose="02020603050405020304" pitchFamily="18" charset="0"/>
              </a:rPr>
              <a:t>Technique</a:t>
            </a:r>
            <a:endParaRPr kumimoji="0" lang="tr-TR" altLang="tr-T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Resim 1">
            <a:extLst>
              <a:ext uri="{FF2B5EF4-FFF2-40B4-BE49-F238E27FC236}">
                <a16:creationId xmlns:a16="http://schemas.microsoft.com/office/drawing/2014/main" id="{4F2A2F82-E2B8-D18E-FF0A-616960F61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340" y="2708275"/>
            <a:ext cx="2547666" cy="141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Resim 4">
            <a:extLst>
              <a:ext uri="{FF2B5EF4-FFF2-40B4-BE49-F238E27FC236}">
                <a16:creationId xmlns:a16="http://schemas.microsoft.com/office/drawing/2014/main" id="{7A52C736-2358-3C8D-A87B-67971543E3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340" y="2708276"/>
            <a:ext cx="2542540" cy="1425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402973B4-B5E6-0B55-E4E0-7C8AEED93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1695" y="4554538"/>
            <a:ext cx="8564563" cy="58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785" tIns="47892" rIns="95785" bIns="47892">
            <a:spAutoFit/>
          </a:bodyPr>
          <a:lstStyle>
            <a:lvl1pPr>
              <a:defRPr sz="3200" b="1">
                <a:solidFill>
                  <a:srgbClr val="FFFF66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FFFF66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FFFF66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FFFF66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FFFF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66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None/>
            </a:pPr>
            <a:r>
              <a:rPr lang="tr-TR" alt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tr-TR" altLang="tr-T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Benefit</a:t>
            </a:r>
            <a:r>
              <a:rPr lang="tr-TR" alt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altLang="tr-T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Oriented</a:t>
            </a:r>
            <a:r>
              <a:rPr lang="tr-TR" alt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      </a:t>
            </a:r>
            <a:r>
              <a:rPr lang="tr-TR" altLang="tr-T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Cost</a:t>
            </a:r>
            <a:r>
              <a:rPr lang="tr-TR" alt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altLang="tr-T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Oriented</a:t>
            </a:r>
            <a:endParaRPr lang="tr-TR" altLang="tr-T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14F56BD4-B85D-38F8-98DC-6C17FEAAFA99}"/>
              </a:ext>
            </a:extLst>
          </p:cNvPr>
          <p:cNvSpPr txBox="1"/>
          <p:nvPr/>
        </p:nvSpPr>
        <p:spPr>
          <a:xfrm>
            <a:off x="71120" y="6503396"/>
            <a:ext cx="12029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err="1">
                <a:latin typeface="Garamond" panose="02020404030301010803" pitchFamily="18" charset="0"/>
              </a:rPr>
              <a:t>Assoc</a:t>
            </a:r>
            <a:r>
              <a:rPr lang="tr-TR" sz="1400" b="1" dirty="0">
                <a:latin typeface="Garamond" panose="02020404030301010803" pitchFamily="18" charset="0"/>
              </a:rPr>
              <a:t>. Prof. Ayhan DEMİRCİ, Toros </a:t>
            </a:r>
            <a:r>
              <a:rPr lang="tr-TR" sz="1400" b="1" dirty="0" err="1">
                <a:latin typeface="Garamond" panose="02020404030301010803" pitchFamily="18" charset="0"/>
              </a:rPr>
              <a:t>University</a:t>
            </a:r>
            <a:r>
              <a:rPr lang="tr-TR" sz="1400" b="1" dirty="0">
                <a:latin typeface="Garamond" panose="02020404030301010803" pitchFamily="18" charset="0"/>
              </a:rPr>
              <a:t>, </a:t>
            </a:r>
            <a:r>
              <a:rPr lang="tr-TR" sz="1400" b="1" dirty="0" err="1">
                <a:latin typeface="Garamond" panose="02020404030301010803" pitchFamily="18" charset="0"/>
              </a:rPr>
              <a:t>Turkiye</a:t>
            </a:r>
            <a:r>
              <a:rPr lang="tr-TR" sz="1400" b="1" dirty="0">
                <a:latin typeface="Garamond" panose="02020404030301010803" pitchFamily="18" charset="0"/>
              </a:rPr>
              <a:t>.</a:t>
            </a:r>
            <a:endParaRPr lang="en-US" sz="1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5963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>
            <a:extLst>
              <a:ext uri="{FF2B5EF4-FFF2-40B4-BE49-F238E27FC236}">
                <a16:creationId xmlns:a16="http://schemas.microsoft.com/office/drawing/2014/main" id="{0425D257-E8EC-468C-90EB-02DB2EAD7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98" y="2442631"/>
            <a:ext cx="3052691" cy="1593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Garamond" panose="02020404030301010803" pitchFamily="18" charset="0"/>
              </a:rPr>
              <a:t>Method </a:t>
            </a:r>
            <a:br>
              <a:rPr lang="tr-TR" sz="3600" b="1" dirty="0">
                <a:latin typeface="Garamond" panose="02020404030301010803" pitchFamily="18" charset="0"/>
              </a:rPr>
            </a:br>
            <a:r>
              <a:rPr lang="en-US" sz="3600" b="1" dirty="0">
                <a:latin typeface="Garamond" panose="02020404030301010803" pitchFamily="18" charset="0"/>
              </a:rPr>
              <a:t>and </a:t>
            </a:r>
            <a:br>
              <a:rPr lang="tr-TR" sz="3600" b="1" dirty="0">
                <a:latin typeface="Garamond" panose="02020404030301010803" pitchFamily="18" charset="0"/>
              </a:rPr>
            </a:br>
            <a:r>
              <a:rPr lang="en-US" sz="3600" b="1" dirty="0">
                <a:latin typeface="Garamond" panose="02020404030301010803" pitchFamily="18" charset="0"/>
              </a:rPr>
              <a:t>Main Data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0045DA6D-6532-4493-A416-B75C79D400DA}"/>
              </a:ext>
            </a:extLst>
          </p:cNvPr>
          <p:cNvSpPr txBox="1"/>
          <p:nvPr/>
        </p:nvSpPr>
        <p:spPr>
          <a:xfrm>
            <a:off x="3357079" y="618148"/>
            <a:ext cx="8038507" cy="602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4958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WASPAS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Calibri" panose="020F0502020204030204" pitchFamily="34" charset="0"/>
              <a:cs typeface="Vrinda" panose="020B0502040204020203" pitchFamily="34" charset="0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C8F76F8C-160C-4941-B39D-B9197952427A}"/>
              </a:ext>
            </a:extLst>
          </p:cNvPr>
          <p:cNvSpPr txBox="1"/>
          <p:nvPr/>
        </p:nvSpPr>
        <p:spPr>
          <a:xfrm>
            <a:off x="3603659" y="1567885"/>
            <a:ext cx="75848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r-T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imes New Roman" panose="02020603050405020304" pitchFamily="18" charset="0"/>
              </a:rPr>
              <a:t>Compromised</a:t>
            </a: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imes New Roman" panose="02020603050405020304" pitchFamily="18" charset="0"/>
              </a:rPr>
              <a:t> Solution</a:t>
            </a:r>
            <a:endParaRPr kumimoji="0" lang="tr-TR" altLang="tr-T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Resim 3">
            <a:extLst>
              <a:ext uri="{FF2B5EF4-FFF2-40B4-BE49-F238E27FC236}">
                <a16:creationId xmlns:a16="http://schemas.microsoft.com/office/drawing/2014/main" id="{B369BF9F-95FC-7CEB-C167-9B4E12341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182" y="3126423"/>
            <a:ext cx="64198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43008232-294A-698A-81B2-DA331A44D851}"/>
              </a:ext>
            </a:extLst>
          </p:cNvPr>
          <p:cNvSpPr txBox="1"/>
          <p:nvPr/>
        </p:nvSpPr>
        <p:spPr>
          <a:xfrm>
            <a:off x="71120" y="6503396"/>
            <a:ext cx="12029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err="1">
                <a:latin typeface="Garamond" panose="02020404030301010803" pitchFamily="18" charset="0"/>
              </a:rPr>
              <a:t>Assoc</a:t>
            </a:r>
            <a:r>
              <a:rPr lang="tr-TR" sz="1400" b="1" dirty="0">
                <a:latin typeface="Garamond" panose="02020404030301010803" pitchFamily="18" charset="0"/>
              </a:rPr>
              <a:t>. Prof. Ayhan DEMİRCİ, Toros </a:t>
            </a:r>
            <a:r>
              <a:rPr lang="tr-TR" sz="1400" b="1" dirty="0" err="1">
                <a:latin typeface="Garamond" panose="02020404030301010803" pitchFamily="18" charset="0"/>
              </a:rPr>
              <a:t>University</a:t>
            </a:r>
            <a:r>
              <a:rPr lang="tr-TR" sz="1400" b="1" dirty="0">
                <a:latin typeface="Garamond" panose="02020404030301010803" pitchFamily="18" charset="0"/>
              </a:rPr>
              <a:t>, </a:t>
            </a:r>
            <a:r>
              <a:rPr lang="tr-TR" sz="1400" b="1" dirty="0" err="1">
                <a:latin typeface="Garamond" panose="02020404030301010803" pitchFamily="18" charset="0"/>
              </a:rPr>
              <a:t>Turkiye</a:t>
            </a:r>
            <a:r>
              <a:rPr lang="tr-TR" sz="1400" b="1" dirty="0">
                <a:latin typeface="Garamond" panose="02020404030301010803" pitchFamily="18" charset="0"/>
              </a:rPr>
              <a:t>.</a:t>
            </a:r>
            <a:endParaRPr lang="en-US" sz="1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268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>
            <a:extLst>
              <a:ext uri="{FF2B5EF4-FFF2-40B4-BE49-F238E27FC236}">
                <a16:creationId xmlns:a16="http://schemas.microsoft.com/office/drawing/2014/main" id="{0425D257-E8EC-468C-90EB-02DB2EAD7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98" y="2442631"/>
            <a:ext cx="3052691" cy="1593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Garamond" panose="02020404030301010803" pitchFamily="18" charset="0"/>
              </a:rPr>
              <a:t>Method </a:t>
            </a:r>
            <a:br>
              <a:rPr lang="tr-TR" sz="3600" b="1" dirty="0">
                <a:latin typeface="Garamond" panose="02020404030301010803" pitchFamily="18" charset="0"/>
              </a:rPr>
            </a:br>
            <a:r>
              <a:rPr lang="en-US" sz="3600" b="1" dirty="0">
                <a:latin typeface="Garamond" panose="02020404030301010803" pitchFamily="18" charset="0"/>
              </a:rPr>
              <a:t>and </a:t>
            </a:r>
            <a:br>
              <a:rPr lang="tr-TR" sz="3600" b="1" dirty="0">
                <a:latin typeface="Garamond" panose="02020404030301010803" pitchFamily="18" charset="0"/>
              </a:rPr>
            </a:br>
            <a:r>
              <a:rPr lang="en-US" sz="3600" b="1" dirty="0">
                <a:latin typeface="Garamond" panose="02020404030301010803" pitchFamily="18" charset="0"/>
              </a:rPr>
              <a:t>Main Data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0045DA6D-6532-4493-A416-B75C79D400DA}"/>
              </a:ext>
            </a:extLst>
          </p:cNvPr>
          <p:cNvSpPr txBox="1"/>
          <p:nvPr/>
        </p:nvSpPr>
        <p:spPr>
          <a:xfrm>
            <a:off x="3357079" y="618148"/>
            <a:ext cx="8038507" cy="602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4958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tr-TR" sz="32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Spearman</a:t>
            </a:r>
            <a:r>
              <a:rPr lang="tr-TR" sz="3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32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Rank</a:t>
            </a:r>
            <a:r>
              <a:rPr lang="tr-TR" sz="3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32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Correlation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Calibri" panose="020F0502020204030204" pitchFamily="34" charset="0"/>
              <a:cs typeface="Vrinda" panose="020B0502040204020203" pitchFamily="34" charset="0"/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B4175676-F016-5729-FFDD-E095748A7E65}"/>
              </a:ext>
            </a:extLst>
          </p:cNvPr>
          <p:cNvSpPr txBox="1"/>
          <p:nvPr/>
        </p:nvSpPr>
        <p:spPr>
          <a:xfrm>
            <a:off x="3603659" y="1567885"/>
            <a:ext cx="758489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Spearman's rank correlation measures the strength and direction of association between two ranked variables.</a:t>
            </a:r>
            <a:endParaRPr lang="tr-TR" sz="2800" b="1" dirty="0">
              <a:solidFill>
                <a:prstClr val="black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tr-TR" sz="2800" b="1" dirty="0">
              <a:solidFill>
                <a:prstClr val="black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It basically gives the measure of monotonicity of the relation between two variables i.e. how well the relationship between two variables could be represented using a monotonic function.</a:t>
            </a:r>
            <a:endParaRPr lang="tr-TR" sz="2800" b="1" dirty="0">
              <a:solidFill>
                <a:prstClr val="black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4B4BFAA6-9A60-20C2-551A-C90FC3DA07AA}"/>
              </a:ext>
            </a:extLst>
          </p:cNvPr>
          <p:cNvSpPr txBox="1"/>
          <p:nvPr/>
        </p:nvSpPr>
        <p:spPr>
          <a:xfrm>
            <a:off x="71120" y="6503396"/>
            <a:ext cx="12029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err="1">
                <a:latin typeface="Garamond" panose="02020404030301010803" pitchFamily="18" charset="0"/>
              </a:rPr>
              <a:t>Assoc</a:t>
            </a:r>
            <a:r>
              <a:rPr lang="tr-TR" sz="1400" b="1" dirty="0">
                <a:latin typeface="Garamond" panose="02020404030301010803" pitchFamily="18" charset="0"/>
              </a:rPr>
              <a:t>. Prof. Ayhan DEMİRCİ, Toros </a:t>
            </a:r>
            <a:r>
              <a:rPr lang="tr-TR" sz="1400" b="1" dirty="0" err="1">
                <a:latin typeface="Garamond" panose="02020404030301010803" pitchFamily="18" charset="0"/>
              </a:rPr>
              <a:t>University</a:t>
            </a:r>
            <a:r>
              <a:rPr lang="tr-TR" sz="1400" b="1" dirty="0">
                <a:latin typeface="Garamond" panose="02020404030301010803" pitchFamily="18" charset="0"/>
              </a:rPr>
              <a:t>, </a:t>
            </a:r>
            <a:r>
              <a:rPr lang="tr-TR" sz="1400" b="1" dirty="0" err="1">
                <a:latin typeface="Garamond" panose="02020404030301010803" pitchFamily="18" charset="0"/>
              </a:rPr>
              <a:t>Turkiye</a:t>
            </a:r>
            <a:r>
              <a:rPr lang="tr-TR" sz="1400" b="1" dirty="0">
                <a:latin typeface="Garamond" panose="02020404030301010803" pitchFamily="18" charset="0"/>
              </a:rPr>
              <a:t>.</a:t>
            </a:r>
            <a:endParaRPr lang="en-US" sz="1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8378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>
            <a:extLst>
              <a:ext uri="{FF2B5EF4-FFF2-40B4-BE49-F238E27FC236}">
                <a16:creationId xmlns:a16="http://schemas.microsoft.com/office/drawing/2014/main" id="{0425D257-E8EC-468C-90EB-02DB2EAD7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98" y="2442631"/>
            <a:ext cx="3052691" cy="1593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Garamond" panose="02020404030301010803" pitchFamily="18" charset="0"/>
              </a:rPr>
              <a:t>Method </a:t>
            </a:r>
            <a:br>
              <a:rPr lang="tr-TR" sz="3600" b="1" dirty="0">
                <a:latin typeface="Garamond" panose="02020404030301010803" pitchFamily="18" charset="0"/>
              </a:rPr>
            </a:br>
            <a:r>
              <a:rPr lang="en-US" sz="3600" b="1" dirty="0">
                <a:latin typeface="Garamond" panose="02020404030301010803" pitchFamily="18" charset="0"/>
              </a:rPr>
              <a:t>and </a:t>
            </a:r>
            <a:br>
              <a:rPr lang="tr-TR" sz="3600" b="1" dirty="0">
                <a:latin typeface="Garamond" panose="02020404030301010803" pitchFamily="18" charset="0"/>
              </a:rPr>
            </a:br>
            <a:r>
              <a:rPr lang="en-US" sz="3600" b="1" dirty="0">
                <a:latin typeface="Garamond" panose="02020404030301010803" pitchFamily="18" charset="0"/>
              </a:rPr>
              <a:t>Main Data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0045DA6D-6532-4493-A416-B75C79D400DA}"/>
              </a:ext>
            </a:extLst>
          </p:cNvPr>
          <p:cNvSpPr txBox="1"/>
          <p:nvPr/>
        </p:nvSpPr>
        <p:spPr>
          <a:xfrm>
            <a:off x="3357079" y="618148"/>
            <a:ext cx="8038507" cy="602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4958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tr-TR" sz="32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Spearman</a:t>
            </a:r>
            <a:r>
              <a:rPr lang="tr-TR" sz="3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32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Rank</a:t>
            </a:r>
            <a:r>
              <a:rPr lang="tr-TR" sz="3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32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Correlation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Calibri" panose="020F0502020204030204" pitchFamily="34" charset="0"/>
              <a:cs typeface="Vrinda" panose="020B0502040204020203" pitchFamily="34" charset="0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61FC7F79-F70A-D90F-3437-361E70715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0324" y="1772856"/>
            <a:ext cx="4866796" cy="1979714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B9ABCA41-29C8-B4BD-B955-F8AEDF604189}"/>
              </a:ext>
            </a:extLst>
          </p:cNvPr>
          <p:cNvSpPr txBox="1"/>
          <p:nvPr/>
        </p:nvSpPr>
        <p:spPr>
          <a:xfrm>
            <a:off x="3357079" y="4611028"/>
            <a:ext cx="8038507" cy="1275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4958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tr-TR" sz="20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is </a:t>
            </a:r>
            <a:r>
              <a:rPr lang="tr-TR" sz="20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Spearman</a:t>
            </a:r>
            <a:r>
              <a:rPr lang="tr-TR" sz="20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0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Rank</a:t>
            </a:r>
            <a:r>
              <a:rPr lang="tr-TR" sz="20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0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Correlation</a:t>
            </a:r>
            <a:r>
              <a:rPr lang="tr-TR" sz="20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0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Coefficient</a:t>
            </a:r>
            <a:endParaRPr lang="tr-TR" sz="2000" b="1" dirty="0">
              <a:solidFill>
                <a:prstClr val="black"/>
              </a:solidFill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4958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tr-TR" sz="2000" b="1" i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</a:t>
            </a:r>
            <a:r>
              <a:rPr lang="tr-TR" sz="20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is </a:t>
            </a:r>
            <a:r>
              <a:rPr lang="tr-TR" sz="20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tr-TR" sz="20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0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difference</a:t>
            </a:r>
            <a:r>
              <a:rPr lang="tr-TR" sz="20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0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between</a:t>
            </a:r>
            <a:r>
              <a:rPr lang="tr-TR" sz="20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0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tr-TR" sz="20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two </a:t>
            </a:r>
            <a:r>
              <a:rPr lang="tr-TR" sz="20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ranks</a:t>
            </a:r>
            <a:r>
              <a:rPr lang="tr-TR" sz="20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tr-TR" sz="20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each</a:t>
            </a:r>
            <a:r>
              <a:rPr lang="tr-TR" sz="20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0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observation</a:t>
            </a:r>
            <a:endParaRPr lang="tr-TR" sz="2000" b="1" dirty="0">
              <a:solidFill>
                <a:prstClr val="black"/>
              </a:solidFill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4958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is </a:t>
            </a:r>
            <a:r>
              <a:rPr kumimoji="0" lang="tr-T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tr-T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number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kumimoji="0" lang="tr-T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observations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Calibri" panose="020F0502020204030204" pitchFamily="34" charset="0"/>
              <a:cs typeface="Vrinda" panose="020B0502040204020203" pitchFamily="34" charset="0"/>
            </a:endParaRP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1A925EE1-F7AD-75B9-8DF7-536930500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018" y="4659613"/>
            <a:ext cx="187086" cy="267988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C00974DA-03FB-4BB7-5F73-3AA4E16027D5}"/>
              </a:ext>
            </a:extLst>
          </p:cNvPr>
          <p:cNvSpPr txBox="1"/>
          <p:nvPr/>
        </p:nvSpPr>
        <p:spPr>
          <a:xfrm>
            <a:off x="71120" y="6503396"/>
            <a:ext cx="12029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err="1">
                <a:latin typeface="Garamond" panose="02020404030301010803" pitchFamily="18" charset="0"/>
              </a:rPr>
              <a:t>Assoc</a:t>
            </a:r>
            <a:r>
              <a:rPr lang="tr-TR" sz="1400" b="1" dirty="0">
                <a:latin typeface="Garamond" panose="02020404030301010803" pitchFamily="18" charset="0"/>
              </a:rPr>
              <a:t>. Prof. Ayhan DEMİRCİ, Toros </a:t>
            </a:r>
            <a:r>
              <a:rPr lang="tr-TR" sz="1400" b="1" dirty="0" err="1">
                <a:latin typeface="Garamond" panose="02020404030301010803" pitchFamily="18" charset="0"/>
              </a:rPr>
              <a:t>University</a:t>
            </a:r>
            <a:r>
              <a:rPr lang="tr-TR" sz="1400" b="1" dirty="0">
                <a:latin typeface="Garamond" panose="02020404030301010803" pitchFamily="18" charset="0"/>
              </a:rPr>
              <a:t>, </a:t>
            </a:r>
            <a:r>
              <a:rPr lang="tr-TR" sz="1400" b="1" dirty="0" err="1">
                <a:latin typeface="Garamond" panose="02020404030301010803" pitchFamily="18" charset="0"/>
              </a:rPr>
              <a:t>Turkiye</a:t>
            </a:r>
            <a:r>
              <a:rPr lang="tr-TR" sz="1400" b="1" dirty="0">
                <a:latin typeface="Garamond" panose="02020404030301010803" pitchFamily="18" charset="0"/>
              </a:rPr>
              <a:t>.</a:t>
            </a:r>
            <a:endParaRPr lang="en-US" sz="1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541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>
            <a:extLst>
              <a:ext uri="{FF2B5EF4-FFF2-40B4-BE49-F238E27FC236}">
                <a16:creationId xmlns:a16="http://schemas.microsoft.com/office/drawing/2014/main" id="{0425D257-E8EC-468C-90EB-02DB2EAD7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98" y="2442631"/>
            <a:ext cx="3052691" cy="1593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Garamond" panose="02020404030301010803" pitchFamily="18" charset="0"/>
              </a:rPr>
              <a:t>Method </a:t>
            </a:r>
            <a:br>
              <a:rPr lang="tr-TR" sz="3600" b="1" dirty="0">
                <a:latin typeface="Garamond" panose="02020404030301010803" pitchFamily="18" charset="0"/>
              </a:rPr>
            </a:br>
            <a:r>
              <a:rPr lang="en-US" sz="3600" b="1" dirty="0">
                <a:latin typeface="Garamond" panose="02020404030301010803" pitchFamily="18" charset="0"/>
              </a:rPr>
              <a:t>and </a:t>
            </a:r>
            <a:br>
              <a:rPr lang="tr-TR" sz="3600" b="1" dirty="0">
                <a:latin typeface="Garamond" panose="02020404030301010803" pitchFamily="18" charset="0"/>
              </a:rPr>
            </a:br>
            <a:r>
              <a:rPr lang="en-US" sz="3600" b="1" dirty="0">
                <a:latin typeface="Garamond" panose="02020404030301010803" pitchFamily="18" charset="0"/>
              </a:rPr>
              <a:t>Main Data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0045DA6D-6532-4493-A416-B75C79D400DA}"/>
              </a:ext>
            </a:extLst>
          </p:cNvPr>
          <p:cNvSpPr txBox="1"/>
          <p:nvPr/>
        </p:nvSpPr>
        <p:spPr>
          <a:xfrm>
            <a:off x="3357079" y="618148"/>
            <a:ext cx="8038507" cy="602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4958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tr-TR" sz="3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Main Data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Calibri" panose="020F0502020204030204" pitchFamily="34" charset="0"/>
              <a:cs typeface="Vrinda" panose="020B0502040204020203" pitchFamily="34" charset="0"/>
            </a:endParaRPr>
          </a:p>
        </p:txBody>
      </p:sp>
      <p:grpSp>
        <p:nvGrpSpPr>
          <p:cNvPr id="9" name="Grup 8">
            <a:extLst>
              <a:ext uri="{FF2B5EF4-FFF2-40B4-BE49-F238E27FC236}">
                <a16:creationId xmlns:a16="http://schemas.microsoft.com/office/drawing/2014/main" id="{E1EB96FC-C74F-ACC8-11B6-BD7DFB517286}"/>
              </a:ext>
            </a:extLst>
          </p:cNvPr>
          <p:cNvGrpSpPr/>
          <p:nvPr/>
        </p:nvGrpSpPr>
        <p:grpSpPr>
          <a:xfrm>
            <a:off x="5120639" y="1686486"/>
            <a:ext cx="4826002" cy="4553366"/>
            <a:chOff x="4825999" y="1686486"/>
            <a:chExt cx="4648372" cy="430675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687A66F-D9C8-C758-285F-551A41CC9F92}"/>
                </a:ext>
              </a:extLst>
            </p:cNvPr>
            <p:cNvSpPr/>
            <p:nvPr/>
          </p:nvSpPr>
          <p:spPr>
            <a:xfrm>
              <a:off x="4825999" y="1701726"/>
              <a:ext cx="2729272" cy="260565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CF0BCCD-180D-0A7E-1752-390C4094BCCB}"/>
                </a:ext>
              </a:extLst>
            </p:cNvPr>
            <p:cNvSpPr/>
            <p:nvPr/>
          </p:nvSpPr>
          <p:spPr>
            <a:xfrm>
              <a:off x="5785549" y="3387583"/>
              <a:ext cx="2729272" cy="2605656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F02C298-A702-DE61-7B14-6AE13E74D385}"/>
                </a:ext>
              </a:extLst>
            </p:cNvPr>
            <p:cNvSpPr/>
            <p:nvPr/>
          </p:nvSpPr>
          <p:spPr>
            <a:xfrm>
              <a:off x="6745099" y="1686486"/>
              <a:ext cx="2729272" cy="2605656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sp>
        <p:nvSpPr>
          <p:cNvPr id="10" name="Metin kutusu 9">
            <a:extLst>
              <a:ext uri="{FF2B5EF4-FFF2-40B4-BE49-F238E27FC236}">
                <a16:creationId xmlns:a16="http://schemas.microsoft.com/office/drawing/2014/main" id="{957D11F3-EE18-8820-9ACC-EBD3DB096B8D}"/>
              </a:ext>
            </a:extLst>
          </p:cNvPr>
          <p:cNvSpPr txBox="1"/>
          <p:nvPr/>
        </p:nvSpPr>
        <p:spPr>
          <a:xfrm>
            <a:off x="5171694" y="2043525"/>
            <a:ext cx="2566201" cy="475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4958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tr-TR" sz="2400" b="1" dirty="0" err="1">
                <a:solidFill>
                  <a:srgbClr val="FF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Economic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aramond" panose="02020404030301010803" pitchFamily="18" charset="0"/>
              <a:ea typeface="Calibri" panose="020F0502020204030204" pitchFamily="34" charset="0"/>
              <a:cs typeface="Vrinda" panose="020B0502040204020203" pitchFamily="34" charset="0"/>
            </a:endParaRP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82A1A688-6277-447C-C9F6-D6E0CCC9FB24}"/>
              </a:ext>
            </a:extLst>
          </p:cNvPr>
          <p:cNvSpPr txBox="1"/>
          <p:nvPr/>
        </p:nvSpPr>
        <p:spPr>
          <a:xfrm>
            <a:off x="7823585" y="2043525"/>
            <a:ext cx="1713246" cy="475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4958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tr-TR" sz="2400" b="1" dirty="0" err="1">
                <a:solidFill>
                  <a:schemeClr val="accent1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Social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Garamond" panose="02020404030301010803" pitchFamily="18" charset="0"/>
              <a:ea typeface="Calibri" panose="020F0502020204030204" pitchFamily="34" charset="0"/>
              <a:cs typeface="Vrinda" panose="020B0502040204020203" pitchFamily="34" charset="0"/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DF77E189-2230-8019-A42B-B50476924C75}"/>
              </a:ext>
            </a:extLst>
          </p:cNvPr>
          <p:cNvSpPr txBox="1"/>
          <p:nvPr/>
        </p:nvSpPr>
        <p:spPr>
          <a:xfrm>
            <a:off x="6114007" y="4686250"/>
            <a:ext cx="2566201" cy="475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4958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tr-TR" sz="2400" b="1" dirty="0" err="1">
                <a:solidFill>
                  <a:srgbClr val="00B05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Environmental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Garamond" panose="02020404030301010803" pitchFamily="18" charset="0"/>
              <a:ea typeface="Calibri" panose="020F0502020204030204" pitchFamily="34" charset="0"/>
              <a:cs typeface="Vrinda" panose="020B0502040204020203" pitchFamily="34" charset="0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68E1BEF-DEC3-B6A4-AE13-26CFE49E0ED8}"/>
              </a:ext>
            </a:extLst>
          </p:cNvPr>
          <p:cNvSpPr txBox="1"/>
          <p:nvPr/>
        </p:nvSpPr>
        <p:spPr>
          <a:xfrm>
            <a:off x="9422599" y="5515268"/>
            <a:ext cx="2484921" cy="602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4958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tr-TR" sz="32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EuroStat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Calibri" panose="020F0502020204030204" pitchFamily="34" charset="0"/>
              <a:cs typeface="Vrinda" panose="020B0502040204020203" pitchFamily="34" charset="0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68209183-5AB7-37BC-A31A-270CAFDF1E12}"/>
              </a:ext>
            </a:extLst>
          </p:cNvPr>
          <p:cNvSpPr txBox="1"/>
          <p:nvPr/>
        </p:nvSpPr>
        <p:spPr>
          <a:xfrm>
            <a:off x="71120" y="6503396"/>
            <a:ext cx="12029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err="1">
                <a:latin typeface="Garamond" panose="02020404030301010803" pitchFamily="18" charset="0"/>
              </a:rPr>
              <a:t>Assoc</a:t>
            </a:r>
            <a:r>
              <a:rPr lang="tr-TR" sz="1400" b="1" dirty="0">
                <a:latin typeface="Garamond" panose="02020404030301010803" pitchFamily="18" charset="0"/>
              </a:rPr>
              <a:t>. Prof. Ayhan DEMİRCİ, Toros </a:t>
            </a:r>
            <a:r>
              <a:rPr lang="tr-TR" sz="1400" b="1" dirty="0" err="1">
                <a:latin typeface="Garamond" panose="02020404030301010803" pitchFamily="18" charset="0"/>
              </a:rPr>
              <a:t>University</a:t>
            </a:r>
            <a:r>
              <a:rPr lang="tr-TR" sz="1400" b="1" dirty="0">
                <a:latin typeface="Garamond" panose="02020404030301010803" pitchFamily="18" charset="0"/>
              </a:rPr>
              <a:t>, </a:t>
            </a:r>
            <a:r>
              <a:rPr lang="tr-TR" sz="1400" b="1" dirty="0" err="1">
                <a:latin typeface="Garamond" panose="02020404030301010803" pitchFamily="18" charset="0"/>
              </a:rPr>
              <a:t>Turkiye</a:t>
            </a:r>
            <a:r>
              <a:rPr lang="tr-TR" sz="1400" b="1" dirty="0">
                <a:latin typeface="Garamond" panose="02020404030301010803" pitchFamily="18" charset="0"/>
              </a:rPr>
              <a:t>.</a:t>
            </a:r>
            <a:endParaRPr lang="en-US" sz="1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394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>
            <a:extLst>
              <a:ext uri="{FF2B5EF4-FFF2-40B4-BE49-F238E27FC236}">
                <a16:creationId xmlns:a16="http://schemas.microsoft.com/office/drawing/2014/main" id="{0425D257-E8EC-468C-90EB-02DB2EAD7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137" y="2374201"/>
            <a:ext cx="2991046" cy="1593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Garamond" panose="02020404030301010803" pitchFamily="18" charset="0"/>
              </a:rPr>
              <a:t>Motivation and </a:t>
            </a:r>
            <a:r>
              <a:rPr lang="tr-TR" sz="3600" b="1" dirty="0">
                <a:latin typeface="Garamond" panose="02020404030301010803" pitchFamily="18" charset="0"/>
              </a:rPr>
              <a:t>P</a:t>
            </a:r>
            <a:r>
              <a:rPr lang="en-US" sz="3600" b="1" dirty="0" err="1">
                <a:latin typeface="Garamond" panose="02020404030301010803" pitchFamily="18" charset="0"/>
              </a:rPr>
              <a:t>urpose</a:t>
            </a:r>
            <a:br>
              <a:rPr lang="tr-TR" sz="3600" b="1" dirty="0">
                <a:latin typeface="Garamond" panose="02020404030301010803" pitchFamily="18" charset="0"/>
              </a:rPr>
            </a:br>
            <a:r>
              <a:rPr lang="tr-TR" sz="3600" b="1" dirty="0">
                <a:latin typeface="Garamond" panose="02020404030301010803" pitchFamily="18" charset="0"/>
              </a:rPr>
              <a:t>   </a:t>
            </a:r>
            <a:endParaRPr lang="en-US" sz="3600" b="1" dirty="0">
              <a:latin typeface="Garamond" panose="02020404030301010803" pitchFamily="18" charset="0"/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97E7B367-EA5F-D952-85F1-802A20924459}"/>
              </a:ext>
            </a:extLst>
          </p:cNvPr>
          <p:cNvSpPr txBox="1"/>
          <p:nvPr/>
        </p:nvSpPr>
        <p:spPr>
          <a:xfrm>
            <a:off x="71120" y="6503396"/>
            <a:ext cx="12029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err="1">
                <a:latin typeface="Garamond" panose="02020404030301010803" pitchFamily="18" charset="0"/>
              </a:rPr>
              <a:t>Assoc</a:t>
            </a:r>
            <a:r>
              <a:rPr lang="tr-TR" sz="1400" b="1" dirty="0">
                <a:latin typeface="Garamond" panose="02020404030301010803" pitchFamily="18" charset="0"/>
              </a:rPr>
              <a:t>. Prof. Ayhan DEMİRCİ, Toros </a:t>
            </a:r>
            <a:r>
              <a:rPr lang="tr-TR" sz="1400" b="1" dirty="0" err="1">
                <a:latin typeface="Garamond" panose="02020404030301010803" pitchFamily="18" charset="0"/>
              </a:rPr>
              <a:t>University</a:t>
            </a:r>
            <a:r>
              <a:rPr lang="tr-TR" sz="1400" b="1" dirty="0">
                <a:latin typeface="Garamond" panose="02020404030301010803" pitchFamily="18" charset="0"/>
              </a:rPr>
              <a:t>, </a:t>
            </a:r>
            <a:r>
              <a:rPr lang="tr-TR" sz="1400" b="1" dirty="0" err="1">
                <a:latin typeface="Garamond" panose="02020404030301010803" pitchFamily="18" charset="0"/>
              </a:rPr>
              <a:t>Turkiye</a:t>
            </a:r>
            <a:r>
              <a:rPr lang="tr-TR" sz="1400" b="1" dirty="0">
                <a:latin typeface="Garamond" panose="02020404030301010803" pitchFamily="18" charset="0"/>
              </a:rPr>
              <a:t>.</a:t>
            </a:r>
            <a:endParaRPr lang="en-US" sz="1400" b="1" dirty="0">
              <a:latin typeface="Garamond" panose="02020404030301010803" pitchFamily="18" charset="0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609DAD3D-7BFD-348C-0491-7B1AE04F6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8440" y="731520"/>
            <a:ext cx="7299960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7921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>
            <a:extLst>
              <a:ext uri="{FF2B5EF4-FFF2-40B4-BE49-F238E27FC236}">
                <a16:creationId xmlns:a16="http://schemas.microsoft.com/office/drawing/2014/main" id="{0425D257-E8EC-468C-90EB-02DB2EAD7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98" y="2442631"/>
            <a:ext cx="3052691" cy="1593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Garamond" panose="02020404030301010803" pitchFamily="18" charset="0"/>
              </a:rPr>
              <a:t>Method </a:t>
            </a:r>
            <a:br>
              <a:rPr lang="tr-TR" sz="3600" b="1" dirty="0">
                <a:latin typeface="Garamond" panose="02020404030301010803" pitchFamily="18" charset="0"/>
              </a:rPr>
            </a:br>
            <a:r>
              <a:rPr lang="en-US" sz="3600" b="1" dirty="0">
                <a:latin typeface="Garamond" panose="02020404030301010803" pitchFamily="18" charset="0"/>
              </a:rPr>
              <a:t>and </a:t>
            </a:r>
            <a:br>
              <a:rPr lang="tr-TR" sz="3600" b="1" dirty="0">
                <a:latin typeface="Garamond" panose="02020404030301010803" pitchFamily="18" charset="0"/>
              </a:rPr>
            </a:br>
            <a:r>
              <a:rPr lang="en-US" sz="3600" b="1" dirty="0">
                <a:latin typeface="Garamond" panose="02020404030301010803" pitchFamily="18" charset="0"/>
              </a:rPr>
              <a:t>Main Data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0045DA6D-6532-4493-A416-B75C79D400DA}"/>
              </a:ext>
            </a:extLst>
          </p:cNvPr>
          <p:cNvSpPr txBox="1"/>
          <p:nvPr/>
        </p:nvSpPr>
        <p:spPr>
          <a:xfrm>
            <a:off x="3357079" y="618148"/>
            <a:ext cx="8038507" cy="602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4958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tr-TR" sz="3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Main Data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Calibri" panose="020F0502020204030204" pitchFamily="34" charset="0"/>
              <a:cs typeface="Vrinda" panose="020B0502040204020203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687A66F-D9C8-C758-285F-551A41CC9F92}"/>
              </a:ext>
            </a:extLst>
          </p:cNvPr>
          <p:cNvSpPr/>
          <p:nvPr/>
        </p:nvSpPr>
        <p:spPr>
          <a:xfrm>
            <a:off x="5130800" y="618148"/>
            <a:ext cx="4578391" cy="440043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CF0BCCD-180D-0A7E-1752-390C4094BCCB}"/>
              </a:ext>
            </a:extLst>
          </p:cNvPr>
          <p:cNvSpPr/>
          <p:nvPr/>
        </p:nvSpPr>
        <p:spPr>
          <a:xfrm>
            <a:off x="7939469" y="4098783"/>
            <a:ext cx="2729272" cy="260565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F02C298-A702-DE61-7B14-6AE13E74D385}"/>
              </a:ext>
            </a:extLst>
          </p:cNvPr>
          <p:cNvSpPr/>
          <p:nvPr/>
        </p:nvSpPr>
        <p:spPr>
          <a:xfrm>
            <a:off x="8899019" y="2397686"/>
            <a:ext cx="2729272" cy="2605656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957D11F3-EE18-8820-9ACC-EBD3DB096B8D}"/>
              </a:ext>
            </a:extLst>
          </p:cNvPr>
          <p:cNvSpPr txBox="1"/>
          <p:nvPr/>
        </p:nvSpPr>
        <p:spPr>
          <a:xfrm>
            <a:off x="6015202" y="983312"/>
            <a:ext cx="2790291" cy="3362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tr-TR" sz="2400" b="1" dirty="0" err="1">
                <a:solidFill>
                  <a:srgbClr val="FF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Economic</a:t>
            </a:r>
            <a:endParaRPr lang="tr-TR" sz="2400" b="1" dirty="0">
              <a:solidFill>
                <a:srgbClr val="FF0000"/>
              </a:solidFill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tr-TR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GNI </a:t>
            </a:r>
            <a:r>
              <a:rPr kumimoji="0" lang="tr-TR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</a:t>
            </a:r>
            <a:r>
              <a:rPr kumimoji="0" lang="tr-TR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tr-TR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Capita</a:t>
            </a:r>
            <a:r>
              <a:rPr kumimoji="0" lang="tr-TR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PPP</a:t>
            </a:r>
            <a:endParaRPr lang="tr-TR" dirty="0">
              <a:solidFill>
                <a:prstClr val="black"/>
              </a:solidFill>
              <a:latin typeface="Garamond" panose="02020404030301010803" pitchFamily="18" charset="0"/>
              <a:ea typeface="Calibri" panose="020F0502020204030204" pitchFamily="34" charset="0"/>
              <a:cs typeface="Vrinda" panose="020B0502040204020203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tr-TR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kumimoji="0" lang="tr-TR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Inflation</a:t>
            </a:r>
            <a:r>
              <a:rPr kumimoji="0" lang="tr-TR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(Consumer </a:t>
            </a:r>
            <a:r>
              <a:rPr kumimoji="0" lang="tr-TR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Prices</a:t>
            </a:r>
            <a:r>
              <a:rPr kumimoji="0" lang="tr-TR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tr-TR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Calibri" panose="020F0502020204030204" pitchFamily="34" charset="0"/>
              <a:cs typeface="Vrinda" panose="020B0502040204020203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tr-TR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3. </a:t>
            </a:r>
            <a:r>
              <a:rPr lang="tr-TR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Logistics</a:t>
            </a:r>
            <a:r>
              <a:rPr lang="tr-TR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 </a:t>
            </a:r>
            <a:r>
              <a:rPr lang="tr-TR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Performance</a:t>
            </a:r>
            <a:r>
              <a:rPr lang="tr-TR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 </a:t>
            </a:r>
            <a:r>
              <a:rPr lang="tr-TR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İndex</a:t>
            </a:r>
            <a:endParaRPr lang="tr-TR" b="1" dirty="0">
              <a:solidFill>
                <a:prstClr val="black"/>
              </a:solidFill>
              <a:latin typeface="Garamond" panose="02020404030301010803" pitchFamily="18" charset="0"/>
              <a:ea typeface="Calibri" panose="020F0502020204030204" pitchFamily="34" charset="0"/>
              <a:cs typeface="Vrinda" panose="020B0502040204020203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tr-TR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kumimoji="0" lang="tr-TR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Ease</a:t>
            </a:r>
            <a:r>
              <a:rPr kumimoji="0" lang="tr-TR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kumimoji="0" lang="tr-TR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Doing</a:t>
            </a:r>
            <a:r>
              <a:rPr kumimoji="0" lang="tr-TR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Business</a:t>
            </a:r>
            <a:endParaRPr kumimoji="0" lang="tr-TR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Calibri" panose="020F0502020204030204" pitchFamily="34" charset="0"/>
              <a:cs typeface="Vrinda" panose="020B0502040204020203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tr-TR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Central </a:t>
            </a:r>
            <a:r>
              <a:rPr kumimoji="0" lang="tr-TR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Government</a:t>
            </a:r>
            <a:r>
              <a:rPr kumimoji="0" lang="tr-TR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tr-TR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Debt</a:t>
            </a:r>
            <a:endParaRPr kumimoji="0" lang="tr-TR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82A1A688-6277-447C-C9F6-D6E0CCC9FB24}"/>
              </a:ext>
            </a:extLst>
          </p:cNvPr>
          <p:cNvSpPr txBox="1"/>
          <p:nvPr/>
        </p:nvSpPr>
        <p:spPr>
          <a:xfrm>
            <a:off x="9421229" y="2684409"/>
            <a:ext cx="1713246" cy="475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4958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tr-TR" sz="2400" b="1" dirty="0" err="1">
                <a:solidFill>
                  <a:schemeClr val="accent1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Social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Garamond" panose="02020404030301010803" pitchFamily="18" charset="0"/>
              <a:ea typeface="Calibri" panose="020F0502020204030204" pitchFamily="34" charset="0"/>
              <a:cs typeface="Vrinda" panose="020B0502040204020203" pitchFamily="34" charset="0"/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DF77E189-2230-8019-A42B-B50476924C75}"/>
              </a:ext>
            </a:extLst>
          </p:cNvPr>
          <p:cNvSpPr txBox="1"/>
          <p:nvPr/>
        </p:nvSpPr>
        <p:spPr>
          <a:xfrm>
            <a:off x="7697454" y="4860636"/>
            <a:ext cx="2566201" cy="475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4958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tr-TR" sz="2400" b="1" dirty="0" err="1">
                <a:solidFill>
                  <a:srgbClr val="00B05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Environmental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Garamond" panose="02020404030301010803" pitchFamily="18" charset="0"/>
              <a:ea typeface="Calibri" panose="020F0502020204030204" pitchFamily="34" charset="0"/>
              <a:cs typeface="Vrinda" panose="020B0502040204020203" pitchFamily="34" charset="0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E467A5EE-5FE5-6D5F-94A7-5CDEE55D9E9A}"/>
              </a:ext>
            </a:extLst>
          </p:cNvPr>
          <p:cNvSpPr txBox="1"/>
          <p:nvPr/>
        </p:nvSpPr>
        <p:spPr>
          <a:xfrm>
            <a:off x="71120" y="6503396"/>
            <a:ext cx="12029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err="1">
                <a:latin typeface="Garamond" panose="02020404030301010803" pitchFamily="18" charset="0"/>
              </a:rPr>
              <a:t>Assoc</a:t>
            </a:r>
            <a:r>
              <a:rPr lang="tr-TR" sz="1400" b="1" dirty="0">
                <a:latin typeface="Garamond" panose="02020404030301010803" pitchFamily="18" charset="0"/>
              </a:rPr>
              <a:t>. Prof. Ayhan DEMİRCİ, Toros </a:t>
            </a:r>
            <a:r>
              <a:rPr lang="tr-TR" sz="1400" b="1" dirty="0" err="1">
                <a:latin typeface="Garamond" panose="02020404030301010803" pitchFamily="18" charset="0"/>
              </a:rPr>
              <a:t>University</a:t>
            </a:r>
            <a:r>
              <a:rPr lang="tr-TR" sz="1400" b="1" dirty="0">
                <a:latin typeface="Garamond" panose="02020404030301010803" pitchFamily="18" charset="0"/>
              </a:rPr>
              <a:t>, </a:t>
            </a:r>
            <a:r>
              <a:rPr lang="tr-TR" sz="1400" b="1" dirty="0" err="1">
                <a:latin typeface="Garamond" panose="02020404030301010803" pitchFamily="18" charset="0"/>
              </a:rPr>
              <a:t>Turkiye</a:t>
            </a:r>
            <a:r>
              <a:rPr lang="tr-TR" sz="1400" b="1" dirty="0">
                <a:latin typeface="Garamond" panose="02020404030301010803" pitchFamily="18" charset="0"/>
              </a:rPr>
              <a:t>.</a:t>
            </a:r>
            <a:endParaRPr lang="en-US" sz="1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1011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>
            <a:extLst>
              <a:ext uri="{FF2B5EF4-FFF2-40B4-BE49-F238E27FC236}">
                <a16:creationId xmlns:a16="http://schemas.microsoft.com/office/drawing/2014/main" id="{0425D257-E8EC-468C-90EB-02DB2EAD7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98" y="2442631"/>
            <a:ext cx="3052691" cy="1593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Garamond" panose="02020404030301010803" pitchFamily="18" charset="0"/>
              </a:rPr>
              <a:t>Method </a:t>
            </a:r>
            <a:br>
              <a:rPr lang="tr-TR" sz="3600" b="1" dirty="0">
                <a:latin typeface="Garamond" panose="02020404030301010803" pitchFamily="18" charset="0"/>
              </a:rPr>
            </a:br>
            <a:r>
              <a:rPr lang="en-US" sz="3600" b="1" dirty="0">
                <a:latin typeface="Garamond" panose="02020404030301010803" pitchFamily="18" charset="0"/>
              </a:rPr>
              <a:t>and </a:t>
            </a:r>
            <a:br>
              <a:rPr lang="tr-TR" sz="3600" b="1" dirty="0">
                <a:latin typeface="Garamond" panose="02020404030301010803" pitchFamily="18" charset="0"/>
              </a:rPr>
            </a:br>
            <a:r>
              <a:rPr lang="en-US" sz="3600" b="1" dirty="0">
                <a:latin typeface="Garamond" panose="02020404030301010803" pitchFamily="18" charset="0"/>
              </a:rPr>
              <a:t>Main Data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0045DA6D-6532-4493-A416-B75C79D400DA}"/>
              </a:ext>
            </a:extLst>
          </p:cNvPr>
          <p:cNvSpPr txBox="1"/>
          <p:nvPr/>
        </p:nvSpPr>
        <p:spPr>
          <a:xfrm>
            <a:off x="3357079" y="618148"/>
            <a:ext cx="8038507" cy="602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4958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tr-TR" sz="3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Main Data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Calibri" panose="020F0502020204030204" pitchFamily="34" charset="0"/>
              <a:cs typeface="Vrinda" panose="020B0502040204020203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687A66F-D9C8-C758-285F-551A41CC9F92}"/>
              </a:ext>
            </a:extLst>
          </p:cNvPr>
          <p:cNvSpPr/>
          <p:nvPr/>
        </p:nvSpPr>
        <p:spPr>
          <a:xfrm>
            <a:off x="3698239" y="2349839"/>
            <a:ext cx="2729272" cy="26056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CF0BCCD-180D-0A7E-1752-390C4094BCCB}"/>
              </a:ext>
            </a:extLst>
          </p:cNvPr>
          <p:cNvSpPr/>
          <p:nvPr/>
        </p:nvSpPr>
        <p:spPr>
          <a:xfrm>
            <a:off x="4749229" y="3812176"/>
            <a:ext cx="2729272" cy="260565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F02C298-A702-DE61-7B14-6AE13E74D385}"/>
              </a:ext>
            </a:extLst>
          </p:cNvPr>
          <p:cNvSpPr/>
          <p:nvPr/>
        </p:nvSpPr>
        <p:spPr>
          <a:xfrm>
            <a:off x="5617338" y="314960"/>
            <a:ext cx="4796662" cy="4625295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957D11F3-EE18-8820-9ACC-EBD3DB096B8D}"/>
              </a:ext>
            </a:extLst>
          </p:cNvPr>
          <p:cNvSpPr txBox="1"/>
          <p:nvPr/>
        </p:nvSpPr>
        <p:spPr>
          <a:xfrm>
            <a:off x="3779774" y="2691638"/>
            <a:ext cx="2566201" cy="475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4958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tr-TR" sz="2400" b="1" dirty="0" err="1">
                <a:solidFill>
                  <a:srgbClr val="FF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Economic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aramond" panose="02020404030301010803" pitchFamily="18" charset="0"/>
              <a:ea typeface="Calibri" panose="020F0502020204030204" pitchFamily="34" charset="0"/>
              <a:cs typeface="Vrinda" panose="020B0502040204020203" pitchFamily="34" charset="0"/>
            </a:endParaRP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82A1A688-6277-447C-C9F6-D6E0CCC9FB24}"/>
              </a:ext>
            </a:extLst>
          </p:cNvPr>
          <p:cNvSpPr txBox="1"/>
          <p:nvPr/>
        </p:nvSpPr>
        <p:spPr>
          <a:xfrm>
            <a:off x="6523260" y="660465"/>
            <a:ext cx="2991980" cy="2769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tr-TR" sz="2400" b="1" dirty="0" err="1">
                <a:solidFill>
                  <a:schemeClr val="accent1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Social</a:t>
            </a:r>
            <a:endParaRPr lang="tr-TR" sz="2400" b="1" dirty="0">
              <a:solidFill>
                <a:schemeClr val="accent1"/>
              </a:solidFill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tr-TR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1. GINI Index</a:t>
            </a:r>
          </a:p>
          <a:p>
            <a:pPr marR="0" lvl="0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tr-TR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2. </a:t>
            </a:r>
            <a:r>
              <a:rPr lang="en-US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Unemployment (</a:t>
            </a:r>
            <a:r>
              <a:rPr lang="en-US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Totaly</a:t>
            </a:r>
            <a:r>
              <a:rPr lang="en-US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)</a:t>
            </a:r>
            <a:endParaRPr lang="tr-TR" b="1" dirty="0">
              <a:solidFill>
                <a:prstClr val="black"/>
              </a:solidFill>
              <a:latin typeface="Garamond" panose="02020404030301010803" pitchFamily="18" charset="0"/>
              <a:ea typeface="Calibri" panose="020F0502020204030204" pitchFamily="34" charset="0"/>
              <a:cs typeface="Vrinda" panose="020B0502040204020203" pitchFamily="34" charset="0"/>
            </a:endParaRPr>
          </a:p>
          <a:p>
            <a:pPr marR="0" lvl="0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tr-TR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3. </a:t>
            </a:r>
            <a:r>
              <a:rPr lang="en-US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Life Expectancy at Birth</a:t>
            </a:r>
            <a:endParaRPr lang="tr-TR" b="1" dirty="0">
              <a:solidFill>
                <a:prstClr val="black"/>
              </a:solidFill>
              <a:latin typeface="Garamond" panose="02020404030301010803" pitchFamily="18" charset="0"/>
              <a:ea typeface="Calibri" panose="020F0502020204030204" pitchFamily="34" charset="0"/>
              <a:cs typeface="Vrinda" panose="020B0502040204020203" pitchFamily="34" charset="0"/>
            </a:endParaRPr>
          </a:p>
          <a:p>
            <a:pPr marR="0" lvl="0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tr-TR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4. </a:t>
            </a:r>
            <a:r>
              <a:rPr lang="en-US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Labor Force </a:t>
            </a:r>
            <a:r>
              <a:rPr lang="en-US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Partipicat</a:t>
            </a:r>
            <a:r>
              <a:rPr lang="tr-TR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i</a:t>
            </a:r>
            <a:r>
              <a:rPr lang="en-US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on Rate, Female</a:t>
            </a:r>
            <a:endParaRPr lang="tr-TR" b="1" dirty="0">
              <a:solidFill>
                <a:prstClr val="black"/>
              </a:solidFill>
              <a:latin typeface="Garamond" panose="02020404030301010803" pitchFamily="18" charset="0"/>
              <a:ea typeface="Calibri" panose="020F0502020204030204" pitchFamily="34" charset="0"/>
              <a:cs typeface="Vrinda" panose="020B0502040204020203" pitchFamily="34" charset="0"/>
            </a:endParaRPr>
          </a:p>
          <a:p>
            <a:pPr marR="0" lvl="0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tr-TR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5. </a:t>
            </a:r>
            <a:r>
              <a:rPr lang="en-US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School enrollment tertiary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DF77E189-2230-8019-A42B-B50476924C75}"/>
              </a:ext>
            </a:extLst>
          </p:cNvPr>
          <p:cNvSpPr txBox="1"/>
          <p:nvPr/>
        </p:nvSpPr>
        <p:spPr>
          <a:xfrm>
            <a:off x="4545799" y="4863394"/>
            <a:ext cx="2566201" cy="475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4958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tr-TR" sz="2400" b="1" dirty="0" err="1">
                <a:solidFill>
                  <a:srgbClr val="00B05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Environmental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Garamond" panose="02020404030301010803" pitchFamily="18" charset="0"/>
              <a:ea typeface="Calibri" panose="020F0502020204030204" pitchFamily="34" charset="0"/>
              <a:cs typeface="Vrinda" panose="020B0502040204020203" pitchFamily="34" charset="0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BF5F3F50-CB41-DA62-0EC7-18D014F36FBA}"/>
              </a:ext>
            </a:extLst>
          </p:cNvPr>
          <p:cNvSpPr txBox="1"/>
          <p:nvPr/>
        </p:nvSpPr>
        <p:spPr>
          <a:xfrm>
            <a:off x="71120" y="6503396"/>
            <a:ext cx="12029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err="1">
                <a:latin typeface="Garamond" panose="02020404030301010803" pitchFamily="18" charset="0"/>
              </a:rPr>
              <a:t>Assoc</a:t>
            </a:r>
            <a:r>
              <a:rPr lang="tr-TR" sz="1400" b="1" dirty="0">
                <a:latin typeface="Garamond" panose="02020404030301010803" pitchFamily="18" charset="0"/>
              </a:rPr>
              <a:t>. Prof. Ayhan DEMİRCİ, Toros </a:t>
            </a:r>
            <a:r>
              <a:rPr lang="tr-TR" sz="1400" b="1" dirty="0" err="1">
                <a:latin typeface="Garamond" panose="02020404030301010803" pitchFamily="18" charset="0"/>
              </a:rPr>
              <a:t>University</a:t>
            </a:r>
            <a:r>
              <a:rPr lang="tr-TR" sz="1400" b="1" dirty="0">
                <a:latin typeface="Garamond" panose="02020404030301010803" pitchFamily="18" charset="0"/>
              </a:rPr>
              <a:t>, </a:t>
            </a:r>
            <a:r>
              <a:rPr lang="tr-TR" sz="1400" b="1" dirty="0" err="1">
                <a:latin typeface="Garamond" panose="02020404030301010803" pitchFamily="18" charset="0"/>
              </a:rPr>
              <a:t>Turkiye</a:t>
            </a:r>
            <a:r>
              <a:rPr lang="tr-TR" sz="1400" b="1" dirty="0">
                <a:latin typeface="Garamond" panose="02020404030301010803" pitchFamily="18" charset="0"/>
              </a:rPr>
              <a:t>.</a:t>
            </a:r>
            <a:endParaRPr lang="en-US" sz="1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8305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>
            <a:extLst>
              <a:ext uri="{FF2B5EF4-FFF2-40B4-BE49-F238E27FC236}">
                <a16:creationId xmlns:a16="http://schemas.microsoft.com/office/drawing/2014/main" id="{0425D257-E8EC-468C-90EB-02DB2EAD7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98" y="2442631"/>
            <a:ext cx="3052691" cy="1593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Garamond" panose="02020404030301010803" pitchFamily="18" charset="0"/>
              </a:rPr>
              <a:t>Method </a:t>
            </a:r>
            <a:br>
              <a:rPr lang="tr-TR" sz="3600" b="1" dirty="0">
                <a:latin typeface="Garamond" panose="02020404030301010803" pitchFamily="18" charset="0"/>
              </a:rPr>
            </a:br>
            <a:r>
              <a:rPr lang="en-US" sz="3600" b="1" dirty="0">
                <a:latin typeface="Garamond" panose="02020404030301010803" pitchFamily="18" charset="0"/>
              </a:rPr>
              <a:t>and </a:t>
            </a:r>
            <a:br>
              <a:rPr lang="tr-TR" sz="3600" b="1" dirty="0">
                <a:latin typeface="Garamond" panose="02020404030301010803" pitchFamily="18" charset="0"/>
              </a:rPr>
            </a:br>
            <a:r>
              <a:rPr lang="en-US" sz="3600" b="1" dirty="0">
                <a:latin typeface="Garamond" panose="02020404030301010803" pitchFamily="18" charset="0"/>
              </a:rPr>
              <a:t>Main Data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0045DA6D-6532-4493-A416-B75C79D400DA}"/>
              </a:ext>
            </a:extLst>
          </p:cNvPr>
          <p:cNvSpPr txBox="1"/>
          <p:nvPr/>
        </p:nvSpPr>
        <p:spPr>
          <a:xfrm>
            <a:off x="3357079" y="618148"/>
            <a:ext cx="8038507" cy="602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4958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tr-TR" sz="3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Main Data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Calibri" panose="020F0502020204030204" pitchFamily="34" charset="0"/>
              <a:cs typeface="Vrinda" panose="020B0502040204020203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687A66F-D9C8-C758-285F-551A41CC9F92}"/>
              </a:ext>
            </a:extLst>
          </p:cNvPr>
          <p:cNvSpPr/>
          <p:nvPr/>
        </p:nvSpPr>
        <p:spPr>
          <a:xfrm>
            <a:off x="5212079" y="807646"/>
            <a:ext cx="2729272" cy="26056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CF0BCCD-180D-0A7E-1752-390C4094BCCB}"/>
              </a:ext>
            </a:extLst>
          </p:cNvPr>
          <p:cNvSpPr/>
          <p:nvPr/>
        </p:nvSpPr>
        <p:spPr>
          <a:xfrm>
            <a:off x="5450269" y="2534143"/>
            <a:ext cx="4150932" cy="3876818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F02C298-A702-DE61-7B14-6AE13E74D385}"/>
              </a:ext>
            </a:extLst>
          </p:cNvPr>
          <p:cNvSpPr/>
          <p:nvPr/>
        </p:nvSpPr>
        <p:spPr>
          <a:xfrm>
            <a:off x="7131179" y="792406"/>
            <a:ext cx="2729272" cy="2605656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957D11F3-EE18-8820-9ACC-EBD3DB096B8D}"/>
              </a:ext>
            </a:extLst>
          </p:cNvPr>
          <p:cNvSpPr txBox="1"/>
          <p:nvPr/>
        </p:nvSpPr>
        <p:spPr>
          <a:xfrm>
            <a:off x="5303774" y="1172810"/>
            <a:ext cx="2566201" cy="475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4958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tr-TR" sz="2400" b="1" dirty="0" err="1">
                <a:solidFill>
                  <a:srgbClr val="FF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Economic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aramond" panose="02020404030301010803" pitchFamily="18" charset="0"/>
              <a:ea typeface="Calibri" panose="020F0502020204030204" pitchFamily="34" charset="0"/>
              <a:cs typeface="Vrinda" panose="020B0502040204020203" pitchFamily="34" charset="0"/>
            </a:endParaRP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82A1A688-6277-447C-C9F6-D6E0CCC9FB24}"/>
              </a:ext>
            </a:extLst>
          </p:cNvPr>
          <p:cNvSpPr txBox="1"/>
          <p:nvPr/>
        </p:nvSpPr>
        <p:spPr>
          <a:xfrm>
            <a:off x="7607385" y="1172810"/>
            <a:ext cx="1713246" cy="475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4958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tr-TR" sz="2400" b="1" dirty="0" err="1">
                <a:solidFill>
                  <a:schemeClr val="accent1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Social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Garamond" panose="02020404030301010803" pitchFamily="18" charset="0"/>
              <a:ea typeface="Calibri" panose="020F0502020204030204" pitchFamily="34" charset="0"/>
              <a:cs typeface="Vrinda" panose="020B0502040204020203" pitchFamily="34" charset="0"/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DF77E189-2230-8019-A42B-B50476924C75}"/>
              </a:ext>
            </a:extLst>
          </p:cNvPr>
          <p:cNvSpPr txBox="1"/>
          <p:nvPr/>
        </p:nvSpPr>
        <p:spPr>
          <a:xfrm>
            <a:off x="5739670" y="3324946"/>
            <a:ext cx="4958810" cy="2560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tr-TR" sz="2400" b="1" dirty="0">
                <a:solidFill>
                  <a:srgbClr val="00B05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tr-TR" sz="2400" b="1" dirty="0" err="1">
                <a:solidFill>
                  <a:srgbClr val="00B05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Environmental</a:t>
            </a:r>
            <a:endParaRPr lang="tr-TR" sz="2400" b="1" dirty="0">
              <a:solidFill>
                <a:srgbClr val="00B050"/>
              </a:solidFill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tr-TR" sz="1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1. </a:t>
            </a:r>
            <a:r>
              <a:rPr lang="tr-TR" sz="12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Waste</a:t>
            </a:r>
            <a:r>
              <a:rPr lang="tr-TR" sz="1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 </a:t>
            </a:r>
            <a:r>
              <a:rPr lang="tr-TR" sz="12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treatment</a:t>
            </a:r>
            <a:endParaRPr lang="tr-TR" sz="1200" b="1" dirty="0">
              <a:solidFill>
                <a:prstClr val="black"/>
              </a:solidFill>
              <a:latin typeface="Garamond" panose="02020404030301010803" pitchFamily="18" charset="0"/>
              <a:ea typeface="Calibri" panose="020F0502020204030204" pitchFamily="34" charset="0"/>
              <a:cs typeface="Vrinda" panose="020B0502040204020203" pitchFamily="34" charset="0"/>
            </a:endParaRPr>
          </a:p>
          <a:p>
            <a:pPr marR="0" lvl="0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tr-TR" sz="1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2. </a:t>
            </a:r>
            <a:r>
              <a:rPr lang="tr-TR" sz="12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Circular</a:t>
            </a:r>
            <a:r>
              <a:rPr lang="tr-TR" sz="1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 </a:t>
            </a:r>
            <a:r>
              <a:rPr lang="tr-TR" sz="12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material</a:t>
            </a:r>
            <a:r>
              <a:rPr lang="tr-TR" sz="1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 </a:t>
            </a:r>
            <a:r>
              <a:rPr lang="tr-TR" sz="12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use</a:t>
            </a:r>
            <a:r>
              <a:rPr lang="tr-TR" sz="1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 rate (%)</a:t>
            </a:r>
          </a:p>
          <a:p>
            <a:pPr marR="0" lvl="0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tr-TR" sz="1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3. </a:t>
            </a:r>
            <a:r>
              <a:rPr lang="en-US" sz="1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Material flows for circular economy</a:t>
            </a:r>
            <a:r>
              <a:rPr lang="tr-TR" sz="1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 (</a:t>
            </a:r>
            <a:r>
              <a:rPr lang="tr-TR" sz="12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Import</a:t>
            </a:r>
            <a:r>
              <a:rPr lang="tr-TR" sz="1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)</a:t>
            </a:r>
          </a:p>
          <a:p>
            <a:pPr marR="0" lvl="0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tr-TR" sz="1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4. </a:t>
            </a:r>
            <a:r>
              <a:rPr lang="en-US" sz="1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Material flows for circular economy </a:t>
            </a:r>
            <a:r>
              <a:rPr lang="tr-TR" sz="1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(</a:t>
            </a:r>
            <a:r>
              <a:rPr lang="en-US" sz="1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Export</a:t>
            </a:r>
            <a:r>
              <a:rPr lang="tr-TR" sz="1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)</a:t>
            </a:r>
          </a:p>
          <a:p>
            <a:pPr marR="0" lvl="0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tr-TR" sz="1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5. Total </a:t>
            </a:r>
            <a:r>
              <a:rPr lang="tr-TR" sz="12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environmental</a:t>
            </a:r>
            <a:r>
              <a:rPr lang="tr-TR" sz="1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 </a:t>
            </a:r>
            <a:r>
              <a:rPr lang="tr-TR" sz="12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taxes</a:t>
            </a:r>
            <a:r>
              <a:rPr lang="tr-TR" sz="1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 in total </a:t>
            </a:r>
            <a:r>
              <a:rPr lang="tr-TR" sz="12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tax</a:t>
            </a:r>
            <a:r>
              <a:rPr lang="tr-TR" sz="1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 </a:t>
            </a:r>
            <a:r>
              <a:rPr lang="tr-TR" sz="12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revenue</a:t>
            </a:r>
            <a:endParaRPr lang="tr-TR" sz="1200" b="1" dirty="0">
              <a:solidFill>
                <a:prstClr val="black"/>
              </a:solidFill>
              <a:latin typeface="Garamond" panose="02020404030301010803" pitchFamily="18" charset="0"/>
              <a:ea typeface="Calibri" panose="020F0502020204030204" pitchFamily="34" charset="0"/>
              <a:cs typeface="Vrinda" panose="020B0502040204020203" pitchFamily="34" charset="0"/>
            </a:endParaRPr>
          </a:p>
          <a:p>
            <a:pPr marR="0" lvl="0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tr-TR" sz="1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6. </a:t>
            </a:r>
            <a:r>
              <a:rPr lang="en-US" sz="1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Persons employed in circular economy sectors in total employee</a:t>
            </a:r>
            <a:endParaRPr lang="tr-TR" sz="1200" b="1" dirty="0">
              <a:solidFill>
                <a:prstClr val="black"/>
              </a:solidFill>
              <a:latin typeface="Garamond" panose="02020404030301010803" pitchFamily="18" charset="0"/>
              <a:ea typeface="Calibri" panose="020F0502020204030204" pitchFamily="34" charset="0"/>
              <a:cs typeface="Vrinda" panose="020B0502040204020203" pitchFamily="34" charset="0"/>
            </a:endParaRPr>
          </a:p>
          <a:p>
            <a:pPr marR="0" lvl="0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tr-TR" sz="1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7. </a:t>
            </a:r>
            <a:r>
              <a:rPr lang="en-US" sz="1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Private investment  related to circular economy sectors</a:t>
            </a:r>
            <a:endParaRPr lang="tr-TR" sz="1200" b="1" dirty="0">
              <a:solidFill>
                <a:prstClr val="black"/>
              </a:solidFill>
              <a:latin typeface="Garamond" panose="02020404030301010803" pitchFamily="18" charset="0"/>
              <a:ea typeface="Calibri" panose="020F0502020204030204" pitchFamily="34" charset="0"/>
              <a:cs typeface="Vrinda" panose="020B0502040204020203" pitchFamily="34" charset="0"/>
            </a:endParaRPr>
          </a:p>
          <a:p>
            <a:pPr marR="0" lvl="0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tr-TR" sz="1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8. </a:t>
            </a:r>
            <a:r>
              <a:rPr lang="en-US" sz="1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Gross value added related to circular economy sectors</a:t>
            </a:r>
            <a:endParaRPr lang="tr-TR" sz="1200" b="1" dirty="0">
              <a:solidFill>
                <a:prstClr val="black"/>
              </a:solidFill>
              <a:latin typeface="Garamond" panose="02020404030301010803" pitchFamily="18" charset="0"/>
              <a:ea typeface="Calibri" panose="020F0502020204030204" pitchFamily="34" charset="0"/>
              <a:cs typeface="Vrinda" panose="020B0502040204020203" pitchFamily="34" charset="0"/>
            </a:endParaRPr>
          </a:p>
          <a:p>
            <a:pPr marR="0" lvl="0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tr-TR" sz="1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9. </a:t>
            </a:r>
            <a:r>
              <a:rPr lang="it-IT" sz="1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Waste generation per capita  kilogram</a:t>
            </a:r>
            <a:endParaRPr lang="tr-TR" sz="1200" b="1" dirty="0">
              <a:solidFill>
                <a:prstClr val="black"/>
              </a:solidFill>
              <a:latin typeface="Garamond" panose="02020404030301010803" pitchFamily="18" charset="0"/>
              <a:ea typeface="Calibri" panose="020F0502020204030204" pitchFamily="34" charset="0"/>
              <a:cs typeface="Vrinda" panose="020B0502040204020203" pitchFamily="34" charset="0"/>
            </a:endParaRPr>
          </a:p>
          <a:p>
            <a:pPr marR="0" lvl="0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tr-TR" sz="1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10. </a:t>
            </a:r>
            <a:r>
              <a:rPr lang="en-US" sz="1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Greenhouse gases emissions from production activities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9D1EC101-B09E-8F64-0125-4B389DB3596A}"/>
              </a:ext>
            </a:extLst>
          </p:cNvPr>
          <p:cNvSpPr txBox="1"/>
          <p:nvPr/>
        </p:nvSpPr>
        <p:spPr>
          <a:xfrm>
            <a:off x="71120" y="6503396"/>
            <a:ext cx="12029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err="1">
                <a:latin typeface="Garamond" panose="02020404030301010803" pitchFamily="18" charset="0"/>
              </a:rPr>
              <a:t>Assoc</a:t>
            </a:r>
            <a:r>
              <a:rPr lang="tr-TR" sz="1400" b="1" dirty="0">
                <a:latin typeface="Garamond" panose="02020404030301010803" pitchFamily="18" charset="0"/>
              </a:rPr>
              <a:t>. Prof. Ayhan DEMİRCİ, Toros </a:t>
            </a:r>
            <a:r>
              <a:rPr lang="tr-TR" sz="1400" b="1" dirty="0" err="1">
                <a:latin typeface="Garamond" panose="02020404030301010803" pitchFamily="18" charset="0"/>
              </a:rPr>
              <a:t>University</a:t>
            </a:r>
            <a:r>
              <a:rPr lang="tr-TR" sz="1400" b="1" dirty="0">
                <a:latin typeface="Garamond" panose="02020404030301010803" pitchFamily="18" charset="0"/>
              </a:rPr>
              <a:t>, </a:t>
            </a:r>
            <a:r>
              <a:rPr lang="tr-TR" sz="1400" b="1" dirty="0" err="1">
                <a:latin typeface="Garamond" panose="02020404030301010803" pitchFamily="18" charset="0"/>
              </a:rPr>
              <a:t>Turkiye</a:t>
            </a:r>
            <a:r>
              <a:rPr lang="tr-TR" sz="1400" b="1" dirty="0">
                <a:latin typeface="Garamond" panose="02020404030301010803" pitchFamily="18" charset="0"/>
              </a:rPr>
              <a:t>.</a:t>
            </a:r>
            <a:endParaRPr lang="en-US" sz="1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3676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>
            <a:extLst>
              <a:ext uri="{FF2B5EF4-FFF2-40B4-BE49-F238E27FC236}">
                <a16:creationId xmlns:a16="http://schemas.microsoft.com/office/drawing/2014/main" id="{0425D257-E8EC-468C-90EB-02DB2EAD7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98" y="2442631"/>
            <a:ext cx="3052691" cy="1593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Garamond" panose="02020404030301010803" pitchFamily="18" charset="0"/>
              </a:rPr>
              <a:t>Method </a:t>
            </a:r>
            <a:br>
              <a:rPr lang="tr-TR" sz="3600" b="1" dirty="0">
                <a:latin typeface="Garamond" panose="02020404030301010803" pitchFamily="18" charset="0"/>
              </a:rPr>
            </a:br>
            <a:r>
              <a:rPr lang="en-US" sz="3600" b="1" dirty="0">
                <a:latin typeface="Garamond" panose="02020404030301010803" pitchFamily="18" charset="0"/>
              </a:rPr>
              <a:t>and </a:t>
            </a:r>
            <a:br>
              <a:rPr lang="tr-TR" sz="3600" b="1" dirty="0">
                <a:latin typeface="Garamond" panose="02020404030301010803" pitchFamily="18" charset="0"/>
              </a:rPr>
            </a:br>
            <a:r>
              <a:rPr lang="en-US" sz="3600" b="1" dirty="0">
                <a:latin typeface="Garamond" panose="02020404030301010803" pitchFamily="18" charset="0"/>
              </a:rPr>
              <a:t>Main Data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0045DA6D-6532-4493-A416-B75C79D400DA}"/>
              </a:ext>
            </a:extLst>
          </p:cNvPr>
          <p:cNvSpPr txBox="1"/>
          <p:nvPr/>
        </p:nvSpPr>
        <p:spPr>
          <a:xfrm>
            <a:off x="3357079" y="618148"/>
            <a:ext cx="8038507" cy="602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4958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tr-TR" sz="3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Main Data (</a:t>
            </a:r>
            <a:r>
              <a:rPr lang="tr-TR" sz="32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Economic</a:t>
            </a:r>
            <a:r>
              <a:rPr lang="tr-TR" sz="3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32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Criteria</a:t>
            </a:r>
            <a:r>
              <a:rPr lang="tr-TR" sz="3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Calibri" panose="020F0502020204030204" pitchFamily="34" charset="0"/>
              <a:cs typeface="Vrinda" panose="020B0502040204020203" pitchFamily="34" charset="0"/>
            </a:endParaRPr>
          </a:p>
        </p:txBody>
      </p:sp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id="{CF54DDAB-975A-FED0-2BAA-2933BA6F42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8862394"/>
              </p:ext>
            </p:extLst>
          </p:nvPr>
        </p:nvGraphicFramePr>
        <p:xfrm>
          <a:off x="3921933" y="1313181"/>
          <a:ext cx="7111828" cy="50970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6793">
                  <a:extLst>
                    <a:ext uri="{9D8B030D-6E8A-4147-A177-3AD203B41FA5}">
                      <a16:colId xmlns:a16="http://schemas.microsoft.com/office/drawing/2014/main" val="3397708179"/>
                    </a:ext>
                  </a:extLst>
                </a:gridCol>
                <a:gridCol w="1045519">
                  <a:extLst>
                    <a:ext uri="{9D8B030D-6E8A-4147-A177-3AD203B41FA5}">
                      <a16:colId xmlns:a16="http://schemas.microsoft.com/office/drawing/2014/main" val="23918966"/>
                    </a:ext>
                  </a:extLst>
                </a:gridCol>
                <a:gridCol w="1436153">
                  <a:extLst>
                    <a:ext uri="{9D8B030D-6E8A-4147-A177-3AD203B41FA5}">
                      <a16:colId xmlns:a16="http://schemas.microsoft.com/office/drawing/2014/main" val="2444647350"/>
                    </a:ext>
                  </a:extLst>
                </a:gridCol>
                <a:gridCol w="746799">
                  <a:extLst>
                    <a:ext uri="{9D8B030D-6E8A-4147-A177-3AD203B41FA5}">
                      <a16:colId xmlns:a16="http://schemas.microsoft.com/office/drawing/2014/main" val="3352061381"/>
                    </a:ext>
                  </a:extLst>
                </a:gridCol>
                <a:gridCol w="1240836">
                  <a:extLst>
                    <a:ext uri="{9D8B030D-6E8A-4147-A177-3AD203B41FA5}">
                      <a16:colId xmlns:a16="http://schemas.microsoft.com/office/drawing/2014/main" val="4063437846"/>
                    </a:ext>
                  </a:extLst>
                </a:gridCol>
                <a:gridCol w="1355728">
                  <a:extLst>
                    <a:ext uri="{9D8B030D-6E8A-4147-A177-3AD203B41FA5}">
                      <a16:colId xmlns:a16="http://schemas.microsoft.com/office/drawing/2014/main" val="2223936456"/>
                    </a:ext>
                  </a:extLst>
                </a:gridCol>
              </a:tblGrid>
              <a:tr h="30241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Countries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GNI per Capita, PPP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Inflation (Consumer Prices)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LPI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Ease of Doing Business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Central Government Debt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extLst>
                  <a:ext uri="{0D108BD9-81ED-4DB2-BD59-A6C34878D82A}">
                    <a16:rowId xmlns:a16="http://schemas.microsoft.com/office/drawing/2014/main" val="3115302310"/>
                  </a:ext>
                </a:extLst>
              </a:tr>
              <a:tr h="165007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2023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2023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2022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2019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2022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extLst>
                  <a:ext uri="{0D108BD9-81ED-4DB2-BD59-A6C34878D82A}">
                    <a16:rowId xmlns:a16="http://schemas.microsoft.com/office/drawing/2014/main" val="2663763125"/>
                  </a:ext>
                </a:extLst>
              </a:tr>
              <a:tr h="165007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+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-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+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+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+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extLst>
                  <a:ext uri="{0D108BD9-81ED-4DB2-BD59-A6C34878D82A}">
                    <a16:rowId xmlns:a16="http://schemas.microsoft.com/office/drawing/2014/main" val="578266599"/>
                  </a:ext>
                </a:extLst>
              </a:tr>
              <a:tr h="16500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b="1" u="none" strike="noStrike" dirty="0" err="1">
                          <a:effectLst/>
                          <a:latin typeface="Garamond" panose="02020404030301010803" pitchFamily="18" charset="0"/>
                        </a:rPr>
                        <a:t>Austria</a:t>
                      </a:r>
                      <a:endParaRPr lang="tr-TR" sz="10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73520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7,8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4,0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11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75,05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extLst>
                  <a:ext uri="{0D108BD9-81ED-4DB2-BD59-A6C34878D82A}">
                    <a16:rowId xmlns:a16="http://schemas.microsoft.com/office/drawing/2014/main" val="3552149653"/>
                  </a:ext>
                </a:extLst>
              </a:tr>
              <a:tr h="16500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Belgium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71990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4,0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4,0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22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94,04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extLst>
                  <a:ext uri="{0D108BD9-81ED-4DB2-BD59-A6C34878D82A}">
                    <a16:rowId xmlns:a16="http://schemas.microsoft.com/office/drawing/2014/main" val="2507105605"/>
                  </a:ext>
                </a:extLst>
              </a:tr>
              <a:tr h="16500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Bulgaria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37380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9,4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3,2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30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30,30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extLst>
                  <a:ext uri="{0D108BD9-81ED-4DB2-BD59-A6C34878D82A}">
                    <a16:rowId xmlns:a16="http://schemas.microsoft.com/office/drawing/2014/main" val="883907844"/>
                  </a:ext>
                </a:extLst>
              </a:tr>
              <a:tr h="16500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Cyprus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51330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3,5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3,2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27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91,67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extLst>
                  <a:ext uri="{0D108BD9-81ED-4DB2-BD59-A6C34878D82A}">
                    <a16:rowId xmlns:a16="http://schemas.microsoft.com/office/drawing/2014/main" val="1924159203"/>
                  </a:ext>
                </a:extLst>
              </a:tr>
              <a:tr h="16500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Czechia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51370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10,7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3,3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18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14,10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extLst>
                  <a:ext uri="{0D108BD9-81ED-4DB2-BD59-A6C34878D82A}">
                    <a16:rowId xmlns:a16="http://schemas.microsoft.com/office/drawing/2014/main" val="3711317506"/>
                  </a:ext>
                </a:extLst>
              </a:tr>
              <a:tr h="16500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Germany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72110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5,9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4,1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9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20,93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extLst>
                  <a:ext uri="{0D108BD9-81ED-4DB2-BD59-A6C34878D82A}">
                    <a16:rowId xmlns:a16="http://schemas.microsoft.com/office/drawing/2014/main" val="1762399760"/>
                  </a:ext>
                </a:extLst>
              </a:tr>
              <a:tr h="16500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Denmark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79390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3,3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4,1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75,26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extLst>
                  <a:ext uri="{0D108BD9-81ED-4DB2-BD59-A6C34878D82A}">
                    <a16:rowId xmlns:a16="http://schemas.microsoft.com/office/drawing/2014/main" val="2041830983"/>
                  </a:ext>
                </a:extLst>
              </a:tr>
              <a:tr h="16500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Spain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52420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3,5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3,9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12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111,43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extLst>
                  <a:ext uri="{0D108BD9-81ED-4DB2-BD59-A6C34878D82A}">
                    <a16:rowId xmlns:a16="http://schemas.microsoft.com/office/drawing/2014/main" val="3772390598"/>
                  </a:ext>
                </a:extLst>
              </a:tr>
              <a:tr h="16500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Estonia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47350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9,2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3,6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6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25,20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extLst>
                  <a:ext uri="{0D108BD9-81ED-4DB2-BD59-A6C34878D82A}">
                    <a16:rowId xmlns:a16="http://schemas.microsoft.com/office/drawing/2014/main" val="67682615"/>
                  </a:ext>
                </a:extLst>
              </a:tr>
              <a:tr h="16500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Finland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64940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6,3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4,2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8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58,25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extLst>
                  <a:ext uri="{0D108BD9-81ED-4DB2-BD59-A6C34878D82A}">
                    <a16:rowId xmlns:a16="http://schemas.microsoft.com/office/drawing/2014/main" val="2749721899"/>
                  </a:ext>
                </a:extLst>
              </a:tr>
              <a:tr h="16500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France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62130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4,9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3,9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13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98,66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extLst>
                  <a:ext uri="{0D108BD9-81ED-4DB2-BD59-A6C34878D82A}">
                    <a16:rowId xmlns:a16="http://schemas.microsoft.com/office/drawing/2014/main" val="3194287185"/>
                  </a:ext>
                </a:extLst>
              </a:tr>
              <a:tr h="16500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Greece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40880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3,5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3,7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33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203,29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extLst>
                  <a:ext uri="{0D108BD9-81ED-4DB2-BD59-A6C34878D82A}">
                    <a16:rowId xmlns:a16="http://schemas.microsoft.com/office/drawing/2014/main" val="468745303"/>
                  </a:ext>
                </a:extLst>
              </a:tr>
              <a:tr h="16500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Croatia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45950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7,9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3,3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25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82,08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extLst>
                  <a:ext uri="{0D108BD9-81ED-4DB2-BD59-A6C34878D82A}">
                    <a16:rowId xmlns:a16="http://schemas.microsoft.com/office/drawing/2014/main" val="238810098"/>
                  </a:ext>
                </a:extLst>
              </a:tr>
              <a:tr h="16500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Hungary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44650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17,1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3,2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26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75,53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extLst>
                  <a:ext uri="{0D108BD9-81ED-4DB2-BD59-A6C34878D82A}">
                    <a16:rowId xmlns:a16="http://schemas.microsoft.com/office/drawing/2014/main" val="1674544358"/>
                  </a:ext>
                </a:extLst>
              </a:tr>
              <a:tr h="16500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Ireland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98650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6,3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3,6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10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46,71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extLst>
                  <a:ext uri="{0D108BD9-81ED-4DB2-BD59-A6C34878D82A}">
                    <a16:rowId xmlns:a16="http://schemas.microsoft.com/office/drawing/2014/main" val="1368569082"/>
                  </a:ext>
                </a:extLst>
              </a:tr>
              <a:tr h="16500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Italy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58650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5,6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3,7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29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77,46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extLst>
                  <a:ext uri="{0D108BD9-81ED-4DB2-BD59-A6C34878D82A}">
                    <a16:rowId xmlns:a16="http://schemas.microsoft.com/office/drawing/2014/main" val="2297144375"/>
                  </a:ext>
                </a:extLst>
              </a:tr>
              <a:tr h="16500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Lithuania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50100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9,1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3,4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4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36,05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extLst>
                  <a:ext uri="{0D108BD9-81ED-4DB2-BD59-A6C34878D82A}">
                    <a16:rowId xmlns:a16="http://schemas.microsoft.com/office/drawing/2014/main" val="687280082"/>
                  </a:ext>
                </a:extLst>
              </a:tr>
              <a:tr h="16500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Luxembourg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98490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3,7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3,6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32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2,90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extLst>
                  <a:ext uri="{0D108BD9-81ED-4DB2-BD59-A6C34878D82A}">
                    <a16:rowId xmlns:a16="http://schemas.microsoft.com/office/drawing/2014/main" val="3768427325"/>
                  </a:ext>
                </a:extLst>
              </a:tr>
              <a:tr h="16500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Latvia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41420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8,9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3,5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7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10,26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extLst>
                  <a:ext uri="{0D108BD9-81ED-4DB2-BD59-A6C34878D82A}">
                    <a16:rowId xmlns:a16="http://schemas.microsoft.com/office/drawing/2014/main" val="833679546"/>
                  </a:ext>
                </a:extLst>
              </a:tr>
              <a:tr h="16500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Malta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56880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5,1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3,3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35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69,81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extLst>
                  <a:ext uri="{0D108BD9-81ED-4DB2-BD59-A6C34878D82A}">
                    <a16:rowId xmlns:a16="http://schemas.microsoft.com/office/drawing/2014/main" val="2074069392"/>
                  </a:ext>
                </a:extLst>
              </a:tr>
              <a:tr h="16500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Netherland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77750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3,8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4,1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19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54,29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extLst>
                  <a:ext uri="{0D108BD9-81ED-4DB2-BD59-A6C34878D82A}">
                    <a16:rowId xmlns:a16="http://schemas.microsoft.com/office/drawing/2014/main" val="4225292443"/>
                  </a:ext>
                </a:extLst>
              </a:tr>
              <a:tr h="16500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Poland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47380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11,5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3,6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17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60,45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extLst>
                  <a:ext uri="{0D108BD9-81ED-4DB2-BD59-A6C34878D82A}">
                    <a16:rowId xmlns:a16="http://schemas.microsoft.com/office/drawing/2014/main" val="3524689161"/>
                  </a:ext>
                </a:extLst>
              </a:tr>
              <a:tr h="16500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Portugal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47850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4,3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3,4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16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5,66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extLst>
                  <a:ext uri="{0D108BD9-81ED-4DB2-BD59-A6C34878D82A}">
                    <a16:rowId xmlns:a16="http://schemas.microsoft.com/office/drawing/2014/main" val="4152463033"/>
                  </a:ext>
                </a:extLst>
              </a:tr>
              <a:tr h="16500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Romania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46620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10,4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3,2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28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50,45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extLst>
                  <a:ext uri="{0D108BD9-81ED-4DB2-BD59-A6C34878D82A}">
                    <a16:rowId xmlns:a16="http://schemas.microsoft.com/office/drawing/2014/main" val="2796405865"/>
                  </a:ext>
                </a:extLst>
              </a:tr>
              <a:tr h="16500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Slovak Republic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43500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10,5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3,3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21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64,51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extLst>
                  <a:ext uri="{0D108BD9-81ED-4DB2-BD59-A6C34878D82A}">
                    <a16:rowId xmlns:a16="http://schemas.microsoft.com/office/drawing/2014/main" val="1375065851"/>
                  </a:ext>
                </a:extLst>
              </a:tr>
              <a:tr h="16500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Slovenia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54130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7,4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3,3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15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16,25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extLst>
                  <a:ext uri="{0D108BD9-81ED-4DB2-BD59-A6C34878D82A}">
                    <a16:rowId xmlns:a16="http://schemas.microsoft.com/office/drawing/2014/main" val="3619990124"/>
                  </a:ext>
                </a:extLst>
              </a:tr>
              <a:tr h="16500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Sweden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72990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8,5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4,0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3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1" u="none" strike="noStrike" dirty="0">
                          <a:effectLst/>
                          <a:latin typeface="Garamond" panose="02020404030301010803" pitchFamily="18" charset="0"/>
                        </a:rPr>
                        <a:t>36,25</a:t>
                      </a:r>
                      <a:endParaRPr lang="tr-TR" sz="10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091" marR="7091" marT="7091" marB="0" anchor="b"/>
                </a:tc>
                <a:extLst>
                  <a:ext uri="{0D108BD9-81ED-4DB2-BD59-A6C34878D82A}">
                    <a16:rowId xmlns:a16="http://schemas.microsoft.com/office/drawing/2014/main" val="1297107859"/>
                  </a:ext>
                </a:extLst>
              </a:tr>
            </a:tbl>
          </a:graphicData>
        </a:graphic>
      </p:graphicFrame>
      <p:sp>
        <p:nvSpPr>
          <p:cNvPr id="3" name="Metin kutusu 2">
            <a:extLst>
              <a:ext uri="{FF2B5EF4-FFF2-40B4-BE49-F238E27FC236}">
                <a16:creationId xmlns:a16="http://schemas.microsoft.com/office/drawing/2014/main" id="{26BDC8F4-E597-ABCD-0AA9-3035AB92EF7E}"/>
              </a:ext>
            </a:extLst>
          </p:cNvPr>
          <p:cNvSpPr txBox="1"/>
          <p:nvPr/>
        </p:nvSpPr>
        <p:spPr>
          <a:xfrm>
            <a:off x="71120" y="6503396"/>
            <a:ext cx="12029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err="1">
                <a:latin typeface="Garamond" panose="02020404030301010803" pitchFamily="18" charset="0"/>
              </a:rPr>
              <a:t>Assoc</a:t>
            </a:r>
            <a:r>
              <a:rPr lang="tr-TR" sz="1400" b="1" dirty="0">
                <a:latin typeface="Garamond" panose="02020404030301010803" pitchFamily="18" charset="0"/>
              </a:rPr>
              <a:t>. Prof. Ayhan DEMİRCİ, Toros </a:t>
            </a:r>
            <a:r>
              <a:rPr lang="tr-TR" sz="1400" b="1" dirty="0" err="1">
                <a:latin typeface="Garamond" panose="02020404030301010803" pitchFamily="18" charset="0"/>
              </a:rPr>
              <a:t>University</a:t>
            </a:r>
            <a:r>
              <a:rPr lang="tr-TR" sz="1400" b="1" dirty="0">
                <a:latin typeface="Garamond" panose="02020404030301010803" pitchFamily="18" charset="0"/>
              </a:rPr>
              <a:t>, </a:t>
            </a:r>
            <a:r>
              <a:rPr lang="tr-TR" sz="1400" b="1" dirty="0" err="1">
                <a:latin typeface="Garamond" panose="02020404030301010803" pitchFamily="18" charset="0"/>
              </a:rPr>
              <a:t>Turkiye</a:t>
            </a:r>
            <a:r>
              <a:rPr lang="tr-TR" sz="1400" b="1" dirty="0">
                <a:latin typeface="Garamond" panose="02020404030301010803" pitchFamily="18" charset="0"/>
              </a:rPr>
              <a:t>.</a:t>
            </a:r>
            <a:endParaRPr lang="en-US" sz="1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2193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>
            <a:extLst>
              <a:ext uri="{FF2B5EF4-FFF2-40B4-BE49-F238E27FC236}">
                <a16:creationId xmlns:a16="http://schemas.microsoft.com/office/drawing/2014/main" id="{0425D257-E8EC-468C-90EB-02DB2EAD7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98" y="2442631"/>
            <a:ext cx="3052691" cy="1593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Garamond" panose="02020404030301010803" pitchFamily="18" charset="0"/>
              </a:rPr>
              <a:t>Method </a:t>
            </a:r>
            <a:br>
              <a:rPr lang="tr-TR" sz="3600" b="1" dirty="0">
                <a:latin typeface="Garamond" panose="02020404030301010803" pitchFamily="18" charset="0"/>
              </a:rPr>
            </a:br>
            <a:r>
              <a:rPr lang="en-US" sz="3600" b="1" dirty="0">
                <a:latin typeface="Garamond" panose="02020404030301010803" pitchFamily="18" charset="0"/>
              </a:rPr>
              <a:t>and </a:t>
            </a:r>
            <a:br>
              <a:rPr lang="tr-TR" sz="3600" b="1" dirty="0">
                <a:latin typeface="Garamond" panose="02020404030301010803" pitchFamily="18" charset="0"/>
              </a:rPr>
            </a:br>
            <a:r>
              <a:rPr lang="en-US" sz="3600" b="1" dirty="0">
                <a:latin typeface="Garamond" panose="02020404030301010803" pitchFamily="18" charset="0"/>
              </a:rPr>
              <a:t>Main Data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0045DA6D-6532-4493-A416-B75C79D400DA}"/>
              </a:ext>
            </a:extLst>
          </p:cNvPr>
          <p:cNvSpPr txBox="1"/>
          <p:nvPr/>
        </p:nvSpPr>
        <p:spPr>
          <a:xfrm>
            <a:off x="3357079" y="618148"/>
            <a:ext cx="8038507" cy="602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4958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tr-TR" sz="3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Main Data (</a:t>
            </a:r>
            <a:r>
              <a:rPr lang="tr-TR" sz="32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Social</a:t>
            </a:r>
            <a:r>
              <a:rPr lang="tr-TR" sz="3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32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Criteria</a:t>
            </a:r>
            <a:r>
              <a:rPr lang="tr-TR" sz="3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Calibri" panose="020F0502020204030204" pitchFamily="34" charset="0"/>
              <a:cs typeface="Vrinda" panose="020B0502040204020203" pitchFamily="34" charset="0"/>
            </a:endParaRPr>
          </a:p>
        </p:txBody>
      </p:sp>
      <p:graphicFrame>
        <p:nvGraphicFramePr>
          <p:cNvPr id="3" name="Tablo 2">
            <a:extLst>
              <a:ext uri="{FF2B5EF4-FFF2-40B4-BE49-F238E27FC236}">
                <a16:creationId xmlns:a16="http://schemas.microsoft.com/office/drawing/2014/main" id="{2DB18417-717A-B457-37BD-323BC676AE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812446"/>
              </p:ext>
            </p:extLst>
          </p:nvPr>
        </p:nvGraphicFramePr>
        <p:xfrm>
          <a:off x="3993052" y="1382395"/>
          <a:ext cx="6431108" cy="46781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2681">
                  <a:extLst>
                    <a:ext uri="{9D8B030D-6E8A-4147-A177-3AD203B41FA5}">
                      <a16:colId xmlns:a16="http://schemas.microsoft.com/office/drawing/2014/main" val="2286608627"/>
                    </a:ext>
                  </a:extLst>
                </a:gridCol>
                <a:gridCol w="908023">
                  <a:extLst>
                    <a:ext uri="{9D8B030D-6E8A-4147-A177-3AD203B41FA5}">
                      <a16:colId xmlns:a16="http://schemas.microsoft.com/office/drawing/2014/main" val="290027793"/>
                    </a:ext>
                  </a:extLst>
                </a:gridCol>
                <a:gridCol w="1122276">
                  <a:extLst>
                    <a:ext uri="{9D8B030D-6E8A-4147-A177-3AD203B41FA5}">
                      <a16:colId xmlns:a16="http://schemas.microsoft.com/office/drawing/2014/main" val="2777792729"/>
                    </a:ext>
                  </a:extLst>
                </a:gridCol>
                <a:gridCol w="1122276">
                  <a:extLst>
                    <a:ext uri="{9D8B030D-6E8A-4147-A177-3AD203B41FA5}">
                      <a16:colId xmlns:a16="http://schemas.microsoft.com/office/drawing/2014/main" val="653445924"/>
                    </a:ext>
                  </a:extLst>
                </a:gridCol>
                <a:gridCol w="1109692">
                  <a:extLst>
                    <a:ext uri="{9D8B030D-6E8A-4147-A177-3AD203B41FA5}">
                      <a16:colId xmlns:a16="http://schemas.microsoft.com/office/drawing/2014/main" val="3022170909"/>
                    </a:ext>
                  </a:extLst>
                </a:gridCol>
                <a:gridCol w="1026160">
                  <a:extLst>
                    <a:ext uri="{9D8B030D-6E8A-4147-A177-3AD203B41FA5}">
                      <a16:colId xmlns:a16="http://schemas.microsoft.com/office/drawing/2014/main" val="1981029386"/>
                    </a:ext>
                  </a:extLst>
                </a:gridCol>
              </a:tblGrid>
              <a:tr h="14691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Countries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GINI Endex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Unemployment (Totaly)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Life Expectancy at Birth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  <a:latin typeface="Garamond" panose="02020404030301010803" pitchFamily="18" charset="0"/>
                        </a:rPr>
                        <a:t>Labor Force Partipicaton Rate, Female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School enrollment tertiary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extLst>
                  <a:ext uri="{0D108BD9-81ED-4DB2-BD59-A6C34878D82A}">
                    <a16:rowId xmlns:a16="http://schemas.microsoft.com/office/drawing/2014/main" val="1793296823"/>
                  </a:ext>
                </a:extLst>
              </a:tr>
              <a:tr h="146916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2022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2023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2022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2023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2023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extLst>
                  <a:ext uri="{0D108BD9-81ED-4DB2-BD59-A6C34878D82A}">
                    <a16:rowId xmlns:a16="http://schemas.microsoft.com/office/drawing/2014/main" val="1555344767"/>
                  </a:ext>
                </a:extLst>
              </a:tr>
              <a:tr h="146916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-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-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+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+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+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extLst>
                  <a:ext uri="{0D108BD9-81ED-4DB2-BD59-A6C34878D82A}">
                    <a16:rowId xmlns:a16="http://schemas.microsoft.com/office/drawing/2014/main" val="1068189761"/>
                  </a:ext>
                </a:extLst>
              </a:tr>
              <a:tr h="146916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Austria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30,7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5,2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81,1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56,75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93,94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extLst>
                  <a:ext uri="{0D108BD9-81ED-4DB2-BD59-A6C34878D82A}">
                    <a16:rowId xmlns:a16="http://schemas.microsoft.com/office/drawing/2014/main" val="1024145270"/>
                  </a:ext>
                </a:extLst>
              </a:tr>
              <a:tr h="146916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Belgium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26,6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5,5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81,7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50,55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 dirty="0">
                          <a:effectLst/>
                          <a:latin typeface="Garamond" panose="02020404030301010803" pitchFamily="18" charset="0"/>
                        </a:rPr>
                        <a:t>82,69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extLst>
                  <a:ext uri="{0D108BD9-81ED-4DB2-BD59-A6C34878D82A}">
                    <a16:rowId xmlns:a16="http://schemas.microsoft.com/office/drawing/2014/main" val="2044678367"/>
                  </a:ext>
                </a:extLst>
              </a:tr>
              <a:tr h="146916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Bulgaria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 dirty="0">
                          <a:effectLst/>
                          <a:latin typeface="Garamond" panose="02020404030301010803" pitchFamily="18" charset="0"/>
                        </a:rPr>
                        <a:t>39,0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4,3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74,4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50,11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 dirty="0">
                          <a:effectLst/>
                          <a:latin typeface="Garamond" panose="02020404030301010803" pitchFamily="18" charset="0"/>
                        </a:rPr>
                        <a:t>74,03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extLst>
                  <a:ext uri="{0D108BD9-81ED-4DB2-BD59-A6C34878D82A}">
                    <a16:rowId xmlns:a16="http://schemas.microsoft.com/office/drawing/2014/main" val="624821851"/>
                  </a:ext>
                </a:extLst>
              </a:tr>
              <a:tr h="146916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Cyprus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31,3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6,0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81,9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60,26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96,54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extLst>
                  <a:ext uri="{0D108BD9-81ED-4DB2-BD59-A6C34878D82A}">
                    <a16:rowId xmlns:a16="http://schemas.microsoft.com/office/drawing/2014/main" val="2376086489"/>
                  </a:ext>
                </a:extLst>
              </a:tr>
              <a:tr h="146916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Czechia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26,2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2,6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79,0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51,92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69,11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extLst>
                  <a:ext uri="{0D108BD9-81ED-4DB2-BD59-A6C34878D82A}">
                    <a16:rowId xmlns:a16="http://schemas.microsoft.com/office/drawing/2014/main" val="1158966429"/>
                  </a:ext>
                </a:extLst>
              </a:tr>
              <a:tr h="146916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Germany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31,7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3,0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80,7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56,45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75,67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extLst>
                  <a:ext uri="{0D108BD9-81ED-4DB2-BD59-A6C34878D82A}">
                    <a16:rowId xmlns:a16="http://schemas.microsoft.com/office/drawing/2014/main" val="3687933943"/>
                  </a:ext>
                </a:extLst>
              </a:tr>
              <a:tr h="146916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Denmark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28,3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5,1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81,3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59,52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84,59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extLst>
                  <a:ext uri="{0D108BD9-81ED-4DB2-BD59-A6C34878D82A}">
                    <a16:rowId xmlns:a16="http://schemas.microsoft.com/office/drawing/2014/main" val="465975491"/>
                  </a:ext>
                </a:extLst>
              </a:tr>
              <a:tr h="146916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Spain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33,9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12,1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83,1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52,63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94,59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extLst>
                  <a:ext uri="{0D108BD9-81ED-4DB2-BD59-A6C34878D82A}">
                    <a16:rowId xmlns:a16="http://schemas.microsoft.com/office/drawing/2014/main" val="2092894422"/>
                  </a:ext>
                </a:extLst>
              </a:tr>
              <a:tr h="146916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Estonia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31,8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6,3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77,9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61,14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71,43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extLst>
                  <a:ext uri="{0D108BD9-81ED-4DB2-BD59-A6C34878D82A}">
                    <a16:rowId xmlns:a16="http://schemas.microsoft.com/office/drawing/2014/main" val="3894101202"/>
                  </a:ext>
                </a:extLst>
              </a:tr>
              <a:tr h="146916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Finland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27,7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7,2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81,2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57,72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104,94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extLst>
                  <a:ext uri="{0D108BD9-81ED-4DB2-BD59-A6C34878D82A}">
                    <a16:rowId xmlns:a16="http://schemas.microsoft.com/office/drawing/2014/main" val="2456891957"/>
                  </a:ext>
                </a:extLst>
              </a:tr>
              <a:tr h="146916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France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31,5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7,3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82,2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52,78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70,79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extLst>
                  <a:ext uri="{0D108BD9-81ED-4DB2-BD59-A6C34878D82A}">
                    <a16:rowId xmlns:a16="http://schemas.microsoft.com/office/drawing/2014/main" val="2617884069"/>
                  </a:ext>
                </a:extLst>
              </a:tr>
              <a:tr h="146916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Greece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32,9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11,0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80,6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45,19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150,20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extLst>
                  <a:ext uri="{0D108BD9-81ED-4DB2-BD59-A6C34878D82A}">
                    <a16:rowId xmlns:a16="http://schemas.microsoft.com/office/drawing/2014/main" val="895181651"/>
                  </a:ext>
                </a:extLst>
              </a:tr>
              <a:tr h="146916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Croatia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28,9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6,1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77,6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47,93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72,33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extLst>
                  <a:ext uri="{0D108BD9-81ED-4DB2-BD59-A6C34878D82A}">
                    <a16:rowId xmlns:a16="http://schemas.microsoft.com/office/drawing/2014/main" val="3444390507"/>
                  </a:ext>
                </a:extLst>
              </a:tr>
              <a:tr h="146916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Hungary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29,2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4,1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76,0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53,98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56,52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extLst>
                  <a:ext uri="{0D108BD9-81ED-4DB2-BD59-A6C34878D82A}">
                    <a16:rowId xmlns:a16="http://schemas.microsoft.com/office/drawing/2014/main" val="1989612624"/>
                  </a:ext>
                </a:extLst>
              </a:tr>
              <a:tr h="146916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Ireland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30,1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4,3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83,1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59,87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78,78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extLst>
                  <a:ext uri="{0D108BD9-81ED-4DB2-BD59-A6C34878D82A}">
                    <a16:rowId xmlns:a16="http://schemas.microsoft.com/office/drawing/2014/main" val="1775800268"/>
                  </a:ext>
                </a:extLst>
              </a:tr>
              <a:tr h="146916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Italy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34,8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7,6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82,9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41,27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71,29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extLst>
                  <a:ext uri="{0D108BD9-81ED-4DB2-BD59-A6C34878D82A}">
                    <a16:rowId xmlns:a16="http://schemas.microsoft.com/office/drawing/2014/main" val="3692578276"/>
                  </a:ext>
                </a:extLst>
              </a:tr>
              <a:tr h="146916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Lithuania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36,7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7,0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75,8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57,08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71,91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extLst>
                  <a:ext uri="{0D108BD9-81ED-4DB2-BD59-A6C34878D82A}">
                    <a16:rowId xmlns:a16="http://schemas.microsoft.com/office/drawing/2014/main" val="3396251606"/>
                  </a:ext>
                </a:extLst>
              </a:tr>
              <a:tr h="146916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Luxembourg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32,7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5,2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83,0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57,82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20,73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extLst>
                  <a:ext uri="{0D108BD9-81ED-4DB2-BD59-A6C34878D82A}">
                    <a16:rowId xmlns:a16="http://schemas.microsoft.com/office/drawing/2014/main" val="1371780113"/>
                  </a:ext>
                </a:extLst>
              </a:tr>
              <a:tr h="146916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Latvia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34,3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6,5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74,6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55,68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91,33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extLst>
                  <a:ext uri="{0D108BD9-81ED-4DB2-BD59-A6C34878D82A}">
                    <a16:rowId xmlns:a16="http://schemas.microsoft.com/office/drawing/2014/main" val="809631239"/>
                  </a:ext>
                </a:extLst>
              </a:tr>
              <a:tr h="146916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Malta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31,4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3,1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82,7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56,94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78,62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extLst>
                  <a:ext uri="{0D108BD9-81ED-4DB2-BD59-A6C34878D82A}">
                    <a16:rowId xmlns:a16="http://schemas.microsoft.com/office/drawing/2014/main" val="1728392327"/>
                  </a:ext>
                </a:extLst>
              </a:tr>
              <a:tr h="146916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Netherland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25,7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3,6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81,7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61,72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88,95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extLst>
                  <a:ext uri="{0D108BD9-81ED-4DB2-BD59-A6C34878D82A}">
                    <a16:rowId xmlns:a16="http://schemas.microsoft.com/office/drawing/2014/main" val="795723238"/>
                  </a:ext>
                </a:extLst>
              </a:tr>
              <a:tr h="146916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Poland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28,5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2,9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77,3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51,58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73,98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extLst>
                  <a:ext uri="{0D108BD9-81ED-4DB2-BD59-A6C34878D82A}">
                    <a16:rowId xmlns:a16="http://schemas.microsoft.com/office/drawing/2014/main" val="1791570905"/>
                  </a:ext>
                </a:extLst>
              </a:tr>
              <a:tr h="146916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Portugal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34,6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6,5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81,6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55,29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71,87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extLst>
                  <a:ext uri="{0D108BD9-81ED-4DB2-BD59-A6C34878D82A}">
                    <a16:rowId xmlns:a16="http://schemas.microsoft.com/office/drawing/2014/main" val="3756749157"/>
                  </a:ext>
                </a:extLst>
              </a:tr>
              <a:tr h="146916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Romania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33,9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5,6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75,3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42,37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55,27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extLst>
                  <a:ext uri="{0D108BD9-81ED-4DB2-BD59-A6C34878D82A}">
                    <a16:rowId xmlns:a16="http://schemas.microsoft.com/office/drawing/2014/main" val="878318831"/>
                  </a:ext>
                </a:extLst>
              </a:tr>
              <a:tr h="146916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Slovak Republic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24,1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5,8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77,1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56,29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52,50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extLst>
                  <a:ext uri="{0D108BD9-81ED-4DB2-BD59-A6C34878D82A}">
                    <a16:rowId xmlns:a16="http://schemas.microsoft.com/office/drawing/2014/main" val="4130217710"/>
                  </a:ext>
                </a:extLst>
              </a:tr>
              <a:tr h="146916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Slovenia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24,3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3,6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81,3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53,85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82,39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extLst>
                  <a:ext uri="{0D108BD9-81ED-4DB2-BD59-A6C34878D82A}">
                    <a16:rowId xmlns:a16="http://schemas.microsoft.com/office/drawing/2014/main" val="1975330965"/>
                  </a:ext>
                </a:extLst>
              </a:tr>
              <a:tr h="146916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Sweden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29,8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7,6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83,1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>
                          <a:effectLst/>
                          <a:latin typeface="Garamond" panose="02020404030301010803" pitchFamily="18" charset="0"/>
                        </a:rPr>
                        <a:t>63,38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1" u="none" strike="noStrike" dirty="0">
                          <a:effectLst/>
                          <a:latin typeface="Garamond" panose="02020404030301010803" pitchFamily="18" charset="0"/>
                        </a:rPr>
                        <a:t>83,90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122" marR="6122" marT="6122" marB="0" anchor="b"/>
                </a:tc>
                <a:extLst>
                  <a:ext uri="{0D108BD9-81ED-4DB2-BD59-A6C34878D82A}">
                    <a16:rowId xmlns:a16="http://schemas.microsoft.com/office/drawing/2014/main" val="818456204"/>
                  </a:ext>
                </a:extLst>
              </a:tr>
            </a:tbl>
          </a:graphicData>
        </a:graphic>
      </p:graphicFrame>
      <p:sp>
        <p:nvSpPr>
          <p:cNvPr id="2" name="Metin kutusu 1">
            <a:extLst>
              <a:ext uri="{FF2B5EF4-FFF2-40B4-BE49-F238E27FC236}">
                <a16:creationId xmlns:a16="http://schemas.microsoft.com/office/drawing/2014/main" id="{56662EA9-057B-73C5-E6E8-ED1DE23555C5}"/>
              </a:ext>
            </a:extLst>
          </p:cNvPr>
          <p:cNvSpPr txBox="1"/>
          <p:nvPr/>
        </p:nvSpPr>
        <p:spPr>
          <a:xfrm>
            <a:off x="71120" y="6503396"/>
            <a:ext cx="12029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err="1">
                <a:latin typeface="Garamond" panose="02020404030301010803" pitchFamily="18" charset="0"/>
              </a:rPr>
              <a:t>Assoc</a:t>
            </a:r>
            <a:r>
              <a:rPr lang="tr-TR" sz="1400" b="1" dirty="0">
                <a:latin typeface="Garamond" panose="02020404030301010803" pitchFamily="18" charset="0"/>
              </a:rPr>
              <a:t>. Prof. Ayhan DEMİRCİ, Toros </a:t>
            </a:r>
            <a:r>
              <a:rPr lang="tr-TR" sz="1400" b="1" dirty="0" err="1">
                <a:latin typeface="Garamond" panose="02020404030301010803" pitchFamily="18" charset="0"/>
              </a:rPr>
              <a:t>University</a:t>
            </a:r>
            <a:r>
              <a:rPr lang="tr-TR" sz="1400" b="1" dirty="0">
                <a:latin typeface="Garamond" panose="02020404030301010803" pitchFamily="18" charset="0"/>
              </a:rPr>
              <a:t>, </a:t>
            </a:r>
            <a:r>
              <a:rPr lang="tr-TR" sz="1400" b="1" dirty="0" err="1">
                <a:latin typeface="Garamond" panose="02020404030301010803" pitchFamily="18" charset="0"/>
              </a:rPr>
              <a:t>Turkiye</a:t>
            </a:r>
            <a:r>
              <a:rPr lang="tr-TR" sz="1400" b="1" dirty="0">
                <a:latin typeface="Garamond" panose="02020404030301010803" pitchFamily="18" charset="0"/>
              </a:rPr>
              <a:t>.</a:t>
            </a:r>
            <a:endParaRPr lang="en-US" sz="1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9402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>
            <a:extLst>
              <a:ext uri="{FF2B5EF4-FFF2-40B4-BE49-F238E27FC236}">
                <a16:creationId xmlns:a16="http://schemas.microsoft.com/office/drawing/2014/main" id="{0425D257-E8EC-468C-90EB-02DB2EAD7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98" y="2442631"/>
            <a:ext cx="3052691" cy="1593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Garamond" panose="02020404030301010803" pitchFamily="18" charset="0"/>
              </a:rPr>
              <a:t>Method </a:t>
            </a:r>
            <a:br>
              <a:rPr lang="tr-TR" sz="3600" b="1" dirty="0">
                <a:latin typeface="Garamond" panose="02020404030301010803" pitchFamily="18" charset="0"/>
              </a:rPr>
            </a:br>
            <a:r>
              <a:rPr lang="en-US" sz="3600" b="1" dirty="0">
                <a:latin typeface="Garamond" panose="02020404030301010803" pitchFamily="18" charset="0"/>
              </a:rPr>
              <a:t>and </a:t>
            </a:r>
            <a:br>
              <a:rPr lang="tr-TR" sz="3600" b="1" dirty="0">
                <a:latin typeface="Garamond" panose="02020404030301010803" pitchFamily="18" charset="0"/>
              </a:rPr>
            </a:br>
            <a:r>
              <a:rPr lang="en-US" sz="3600" b="1" dirty="0">
                <a:latin typeface="Garamond" panose="02020404030301010803" pitchFamily="18" charset="0"/>
              </a:rPr>
              <a:t>Main Data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0045DA6D-6532-4493-A416-B75C79D400DA}"/>
              </a:ext>
            </a:extLst>
          </p:cNvPr>
          <p:cNvSpPr txBox="1"/>
          <p:nvPr/>
        </p:nvSpPr>
        <p:spPr>
          <a:xfrm>
            <a:off x="3357079" y="618148"/>
            <a:ext cx="8038507" cy="602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4958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tr-TR" sz="3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Main Data (</a:t>
            </a:r>
            <a:r>
              <a:rPr lang="tr-TR" sz="32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Environmental</a:t>
            </a:r>
            <a:r>
              <a:rPr lang="tr-TR" sz="3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32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Criteria</a:t>
            </a:r>
            <a:r>
              <a:rPr lang="tr-TR" sz="3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Calibri" panose="020F0502020204030204" pitchFamily="34" charset="0"/>
              <a:cs typeface="Vrinda" panose="020B0502040204020203" pitchFamily="34" charset="0"/>
            </a:endParaRPr>
          </a:p>
        </p:txBody>
      </p:sp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id="{7ECC51F8-D380-7CD4-A487-264E795D6F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2414752"/>
              </p:ext>
            </p:extLst>
          </p:nvPr>
        </p:nvGraphicFramePr>
        <p:xfrm>
          <a:off x="3718731" y="1165225"/>
          <a:ext cx="7883989" cy="5644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8501">
                  <a:extLst>
                    <a:ext uri="{9D8B030D-6E8A-4147-A177-3AD203B41FA5}">
                      <a16:colId xmlns:a16="http://schemas.microsoft.com/office/drawing/2014/main" val="3015813308"/>
                    </a:ext>
                  </a:extLst>
                </a:gridCol>
                <a:gridCol w="737408">
                  <a:extLst>
                    <a:ext uri="{9D8B030D-6E8A-4147-A177-3AD203B41FA5}">
                      <a16:colId xmlns:a16="http://schemas.microsoft.com/office/drawing/2014/main" val="3295947037"/>
                    </a:ext>
                  </a:extLst>
                </a:gridCol>
                <a:gridCol w="497840">
                  <a:extLst>
                    <a:ext uri="{9D8B030D-6E8A-4147-A177-3AD203B41FA5}">
                      <a16:colId xmlns:a16="http://schemas.microsoft.com/office/drawing/2014/main" val="3865498488"/>
                    </a:ext>
                  </a:extLst>
                </a:gridCol>
                <a:gridCol w="772160">
                  <a:extLst>
                    <a:ext uri="{9D8B030D-6E8A-4147-A177-3AD203B41FA5}">
                      <a16:colId xmlns:a16="http://schemas.microsoft.com/office/drawing/2014/main" val="1432343192"/>
                    </a:ext>
                  </a:extLst>
                </a:gridCol>
                <a:gridCol w="741680">
                  <a:extLst>
                    <a:ext uri="{9D8B030D-6E8A-4147-A177-3AD203B41FA5}">
                      <a16:colId xmlns:a16="http://schemas.microsoft.com/office/drawing/2014/main" val="3943949"/>
                    </a:ext>
                  </a:extLst>
                </a:gridCol>
                <a:gridCol w="741680">
                  <a:extLst>
                    <a:ext uri="{9D8B030D-6E8A-4147-A177-3AD203B41FA5}">
                      <a16:colId xmlns:a16="http://schemas.microsoft.com/office/drawing/2014/main" val="949706552"/>
                    </a:ext>
                  </a:extLst>
                </a:gridCol>
                <a:gridCol w="772160">
                  <a:extLst>
                    <a:ext uri="{9D8B030D-6E8A-4147-A177-3AD203B41FA5}">
                      <a16:colId xmlns:a16="http://schemas.microsoft.com/office/drawing/2014/main" val="2628498628"/>
                    </a:ext>
                  </a:extLst>
                </a:gridCol>
                <a:gridCol w="650240">
                  <a:extLst>
                    <a:ext uri="{9D8B030D-6E8A-4147-A177-3AD203B41FA5}">
                      <a16:colId xmlns:a16="http://schemas.microsoft.com/office/drawing/2014/main" val="3776297182"/>
                    </a:ext>
                  </a:extLst>
                </a:gridCol>
                <a:gridCol w="599440">
                  <a:extLst>
                    <a:ext uri="{9D8B030D-6E8A-4147-A177-3AD203B41FA5}">
                      <a16:colId xmlns:a16="http://schemas.microsoft.com/office/drawing/2014/main" val="405051248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328511523"/>
                    </a:ext>
                  </a:extLst>
                </a:gridCol>
                <a:gridCol w="792480">
                  <a:extLst>
                    <a:ext uri="{9D8B030D-6E8A-4147-A177-3AD203B41FA5}">
                      <a16:colId xmlns:a16="http://schemas.microsoft.com/office/drawing/2014/main" val="1955926311"/>
                    </a:ext>
                  </a:extLst>
                </a:gridCol>
              </a:tblGrid>
              <a:tr h="60170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Countries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Waste treatment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Circular material use rate (%)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Garamond" panose="02020404030301010803" pitchFamily="18" charset="0"/>
                        </a:rPr>
                        <a:t>Material flows for circular economy (Imports)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Garamond" panose="02020404030301010803" pitchFamily="18" charset="0"/>
                        </a:rPr>
                        <a:t>Material flows for circular economy (Exports)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u="none" strike="noStrike" dirty="0">
                          <a:effectLst/>
                          <a:latin typeface="Garamond" panose="02020404030301010803" pitchFamily="18" charset="0"/>
                        </a:rPr>
                        <a:t>Total </a:t>
                      </a:r>
                      <a:r>
                        <a:rPr lang="tr-TR" sz="1000" b="1" u="none" strike="noStrike" dirty="0" err="1">
                          <a:effectLst/>
                          <a:latin typeface="Garamond" panose="02020404030301010803" pitchFamily="18" charset="0"/>
                        </a:rPr>
                        <a:t>environmental</a:t>
                      </a:r>
                      <a:r>
                        <a:rPr lang="tr-TR" sz="1000" b="1" u="none" strike="noStrike" dirty="0"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tr-TR" sz="1000" b="1" u="none" strike="noStrike" dirty="0" err="1">
                          <a:effectLst/>
                          <a:latin typeface="Garamond" panose="02020404030301010803" pitchFamily="18" charset="0"/>
                        </a:rPr>
                        <a:t>taxes</a:t>
                      </a:r>
                      <a:r>
                        <a:rPr lang="tr-TR" sz="1000" b="1" u="none" strike="noStrike" dirty="0">
                          <a:effectLst/>
                          <a:latin typeface="Garamond" panose="02020404030301010803" pitchFamily="18" charset="0"/>
                        </a:rPr>
                        <a:t> in total </a:t>
                      </a:r>
                      <a:r>
                        <a:rPr lang="tr-TR" sz="1000" b="1" u="none" strike="noStrike" dirty="0" err="1">
                          <a:effectLst/>
                          <a:latin typeface="Garamond" panose="02020404030301010803" pitchFamily="18" charset="0"/>
                        </a:rPr>
                        <a:t>tax</a:t>
                      </a:r>
                      <a:r>
                        <a:rPr lang="tr-TR" sz="1000" b="1" u="none" strike="noStrike" dirty="0"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tr-TR" sz="1000" b="1" u="none" strike="noStrike" dirty="0" err="1">
                          <a:effectLst/>
                          <a:latin typeface="Garamond" panose="02020404030301010803" pitchFamily="18" charset="0"/>
                        </a:rPr>
                        <a:t>revenue</a:t>
                      </a:r>
                      <a:endParaRPr lang="tr-TR" sz="10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  <a:latin typeface="Garamond" panose="02020404030301010803" pitchFamily="18" charset="0"/>
                        </a:rPr>
                        <a:t>Persons employed in circular economy sectors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Garamond" panose="02020404030301010803" pitchFamily="18" charset="0"/>
                        </a:rPr>
                        <a:t>Private investment  related to circular economy sectors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Garamond" panose="02020404030301010803" pitchFamily="18" charset="0"/>
                        </a:rPr>
                        <a:t>Gross value added related to circular economy sectors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u="none" strike="noStrike">
                          <a:effectLst/>
                          <a:latin typeface="Garamond" panose="02020404030301010803" pitchFamily="18" charset="0"/>
                        </a:rPr>
                        <a:t>Waste generation per capita  kilogram</a:t>
                      </a:r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  <a:latin typeface="Garamond" panose="02020404030301010803" pitchFamily="18" charset="0"/>
                        </a:rPr>
                        <a:t>Greenhouse gases emissions from production activities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extLst>
                  <a:ext uri="{0D108BD9-81ED-4DB2-BD59-A6C34878D82A}">
                    <a16:rowId xmlns:a16="http://schemas.microsoft.com/office/drawing/2014/main" val="3190251832"/>
                  </a:ext>
                </a:extLst>
              </a:tr>
              <a:tr h="12615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2022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2022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2022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2022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2022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2022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2021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2021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2020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2022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extLst>
                  <a:ext uri="{0D108BD9-81ED-4DB2-BD59-A6C34878D82A}">
                    <a16:rowId xmlns:a16="http://schemas.microsoft.com/office/drawing/2014/main" val="983870523"/>
                  </a:ext>
                </a:extLst>
              </a:tr>
              <a:tr h="12615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+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+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+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+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+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+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+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+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-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-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extLst>
                  <a:ext uri="{0D108BD9-81ED-4DB2-BD59-A6C34878D82A}">
                    <a16:rowId xmlns:a16="http://schemas.microsoft.com/office/drawing/2014/main" val="3895922116"/>
                  </a:ext>
                </a:extLst>
              </a:tr>
              <a:tr h="126154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Austria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2,696162545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22,2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1,044705961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45,07410377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0,048653658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0,024802664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1,4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1,7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5899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6824,27486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extLst>
                  <a:ext uri="{0D108BD9-81ED-4DB2-BD59-A6C34878D82A}">
                    <a16:rowId xmlns:a16="http://schemas.microsoft.com/office/drawing/2014/main" val="3085345838"/>
                  </a:ext>
                </a:extLst>
              </a:tr>
              <a:tr h="126154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Belgium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14,36316696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4,8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0,142229429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71,81160586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0,153246491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0,028795052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0,6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1,5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16785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8238,92316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extLst>
                  <a:ext uri="{0D108BD9-81ED-4DB2-BD59-A6C34878D82A}">
                    <a16:rowId xmlns:a16="http://schemas.microsoft.com/office/drawing/2014/main" val="448541042"/>
                  </a:ext>
                </a:extLst>
              </a:tr>
              <a:tr h="126154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Bulgaria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3,50860778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11,9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0,222408022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56,60750052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0,041721601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0,034207708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0,4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1,4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3598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8901,41274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extLst>
                  <a:ext uri="{0D108BD9-81ED-4DB2-BD59-A6C34878D82A}">
                    <a16:rowId xmlns:a16="http://schemas.microsoft.com/office/drawing/2014/main" val="828785864"/>
                  </a:ext>
                </a:extLst>
              </a:tr>
              <a:tr h="126154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Cyprus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3,036220805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7,4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0,678650599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20,54616353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0,056896186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0,011602681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0,9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1,8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3453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12372,71658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extLst>
                  <a:ext uri="{0D108BD9-81ED-4DB2-BD59-A6C34878D82A}">
                    <a16:rowId xmlns:a16="http://schemas.microsoft.com/office/drawing/2014/main" val="3992648709"/>
                  </a:ext>
                </a:extLst>
              </a:tr>
              <a:tr h="126154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Czechia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4,027241499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13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0,249648222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14,01452633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0,038774421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0,025413202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0,9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2,2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4824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7391,81001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extLst>
                  <a:ext uri="{0D108BD9-81ED-4DB2-BD59-A6C34878D82A}">
                    <a16:rowId xmlns:a16="http://schemas.microsoft.com/office/drawing/2014/main" val="3313972923"/>
                  </a:ext>
                </a:extLst>
              </a:tr>
              <a:tr h="126154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Germany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14,70570568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16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0,176453451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54,05360246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0,069345676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0,035685108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0,7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1,9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12163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10226,90455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extLst>
                  <a:ext uri="{0D108BD9-81ED-4DB2-BD59-A6C34878D82A}">
                    <a16:rowId xmlns:a16="http://schemas.microsoft.com/office/drawing/2014/main" val="1606461523"/>
                  </a:ext>
                </a:extLst>
              </a:tr>
              <a:tr h="126154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Denmark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2,641495597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1,8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0,578936677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15,36788349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0,040102992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0,021207435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0,6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2,9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3248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11950,63996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extLst>
                  <a:ext uri="{0D108BD9-81ED-4DB2-BD59-A6C34878D82A}">
                    <a16:rowId xmlns:a16="http://schemas.microsoft.com/office/drawing/2014/main" val="1988039764"/>
                  </a:ext>
                </a:extLst>
              </a:tr>
              <a:tr h="126154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Spain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2,94642852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3,1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0,205549217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17,2344059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0,130078195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0,033796869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0,1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0,5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2651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7479,62681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extLst>
                  <a:ext uri="{0D108BD9-81ED-4DB2-BD59-A6C34878D82A}">
                    <a16:rowId xmlns:a16="http://schemas.microsoft.com/office/drawing/2014/main" val="3757186869"/>
                  </a:ext>
                </a:extLst>
              </a:tr>
              <a:tr h="126154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Estonia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1,530887198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7,1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0,247184257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8,97532949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0,039847435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0,047813933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0,5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1,9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2230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4927,18191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extLst>
                  <a:ext uri="{0D108BD9-81ED-4DB2-BD59-A6C34878D82A}">
                    <a16:rowId xmlns:a16="http://schemas.microsoft.com/office/drawing/2014/main" val="1538662811"/>
                  </a:ext>
                </a:extLst>
              </a:tr>
              <a:tr h="126154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Finland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3,688976919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19,3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0,151375016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11,35486359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0,043346026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0,030797543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0,8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1,6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4593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4853,92345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extLst>
                  <a:ext uri="{0D108BD9-81ED-4DB2-BD59-A6C34878D82A}">
                    <a16:rowId xmlns:a16="http://schemas.microsoft.com/office/drawing/2014/main" val="3129350155"/>
                  </a:ext>
                </a:extLst>
              </a:tr>
              <a:tr h="126154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France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1,086656802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5,8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0,464489469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45,96545267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0,090002415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0,053809784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0,7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2,2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1483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4606,96281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extLst>
                  <a:ext uri="{0D108BD9-81ED-4DB2-BD59-A6C34878D82A}">
                    <a16:rowId xmlns:a16="http://schemas.microsoft.com/office/drawing/2014/main" val="1090551682"/>
                  </a:ext>
                </a:extLst>
              </a:tr>
              <a:tr h="126154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Greece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2,285900321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18,7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0,187361936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5,500106711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0,051172573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0,063966719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0,7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2,5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2942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5425,46581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extLst>
                  <a:ext uri="{0D108BD9-81ED-4DB2-BD59-A6C34878D82A}">
                    <a16:rowId xmlns:a16="http://schemas.microsoft.com/office/drawing/2014/main" val="415607566"/>
                  </a:ext>
                </a:extLst>
              </a:tr>
              <a:tr h="126154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Croatia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1,564045739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3,2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0,273017171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19,3133893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0,060019313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0,037023211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0,2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1,6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2491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7642,78891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extLst>
                  <a:ext uri="{0D108BD9-81ED-4DB2-BD59-A6C34878D82A}">
                    <a16:rowId xmlns:a16="http://schemas.microsoft.com/office/drawing/2014/main" val="3492421491"/>
                  </a:ext>
                </a:extLst>
              </a:tr>
              <a:tr h="126154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Hungary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0,757027696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5,4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0,592294204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95,6649719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0,072525589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0,037171253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0,7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1,5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1501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4943,35824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extLst>
                  <a:ext uri="{0D108BD9-81ED-4DB2-BD59-A6C34878D82A}">
                    <a16:rowId xmlns:a16="http://schemas.microsoft.com/office/drawing/2014/main" val="868572584"/>
                  </a:ext>
                </a:extLst>
              </a:tr>
              <a:tr h="126154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Ireland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1,360656708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4,1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0,460798618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73,74048003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0,047642398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0,040227988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0,8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1,8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2396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6965,98646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extLst>
                  <a:ext uri="{0D108BD9-81ED-4DB2-BD59-A6C34878D82A}">
                    <a16:rowId xmlns:a16="http://schemas.microsoft.com/office/drawing/2014/main" val="2771335692"/>
                  </a:ext>
                </a:extLst>
              </a:tr>
              <a:tr h="126154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Italy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12,49618452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5,2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4,905507773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10,17290692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0,03088436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0,006082694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1,1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14618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12090,51969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extLst>
                  <a:ext uri="{0D108BD9-81ED-4DB2-BD59-A6C34878D82A}">
                    <a16:rowId xmlns:a16="http://schemas.microsoft.com/office/drawing/2014/main" val="3222361771"/>
                  </a:ext>
                </a:extLst>
              </a:tr>
              <a:tr h="126154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Lithuania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1,910741932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7,9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0,217888886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48,87964483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0,053382977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0,056732796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0,7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1,7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1759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5101,31743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extLst>
                  <a:ext uri="{0D108BD9-81ED-4DB2-BD59-A6C34878D82A}">
                    <a16:rowId xmlns:a16="http://schemas.microsoft.com/office/drawing/2014/main" val="4185260084"/>
                  </a:ext>
                </a:extLst>
              </a:tr>
              <a:tr h="126154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Luxembourg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6,096037095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15,1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0,034603806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17,45542982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0,056320238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0,02869134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1,1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2,9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6847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3705,6988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extLst>
                  <a:ext uri="{0D108BD9-81ED-4DB2-BD59-A6C34878D82A}">
                    <a16:rowId xmlns:a16="http://schemas.microsoft.com/office/drawing/2014/main" val="822746780"/>
                  </a:ext>
                </a:extLst>
              </a:tr>
              <a:tr h="126154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Latvia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3,876372659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27,5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1,018494347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51,2191989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0,06089572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0,015951886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7175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8227,72475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extLst>
                  <a:ext uri="{0D108BD9-81ED-4DB2-BD59-A6C34878D82A}">
                    <a16:rowId xmlns:a16="http://schemas.microsoft.com/office/drawing/2014/main" val="646129718"/>
                  </a:ext>
                </a:extLst>
              </a:tr>
              <a:tr h="126154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Malta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4,615695257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13,8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0,540598996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20,01129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0,043168347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0,017957879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1,4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2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7728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6063,69521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extLst>
                  <a:ext uri="{0D108BD9-81ED-4DB2-BD59-A6C34878D82A}">
                    <a16:rowId xmlns:a16="http://schemas.microsoft.com/office/drawing/2014/main" val="2237303863"/>
                  </a:ext>
                </a:extLst>
              </a:tr>
              <a:tr h="126154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Netherland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3,886146077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8,4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0,183330003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27,69722093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0,079328486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0,057288104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0,7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1,8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4492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9587,31138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extLst>
                  <a:ext uri="{0D108BD9-81ED-4DB2-BD59-A6C34878D82A}">
                    <a16:rowId xmlns:a16="http://schemas.microsoft.com/office/drawing/2014/main" val="2776592585"/>
                  </a:ext>
                </a:extLst>
              </a:tr>
              <a:tr h="126154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Poland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0,944908305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2,6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0,223968314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16,49515394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0,050396654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0,034029237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0,8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1,5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1612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4882,36736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extLst>
                  <a:ext uri="{0D108BD9-81ED-4DB2-BD59-A6C34878D82A}">
                    <a16:rowId xmlns:a16="http://schemas.microsoft.com/office/drawing/2014/main" val="1016224385"/>
                  </a:ext>
                </a:extLst>
              </a:tr>
              <a:tr h="126154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Portugal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7,592193339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1,4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0,085860778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35,76984282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0,097937779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0,020691214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0,5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7338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4775,14199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extLst>
                  <a:ext uri="{0D108BD9-81ED-4DB2-BD59-A6C34878D82A}">
                    <a16:rowId xmlns:a16="http://schemas.microsoft.com/office/drawing/2014/main" val="1601074148"/>
                  </a:ext>
                </a:extLst>
              </a:tr>
              <a:tr h="126154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Romania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3,82549189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9,4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1,214419271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92,83075882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0,075764823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0,026361406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0,2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1,5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3576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5857,96718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extLst>
                  <a:ext uri="{0D108BD9-81ED-4DB2-BD59-A6C34878D82A}">
                    <a16:rowId xmlns:a16="http://schemas.microsoft.com/office/drawing/2014/main" val="861477177"/>
                  </a:ext>
                </a:extLst>
              </a:tr>
              <a:tr h="126154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Slovak Republic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1,68950995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9,1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0,230738998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55,58001606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0,070129497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0,031434043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0,5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1,2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2340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5658,96265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extLst>
                  <a:ext uri="{0D108BD9-81ED-4DB2-BD59-A6C34878D82A}">
                    <a16:rowId xmlns:a16="http://schemas.microsoft.com/office/drawing/2014/main" val="348626670"/>
                  </a:ext>
                </a:extLst>
              </a:tr>
              <a:tr h="126154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Slovenia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21,33991656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0,6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0,160411201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10,43789067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0,056368063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0,028510292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0,3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1,4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20993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7738,45267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extLst>
                  <a:ext uri="{0D108BD9-81ED-4DB2-BD59-A6C34878D82A}">
                    <a16:rowId xmlns:a16="http://schemas.microsoft.com/office/drawing/2014/main" val="2653014444"/>
                  </a:ext>
                </a:extLst>
              </a:tr>
              <a:tr h="126154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Sweden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13,49508234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6,1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0,190483917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13,79939202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0,045194247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0,023475214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0,4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1,4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>
                          <a:effectLst/>
                          <a:latin typeface="Garamond" panose="02020404030301010803" pitchFamily="18" charset="0"/>
                        </a:rPr>
                        <a:t>14664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000" b="1" u="none" strike="noStrike" dirty="0">
                          <a:effectLst/>
                          <a:latin typeface="Garamond" panose="02020404030301010803" pitchFamily="18" charset="0"/>
                        </a:rPr>
                        <a:t>3979,03445</a:t>
                      </a:r>
                      <a:endParaRPr lang="tr-TR" sz="10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256" marR="5256" marT="5256" marB="0" anchor="ctr"/>
                </a:tc>
                <a:extLst>
                  <a:ext uri="{0D108BD9-81ED-4DB2-BD59-A6C34878D82A}">
                    <a16:rowId xmlns:a16="http://schemas.microsoft.com/office/drawing/2014/main" val="74002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86088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şlık 4">
            <a:extLst>
              <a:ext uri="{FF2B5EF4-FFF2-40B4-BE49-F238E27FC236}">
                <a16:creationId xmlns:a16="http://schemas.microsoft.com/office/drawing/2014/main" id="{C7BA5101-0767-CEE6-DD72-2F8D72F78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98" y="3439827"/>
            <a:ext cx="3052691" cy="595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600" b="1" dirty="0" err="1">
                <a:latin typeface="Garamond" panose="02020404030301010803" pitchFamily="18" charset="0"/>
              </a:rPr>
              <a:t>Results</a:t>
            </a:r>
            <a:endParaRPr lang="en-US" sz="3600" b="1" dirty="0">
              <a:latin typeface="Garamond" panose="02020404030301010803" pitchFamily="18" charset="0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D2CD5E3B-844E-2CAC-5568-E990467324B7}"/>
              </a:ext>
            </a:extLst>
          </p:cNvPr>
          <p:cNvSpPr txBox="1"/>
          <p:nvPr/>
        </p:nvSpPr>
        <p:spPr>
          <a:xfrm>
            <a:off x="3357079" y="618148"/>
            <a:ext cx="8038507" cy="602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4958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tr-TR" sz="32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Weight</a:t>
            </a:r>
            <a:r>
              <a:rPr lang="tr-TR" sz="3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32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Values</a:t>
            </a:r>
            <a:r>
              <a:rPr lang="tr-TR" sz="3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tr-TR" sz="32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Criteria</a:t>
            </a:r>
            <a:r>
              <a:rPr lang="tr-TR" sz="3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(CRITIC)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Calibri" panose="020F0502020204030204" pitchFamily="34" charset="0"/>
              <a:cs typeface="Vrinda" panose="020B0502040204020203" pitchFamily="34" charset="0"/>
            </a:endParaRPr>
          </a:p>
        </p:txBody>
      </p:sp>
      <p:graphicFrame>
        <p:nvGraphicFramePr>
          <p:cNvPr id="4" name="Tablo 3">
            <a:extLst>
              <a:ext uri="{FF2B5EF4-FFF2-40B4-BE49-F238E27FC236}">
                <a16:creationId xmlns:a16="http://schemas.microsoft.com/office/drawing/2014/main" id="{962D8521-16A0-66A7-5220-389B3E220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5823672"/>
              </p:ext>
            </p:extLst>
          </p:nvPr>
        </p:nvGraphicFramePr>
        <p:xfrm>
          <a:off x="4003040" y="2416810"/>
          <a:ext cx="7315200" cy="13931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3921">
                  <a:extLst>
                    <a:ext uri="{9D8B030D-6E8A-4147-A177-3AD203B41FA5}">
                      <a16:colId xmlns:a16="http://schemas.microsoft.com/office/drawing/2014/main" val="1249300306"/>
                    </a:ext>
                  </a:extLst>
                </a:gridCol>
                <a:gridCol w="1126368">
                  <a:extLst>
                    <a:ext uri="{9D8B030D-6E8A-4147-A177-3AD203B41FA5}">
                      <a16:colId xmlns:a16="http://schemas.microsoft.com/office/drawing/2014/main" val="1662997409"/>
                    </a:ext>
                  </a:extLst>
                </a:gridCol>
                <a:gridCol w="1547208">
                  <a:extLst>
                    <a:ext uri="{9D8B030D-6E8A-4147-A177-3AD203B41FA5}">
                      <a16:colId xmlns:a16="http://schemas.microsoft.com/office/drawing/2014/main" val="991039776"/>
                    </a:ext>
                  </a:extLst>
                </a:gridCol>
                <a:gridCol w="554983">
                  <a:extLst>
                    <a:ext uri="{9D8B030D-6E8A-4147-A177-3AD203B41FA5}">
                      <a16:colId xmlns:a16="http://schemas.microsoft.com/office/drawing/2014/main" val="2781677911"/>
                    </a:ext>
                  </a:extLst>
                </a:gridCol>
                <a:gridCol w="1239778">
                  <a:extLst>
                    <a:ext uri="{9D8B030D-6E8A-4147-A177-3AD203B41FA5}">
                      <a16:colId xmlns:a16="http://schemas.microsoft.com/office/drawing/2014/main" val="1748488408"/>
                    </a:ext>
                  </a:extLst>
                </a:gridCol>
                <a:gridCol w="1472942">
                  <a:extLst>
                    <a:ext uri="{9D8B030D-6E8A-4147-A177-3AD203B41FA5}">
                      <a16:colId xmlns:a16="http://schemas.microsoft.com/office/drawing/2014/main" val="1665257062"/>
                    </a:ext>
                  </a:extLst>
                </a:gridCol>
              </a:tblGrid>
              <a:tr h="63119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 dirty="0" err="1">
                          <a:effectLst/>
                          <a:latin typeface="Garamond" panose="02020404030301010803" pitchFamily="18" charset="0"/>
                        </a:rPr>
                        <a:t>Criteria</a:t>
                      </a:r>
                      <a:endParaRPr lang="tr-TR" sz="20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427" marR="7427" marT="7427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u="none" strike="noStrike" dirty="0">
                          <a:effectLst/>
                          <a:latin typeface="Garamond" panose="02020404030301010803" pitchFamily="18" charset="0"/>
                        </a:rPr>
                        <a:t>GNI </a:t>
                      </a:r>
                      <a:r>
                        <a:rPr lang="tr-TR" sz="1600" b="1" u="none" strike="noStrike" dirty="0" err="1">
                          <a:effectLst/>
                          <a:latin typeface="Garamond" panose="02020404030301010803" pitchFamily="18" charset="0"/>
                        </a:rPr>
                        <a:t>per</a:t>
                      </a:r>
                      <a:r>
                        <a:rPr lang="tr-TR" sz="1600" b="1" u="none" strike="noStrike" dirty="0"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tr-TR" sz="1600" b="1" u="none" strike="noStrike" dirty="0" err="1">
                          <a:effectLst/>
                          <a:latin typeface="Garamond" panose="02020404030301010803" pitchFamily="18" charset="0"/>
                        </a:rPr>
                        <a:t>Capita</a:t>
                      </a:r>
                      <a:r>
                        <a:rPr lang="tr-TR" sz="1600" b="1" u="none" strike="noStrike" dirty="0">
                          <a:effectLst/>
                          <a:latin typeface="Garamond" panose="02020404030301010803" pitchFamily="18" charset="0"/>
                        </a:rPr>
                        <a:t>, PPP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427" marR="7427" marT="74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u="none" strike="noStrike">
                          <a:effectLst/>
                          <a:latin typeface="Garamond" panose="02020404030301010803" pitchFamily="18" charset="0"/>
                        </a:rPr>
                        <a:t>Inflation (Consumer Prices)</a:t>
                      </a:r>
                      <a:endParaRPr lang="tr-TR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427" marR="7427" marT="74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u="none" strike="noStrike" dirty="0">
                          <a:effectLst/>
                          <a:latin typeface="Garamond" panose="02020404030301010803" pitchFamily="18" charset="0"/>
                        </a:rPr>
                        <a:t>LPI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427" marR="7427" marT="7427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u="none" strike="noStrike">
                          <a:effectLst/>
                          <a:latin typeface="Garamond" panose="02020404030301010803" pitchFamily="18" charset="0"/>
                        </a:rPr>
                        <a:t>Ease of Doing Business</a:t>
                      </a:r>
                      <a:endParaRPr lang="tr-TR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427" marR="7427" marT="74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u="none" strike="noStrike" dirty="0">
                          <a:effectLst/>
                          <a:latin typeface="Garamond" panose="02020404030301010803" pitchFamily="18" charset="0"/>
                        </a:rPr>
                        <a:t>Central </a:t>
                      </a:r>
                      <a:r>
                        <a:rPr lang="tr-TR" sz="1600" b="1" u="none" strike="noStrike" dirty="0" err="1">
                          <a:effectLst/>
                          <a:latin typeface="Garamond" panose="02020404030301010803" pitchFamily="18" charset="0"/>
                        </a:rPr>
                        <a:t>Government</a:t>
                      </a:r>
                      <a:r>
                        <a:rPr lang="tr-TR" sz="1600" b="1" u="none" strike="noStrike" dirty="0"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tr-TR" sz="1600" b="1" u="none" strike="noStrike" dirty="0" err="1">
                          <a:effectLst/>
                          <a:latin typeface="Garamond" panose="02020404030301010803" pitchFamily="18" charset="0"/>
                        </a:rPr>
                        <a:t>Debt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427" marR="7427" marT="7427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433436"/>
                  </a:ext>
                </a:extLst>
              </a:tr>
              <a:tr h="65424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 dirty="0" err="1">
                          <a:effectLst/>
                          <a:latin typeface="Garamond" panose="02020404030301010803" pitchFamily="18" charset="0"/>
                        </a:rPr>
                        <a:t>wj</a:t>
                      </a:r>
                      <a:endParaRPr lang="tr-TR" sz="20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427" marR="7427" marT="7427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u="none" strike="noStrike">
                          <a:effectLst/>
                          <a:latin typeface="Garamond" panose="02020404030301010803" pitchFamily="18" charset="0"/>
                        </a:rPr>
                        <a:t>0,0658</a:t>
                      </a:r>
                      <a:endParaRPr lang="tr-TR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427" marR="7427" marT="74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u="none" strike="noStrike">
                          <a:effectLst/>
                          <a:latin typeface="Garamond" panose="02020404030301010803" pitchFamily="18" charset="0"/>
                        </a:rPr>
                        <a:t>0,1754</a:t>
                      </a:r>
                      <a:endParaRPr lang="tr-TR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427" marR="7427" marT="74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u="none" strike="noStrike" dirty="0">
                          <a:effectLst/>
                          <a:latin typeface="Garamond" panose="02020404030301010803" pitchFamily="18" charset="0"/>
                        </a:rPr>
                        <a:t>0,0075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427" marR="7427" marT="7427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u="none" strike="noStrike">
                          <a:effectLst/>
                          <a:latin typeface="Garamond" panose="02020404030301010803" pitchFamily="18" charset="0"/>
                        </a:rPr>
                        <a:t>0,3160</a:t>
                      </a:r>
                      <a:endParaRPr lang="tr-TR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427" marR="7427" marT="74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u="none" strike="noStrike" dirty="0">
                          <a:effectLst/>
                          <a:latin typeface="Garamond" panose="02020404030301010803" pitchFamily="18" charset="0"/>
                        </a:rPr>
                        <a:t>0,4352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427" marR="7427" marT="7427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7711473"/>
                  </a:ext>
                </a:extLst>
              </a:tr>
            </a:tbl>
          </a:graphicData>
        </a:graphic>
      </p:graphicFrame>
      <p:sp>
        <p:nvSpPr>
          <p:cNvPr id="8" name="Metin kutusu 7">
            <a:extLst>
              <a:ext uri="{FF2B5EF4-FFF2-40B4-BE49-F238E27FC236}">
                <a16:creationId xmlns:a16="http://schemas.microsoft.com/office/drawing/2014/main" id="{A1599B3B-4679-B6FE-903C-E8BC7E3B208C}"/>
              </a:ext>
            </a:extLst>
          </p:cNvPr>
          <p:cNvSpPr txBox="1"/>
          <p:nvPr/>
        </p:nvSpPr>
        <p:spPr>
          <a:xfrm>
            <a:off x="3603659" y="1567885"/>
            <a:ext cx="75848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tr-TR" sz="2800" b="1" dirty="0" err="1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Economic</a:t>
            </a:r>
            <a:r>
              <a:rPr lang="tr-TR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tr-TR" sz="2800" b="1" dirty="0" err="1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Criteria</a:t>
            </a:r>
            <a:endParaRPr lang="tr-TR" sz="2800" b="1" dirty="0">
              <a:solidFill>
                <a:prstClr val="black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DF1684D8-2C10-BD86-131E-A7F45AC6CA94}"/>
              </a:ext>
            </a:extLst>
          </p:cNvPr>
          <p:cNvSpPr txBox="1"/>
          <p:nvPr/>
        </p:nvSpPr>
        <p:spPr>
          <a:xfrm>
            <a:off x="71120" y="6503396"/>
            <a:ext cx="12029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err="1">
                <a:latin typeface="Garamond" panose="02020404030301010803" pitchFamily="18" charset="0"/>
              </a:rPr>
              <a:t>Assoc</a:t>
            </a:r>
            <a:r>
              <a:rPr lang="tr-TR" sz="1400" b="1" dirty="0">
                <a:latin typeface="Garamond" panose="02020404030301010803" pitchFamily="18" charset="0"/>
              </a:rPr>
              <a:t>. Prof. Ayhan DEMİRCİ, Toros </a:t>
            </a:r>
            <a:r>
              <a:rPr lang="tr-TR" sz="1400" b="1" dirty="0" err="1">
                <a:latin typeface="Garamond" panose="02020404030301010803" pitchFamily="18" charset="0"/>
              </a:rPr>
              <a:t>University</a:t>
            </a:r>
            <a:r>
              <a:rPr lang="tr-TR" sz="1400" b="1" dirty="0">
                <a:latin typeface="Garamond" panose="02020404030301010803" pitchFamily="18" charset="0"/>
              </a:rPr>
              <a:t>, </a:t>
            </a:r>
            <a:r>
              <a:rPr lang="tr-TR" sz="1400" b="1" dirty="0" err="1">
                <a:latin typeface="Garamond" panose="02020404030301010803" pitchFamily="18" charset="0"/>
              </a:rPr>
              <a:t>Turkiye</a:t>
            </a:r>
            <a:r>
              <a:rPr lang="tr-TR" sz="1400" b="1" dirty="0">
                <a:latin typeface="Garamond" panose="02020404030301010803" pitchFamily="18" charset="0"/>
              </a:rPr>
              <a:t>.</a:t>
            </a:r>
            <a:endParaRPr lang="en-US" sz="1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4801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şlık 4">
            <a:extLst>
              <a:ext uri="{FF2B5EF4-FFF2-40B4-BE49-F238E27FC236}">
                <a16:creationId xmlns:a16="http://schemas.microsoft.com/office/drawing/2014/main" id="{C7BA5101-0767-CEE6-DD72-2F8D72F78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98" y="3439827"/>
            <a:ext cx="3052691" cy="595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600" b="1" dirty="0" err="1">
                <a:latin typeface="Garamond" panose="02020404030301010803" pitchFamily="18" charset="0"/>
              </a:rPr>
              <a:t>Results</a:t>
            </a:r>
            <a:endParaRPr lang="en-US" sz="3600" b="1" dirty="0">
              <a:latin typeface="Garamond" panose="02020404030301010803" pitchFamily="18" charset="0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D2CD5E3B-844E-2CAC-5568-E990467324B7}"/>
              </a:ext>
            </a:extLst>
          </p:cNvPr>
          <p:cNvSpPr txBox="1"/>
          <p:nvPr/>
        </p:nvSpPr>
        <p:spPr>
          <a:xfrm>
            <a:off x="3357079" y="618148"/>
            <a:ext cx="8038507" cy="602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4958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tr-TR" sz="32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Weight</a:t>
            </a:r>
            <a:r>
              <a:rPr lang="tr-TR" sz="3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32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Values</a:t>
            </a:r>
            <a:r>
              <a:rPr lang="tr-TR" sz="3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tr-TR" sz="32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Criteria</a:t>
            </a:r>
            <a:r>
              <a:rPr lang="tr-TR" sz="3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(CRITIC)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Calibri" panose="020F0502020204030204" pitchFamily="34" charset="0"/>
              <a:cs typeface="Vrinda" panose="020B0502040204020203" pitchFamily="34" charset="0"/>
            </a:endParaRPr>
          </a:p>
        </p:txBody>
      </p:sp>
      <p:graphicFrame>
        <p:nvGraphicFramePr>
          <p:cNvPr id="5" name="Tablo 4">
            <a:extLst>
              <a:ext uri="{FF2B5EF4-FFF2-40B4-BE49-F238E27FC236}">
                <a16:creationId xmlns:a16="http://schemas.microsoft.com/office/drawing/2014/main" id="{B6E1D8E7-7FA4-FB44-EAC9-AA2A98D560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8269664"/>
              </p:ext>
            </p:extLst>
          </p:nvPr>
        </p:nvGraphicFramePr>
        <p:xfrm>
          <a:off x="4003040" y="2664535"/>
          <a:ext cx="7315199" cy="9272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88854">
                  <a:extLst>
                    <a:ext uri="{9D8B030D-6E8A-4147-A177-3AD203B41FA5}">
                      <a16:colId xmlns:a16="http://schemas.microsoft.com/office/drawing/2014/main" val="3411842296"/>
                    </a:ext>
                  </a:extLst>
                </a:gridCol>
                <a:gridCol w="578361">
                  <a:extLst>
                    <a:ext uri="{9D8B030D-6E8A-4147-A177-3AD203B41FA5}">
                      <a16:colId xmlns:a16="http://schemas.microsoft.com/office/drawing/2014/main" val="1822237956"/>
                    </a:ext>
                  </a:extLst>
                </a:gridCol>
                <a:gridCol w="1250305">
                  <a:extLst>
                    <a:ext uri="{9D8B030D-6E8A-4147-A177-3AD203B41FA5}">
                      <a16:colId xmlns:a16="http://schemas.microsoft.com/office/drawing/2014/main" val="3785753084"/>
                    </a:ext>
                  </a:extLst>
                </a:gridCol>
                <a:gridCol w="1105981">
                  <a:extLst>
                    <a:ext uri="{9D8B030D-6E8A-4147-A177-3AD203B41FA5}">
                      <a16:colId xmlns:a16="http://schemas.microsoft.com/office/drawing/2014/main" val="1458926433"/>
                    </a:ext>
                  </a:extLst>
                </a:gridCol>
                <a:gridCol w="1885030">
                  <a:extLst>
                    <a:ext uri="{9D8B030D-6E8A-4147-A177-3AD203B41FA5}">
                      <a16:colId xmlns:a16="http://schemas.microsoft.com/office/drawing/2014/main" val="4223996472"/>
                    </a:ext>
                  </a:extLst>
                </a:gridCol>
                <a:gridCol w="1306668">
                  <a:extLst>
                    <a:ext uri="{9D8B030D-6E8A-4147-A177-3AD203B41FA5}">
                      <a16:colId xmlns:a16="http://schemas.microsoft.com/office/drawing/2014/main" val="473580243"/>
                    </a:ext>
                  </a:extLst>
                </a:gridCol>
              </a:tblGrid>
              <a:tr h="15423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1" u="none" strike="noStrike" dirty="0" err="1">
                          <a:effectLst/>
                          <a:latin typeface="Garamond" panose="02020404030301010803" pitchFamily="18" charset="0"/>
                        </a:rPr>
                        <a:t>Criteria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426" marR="6426" marT="6426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u="none" strike="noStrike" dirty="0">
                          <a:effectLst/>
                          <a:latin typeface="Garamond" panose="02020404030301010803" pitchFamily="18" charset="0"/>
                        </a:rPr>
                        <a:t>GINI </a:t>
                      </a:r>
                      <a:r>
                        <a:rPr lang="tr-TR" sz="1400" b="1" u="none" strike="noStrike" dirty="0" err="1">
                          <a:effectLst/>
                          <a:latin typeface="Garamond" panose="02020404030301010803" pitchFamily="18" charset="0"/>
                        </a:rPr>
                        <a:t>Endex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426" marR="6426" marT="64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u="none" strike="noStrike" dirty="0" err="1">
                          <a:effectLst/>
                          <a:latin typeface="Garamond" panose="02020404030301010803" pitchFamily="18" charset="0"/>
                        </a:rPr>
                        <a:t>Unemployment</a:t>
                      </a:r>
                      <a:r>
                        <a:rPr lang="tr-TR" sz="1400" b="1" u="none" strike="noStrike" dirty="0">
                          <a:effectLst/>
                          <a:latin typeface="Garamond" panose="02020404030301010803" pitchFamily="18" charset="0"/>
                        </a:rPr>
                        <a:t> (</a:t>
                      </a:r>
                      <a:r>
                        <a:rPr lang="tr-TR" sz="1400" b="1" u="none" strike="noStrike" dirty="0" err="1">
                          <a:effectLst/>
                          <a:latin typeface="Garamond" panose="02020404030301010803" pitchFamily="18" charset="0"/>
                        </a:rPr>
                        <a:t>Totaly</a:t>
                      </a:r>
                      <a:r>
                        <a:rPr lang="tr-TR" sz="1400" b="1" u="none" strike="noStrike" dirty="0">
                          <a:effectLst/>
                          <a:latin typeface="Garamond" panose="02020404030301010803" pitchFamily="18" charset="0"/>
                        </a:rPr>
                        <a:t>)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426" marR="6426" marT="6426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u="none" strike="noStrike" dirty="0">
                          <a:effectLst/>
                          <a:latin typeface="Garamond" panose="02020404030301010803" pitchFamily="18" charset="0"/>
                        </a:rPr>
                        <a:t>Life </a:t>
                      </a:r>
                      <a:r>
                        <a:rPr lang="tr-TR" sz="1400" b="1" u="none" strike="noStrike" dirty="0" err="1">
                          <a:effectLst/>
                          <a:latin typeface="Garamond" panose="02020404030301010803" pitchFamily="18" charset="0"/>
                        </a:rPr>
                        <a:t>Expectancy</a:t>
                      </a:r>
                      <a:r>
                        <a:rPr lang="tr-TR" sz="1400" b="1" u="none" strike="noStrike" dirty="0">
                          <a:effectLst/>
                          <a:latin typeface="Garamond" panose="02020404030301010803" pitchFamily="18" charset="0"/>
                        </a:rPr>
                        <a:t> at </a:t>
                      </a:r>
                      <a:r>
                        <a:rPr lang="tr-TR" sz="1400" b="1" u="none" strike="noStrike" dirty="0" err="1">
                          <a:effectLst/>
                          <a:latin typeface="Garamond" panose="02020404030301010803" pitchFamily="18" charset="0"/>
                        </a:rPr>
                        <a:t>Birth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426" marR="6426" marT="6426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  <a:latin typeface="Garamond" panose="02020404030301010803" pitchFamily="18" charset="0"/>
                        </a:rPr>
                        <a:t>Labor Force Partipicaton Rate, Female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426" marR="6426" marT="64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u="none" strike="noStrike">
                          <a:effectLst/>
                          <a:latin typeface="Garamond" panose="02020404030301010803" pitchFamily="18" charset="0"/>
                        </a:rPr>
                        <a:t>School enrollment tertiary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426" marR="6426" marT="6426" marB="0" anchor="ctr"/>
                </a:tc>
                <a:extLst>
                  <a:ext uri="{0D108BD9-81ED-4DB2-BD59-A6C34878D82A}">
                    <a16:rowId xmlns:a16="http://schemas.microsoft.com/office/drawing/2014/main" val="3369347755"/>
                  </a:ext>
                </a:extLst>
              </a:tr>
              <a:tr h="15423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1" u="none" strike="noStrike" dirty="0" err="1">
                          <a:effectLst/>
                          <a:latin typeface="Garamond" panose="02020404030301010803" pitchFamily="18" charset="0"/>
                        </a:rPr>
                        <a:t>wj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426" marR="6426" marT="6426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u="none" strike="noStrike">
                          <a:effectLst/>
                          <a:latin typeface="Garamond" panose="02020404030301010803" pitchFamily="18" charset="0"/>
                        </a:rPr>
                        <a:t>0,0575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426" marR="6426" marT="64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u="none" strike="noStrike" dirty="0">
                          <a:effectLst/>
                          <a:latin typeface="Garamond" panose="02020404030301010803" pitchFamily="18" charset="0"/>
                        </a:rPr>
                        <a:t>0,5749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426" marR="6426" marT="6426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u="none" strike="noStrike" dirty="0">
                          <a:effectLst/>
                          <a:latin typeface="Garamond" panose="02020404030301010803" pitchFamily="18" charset="0"/>
                        </a:rPr>
                        <a:t>0,0053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426" marR="6426" marT="6426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u="none" strike="noStrike">
                          <a:effectLst/>
                          <a:latin typeface="Garamond" panose="02020404030301010803" pitchFamily="18" charset="0"/>
                        </a:rPr>
                        <a:t>0,0434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426" marR="6426" marT="64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u="none" strike="noStrike" dirty="0">
                          <a:effectLst/>
                          <a:latin typeface="Garamond" panose="02020404030301010803" pitchFamily="18" charset="0"/>
                        </a:rPr>
                        <a:t>0,3189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426" marR="6426" marT="6426" marB="0" anchor="ctr"/>
                </a:tc>
                <a:extLst>
                  <a:ext uri="{0D108BD9-81ED-4DB2-BD59-A6C34878D82A}">
                    <a16:rowId xmlns:a16="http://schemas.microsoft.com/office/drawing/2014/main" val="132412648"/>
                  </a:ext>
                </a:extLst>
              </a:tr>
            </a:tbl>
          </a:graphicData>
        </a:graphic>
      </p:graphicFrame>
      <p:sp>
        <p:nvSpPr>
          <p:cNvPr id="8" name="Metin kutusu 7">
            <a:extLst>
              <a:ext uri="{FF2B5EF4-FFF2-40B4-BE49-F238E27FC236}">
                <a16:creationId xmlns:a16="http://schemas.microsoft.com/office/drawing/2014/main" id="{A1599B3B-4679-B6FE-903C-E8BC7E3B208C}"/>
              </a:ext>
            </a:extLst>
          </p:cNvPr>
          <p:cNvSpPr txBox="1"/>
          <p:nvPr/>
        </p:nvSpPr>
        <p:spPr>
          <a:xfrm>
            <a:off x="3603659" y="1567885"/>
            <a:ext cx="75848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tr-TR" sz="2800" b="1" dirty="0" err="1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Social</a:t>
            </a:r>
            <a:r>
              <a:rPr lang="tr-TR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tr-TR" sz="2800" b="1" dirty="0" err="1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Criteria</a:t>
            </a:r>
            <a:endParaRPr lang="tr-TR" sz="2800" b="1" dirty="0">
              <a:solidFill>
                <a:prstClr val="black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A8A5724-19D9-41E2-BDAF-2BBDE1276A5C}"/>
              </a:ext>
            </a:extLst>
          </p:cNvPr>
          <p:cNvSpPr txBox="1"/>
          <p:nvPr/>
        </p:nvSpPr>
        <p:spPr>
          <a:xfrm>
            <a:off x="71120" y="6503396"/>
            <a:ext cx="12029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err="1">
                <a:latin typeface="Garamond" panose="02020404030301010803" pitchFamily="18" charset="0"/>
              </a:rPr>
              <a:t>Assoc</a:t>
            </a:r>
            <a:r>
              <a:rPr lang="tr-TR" sz="1400" b="1" dirty="0">
                <a:latin typeface="Garamond" panose="02020404030301010803" pitchFamily="18" charset="0"/>
              </a:rPr>
              <a:t>. Prof. Ayhan DEMİRCİ, Toros </a:t>
            </a:r>
            <a:r>
              <a:rPr lang="tr-TR" sz="1400" b="1" dirty="0" err="1">
                <a:latin typeface="Garamond" panose="02020404030301010803" pitchFamily="18" charset="0"/>
              </a:rPr>
              <a:t>University</a:t>
            </a:r>
            <a:r>
              <a:rPr lang="tr-TR" sz="1400" b="1" dirty="0">
                <a:latin typeface="Garamond" panose="02020404030301010803" pitchFamily="18" charset="0"/>
              </a:rPr>
              <a:t>, </a:t>
            </a:r>
            <a:r>
              <a:rPr lang="tr-TR" sz="1400" b="1" dirty="0" err="1">
                <a:latin typeface="Garamond" panose="02020404030301010803" pitchFamily="18" charset="0"/>
              </a:rPr>
              <a:t>Turkiye</a:t>
            </a:r>
            <a:r>
              <a:rPr lang="tr-TR" sz="1400" b="1" dirty="0">
                <a:latin typeface="Garamond" panose="02020404030301010803" pitchFamily="18" charset="0"/>
              </a:rPr>
              <a:t>.</a:t>
            </a:r>
            <a:endParaRPr lang="en-US" sz="1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0003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şlık 4">
            <a:extLst>
              <a:ext uri="{FF2B5EF4-FFF2-40B4-BE49-F238E27FC236}">
                <a16:creationId xmlns:a16="http://schemas.microsoft.com/office/drawing/2014/main" id="{C7BA5101-0767-CEE6-DD72-2F8D72F78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98" y="3439827"/>
            <a:ext cx="3052691" cy="595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600" b="1" dirty="0" err="1">
                <a:latin typeface="Garamond" panose="02020404030301010803" pitchFamily="18" charset="0"/>
              </a:rPr>
              <a:t>Results</a:t>
            </a:r>
            <a:endParaRPr lang="en-US" sz="3600" b="1" dirty="0">
              <a:latin typeface="Garamond" panose="02020404030301010803" pitchFamily="18" charset="0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D2CD5E3B-844E-2CAC-5568-E990467324B7}"/>
              </a:ext>
            </a:extLst>
          </p:cNvPr>
          <p:cNvSpPr txBox="1"/>
          <p:nvPr/>
        </p:nvSpPr>
        <p:spPr>
          <a:xfrm>
            <a:off x="3357079" y="618148"/>
            <a:ext cx="8038507" cy="602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4958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tr-TR" sz="32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Weight</a:t>
            </a:r>
            <a:r>
              <a:rPr lang="tr-TR" sz="3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32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Values</a:t>
            </a:r>
            <a:r>
              <a:rPr lang="tr-TR" sz="3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tr-TR" sz="32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Criteria</a:t>
            </a:r>
            <a:r>
              <a:rPr lang="tr-TR" sz="3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(CRITIC)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Calibri" panose="020F0502020204030204" pitchFamily="34" charset="0"/>
              <a:cs typeface="Vrinda" panose="020B0502040204020203" pitchFamily="34" charset="0"/>
            </a:endParaRPr>
          </a:p>
        </p:txBody>
      </p:sp>
      <p:graphicFrame>
        <p:nvGraphicFramePr>
          <p:cNvPr id="7" name="Tablo 6">
            <a:extLst>
              <a:ext uri="{FF2B5EF4-FFF2-40B4-BE49-F238E27FC236}">
                <a16:creationId xmlns:a16="http://schemas.microsoft.com/office/drawing/2014/main" id="{44C4637D-77D9-28F3-406C-DA2849C62F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5057090"/>
              </p:ext>
            </p:extLst>
          </p:nvPr>
        </p:nvGraphicFramePr>
        <p:xfrm>
          <a:off x="3603659" y="2358390"/>
          <a:ext cx="7857615" cy="18669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01215">
                  <a:extLst>
                    <a:ext uri="{9D8B030D-6E8A-4147-A177-3AD203B41FA5}">
                      <a16:colId xmlns:a16="http://schemas.microsoft.com/office/drawing/2014/main" val="1127858179"/>
                    </a:ext>
                  </a:extLst>
                </a:gridCol>
                <a:gridCol w="690880">
                  <a:extLst>
                    <a:ext uri="{9D8B030D-6E8A-4147-A177-3AD203B41FA5}">
                      <a16:colId xmlns:a16="http://schemas.microsoft.com/office/drawing/2014/main" val="3061507511"/>
                    </a:ext>
                  </a:extLst>
                </a:gridCol>
                <a:gridCol w="697105">
                  <a:extLst>
                    <a:ext uri="{9D8B030D-6E8A-4147-A177-3AD203B41FA5}">
                      <a16:colId xmlns:a16="http://schemas.microsoft.com/office/drawing/2014/main" val="2033053643"/>
                    </a:ext>
                  </a:extLst>
                </a:gridCol>
                <a:gridCol w="599440">
                  <a:extLst>
                    <a:ext uri="{9D8B030D-6E8A-4147-A177-3AD203B41FA5}">
                      <a16:colId xmlns:a16="http://schemas.microsoft.com/office/drawing/2014/main" val="2987366324"/>
                    </a:ext>
                  </a:extLst>
                </a:gridCol>
                <a:gridCol w="599440">
                  <a:extLst>
                    <a:ext uri="{9D8B030D-6E8A-4147-A177-3AD203B41FA5}">
                      <a16:colId xmlns:a16="http://schemas.microsoft.com/office/drawing/2014/main" val="68175912"/>
                    </a:ext>
                  </a:extLst>
                </a:gridCol>
                <a:gridCol w="894080">
                  <a:extLst>
                    <a:ext uri="{9D8B030D-6E8A-4147-A177-3AD203B41FA5}">
                      <a16:colId xmlns:a16="http://schemas.microsoft.com/office/drawing/2014/main" val="191162138"/>
                    </a:ext>
                  </a:extLst>
                </a:gridCol>
                <a:gridCol w="629920">
                  <a:extLst>
                    <a:ext uri="{9D8B030D-6E8A-4147-A177-3AD203B41FA5}">
                      <a16:colId xmlns:a16="http://schemas.microsoft.com/office/drawing/2014/main" val="1033211346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1474088313"/>
                    </a:ext>
                  </a:extLst>
                </a:gridCol>
                <a:gridCol w="568960">
                  <a:extLst>
                    <a:ext uri="{9D8B030D-6E8A-4147-A177-3AD203B41FA5}">
                      <a16:colId xmlns:a16="http://schemas.microsoft.com/office/drawing/2014/main" val="927998523"/>
                    </a:ext>
                  </a:extLst>
                </a:gridCol>
                <a:gridCol w="650240">
                  <a:extLst>
                    <a:ext uri="{9D8B030D-6E8A-4147-A177-3AD203B41FA5}">
                      <a16:colId xmlns:a16="http://schemas.microsoft.com/office/drawing/2014/main" val="1315378023"/>
                    </a:ext>
                  </a:extLst>
                </a:gridCol>
                <a:gridCol w="755775">
                  <a:extLst>
                    <a:ext uri="{9D8B030D-6E8A-4147-A177-3AD203B41FA5}">
                      <a16:colId xmlns:a16="http://schemas.microsoft.com/office/drawing/2014/main" val="3332793190"/>
                    </a:ext>
                  </a:extLst>
                </a:gridCol>
              </a:tblGrid>
              <a:tr h="164592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u="none" strike="noStrike" dirty="0" err="1">
                          <a:effectLst/>
                          <a:latin typeface="Garamond" panose="02020404030301010803" pitchFamily="18" charset="0"/>
                        </a:rPr>
                        <a:t>Criteria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u="none" strike="noStrike">
                          <a:effectLst/>
                          <a:latin typeface="Garamond" panose="02020404030301010803" pitchFamily="18" charset="0"/>
                        </a:rPr>
                        <a:t>Waste treatment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u="none" strike="noStrike" dirty="0" err="1">
                          <a:effectLst/>
                          <a:latin typeface="Garamond" panose="02020404030301010803" pitchFamily="18" charset="0"/>
                        </a:rPr>
                        <a:t>Circular</a:t>
                      </a:r>
                      <a:r>
                        <a:rPr lang="tr-TR" sz="1100" b="1" u="none" strike="noStrike" dirty="0"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tr-TR" sz="1100" b="1" u="none" strike="noStrike" dirty="0" err="1">
                          <a:effectLst/>
                          <a:latin typeface="Garamond" panose="02020404030301010803" pitchFamily="18" charset="0"/>
                        </a:rPr>
                        <a:t>material</a:t>
                      </a:r>
                      <a:r>
                        <a:rPr lang="tr-TR" sz="1100" b="1" u="none" strike="noStrike" dirty="0"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tr-TR" sz="1100" b="1" u="none" strike="noStrike" dirty="0" err="1">
                          <a:effectLst/>
                          <a:latin typeface="Garamond" panose="02020404030301010803" pitchFamily="18" charset="0"/>
                        </a:rPr>
                        <a:t>use</a:t>
                      </a:r>
                      <a:r>
                        <a:rPr lang="tr-TR" sz="1100" b="1" u="none" strike="noStrike" dirty="0">
                          <a:effectLst/>
                          <a:latin typeface="Garamond" panose="02020404030301010803" pitchFamily="18" charset="0"/>
                        </a:rPr>
                        <a:t> rate (%)</a:t>
                      </a:r>
                      <a:endParaRPr lang="tr-TR" sz="11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  <a:latin typeface="Garamond" panose="02020404030301010803" pitchFamily="18" charset="0"/>
                        </a:rPr>
                        <a:t>Material flows for circular economy (Imports)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  <a:latin typeface="Garamond" panose="02020404030301010803" pitchFamily="18" charset="0"/>
                        </a:rPr>
                        <a:t>Material flows for circular economy (Exports)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u="none" strike="noStrike">
                          <a:effectLst/>
                          <a:latin typeface="Garamond" panose="02020404030301010803" pitchFamily="18" charset="0"/>
                        </a:rPr>
                        <a:t>Total environmental taxes in total tax revenue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  <a:latin typeface="Garamond" panose="02020404030301010803" pitchFamily="18" charset="0"/>
                        </a:rPr>
                        <a:t>Persons employed in circular economy sectors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  <a:latin typeface="Garamond" panose="02020404030301010803" pitchFamily="18" charset="0"/>
                        </a:rPr>
                        <a:t>Private investment  related to circular economy sectors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  <a:latin typeface="Garamond" panose="02020404030301010803" pitchFamily="18" charset="0"/>
                        </a:rPr>
                        <a:t>Gross value added related to circular economy sectors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u="none" strike="noStrike" dirty="0">
                          <a:effectLst/>
                          <a:latin typeface="Garamond" panose="02020404030301010803" pitchFamily="18" charset="0"/>
                        </a:rPr>
                        <a:t>Waste generation per capita  kilogram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  <a:latin typeface="Garamond" panose="02020404030301010803" pitchFamily="18" charset="0"/>
                        </a:rPr>
                        <a:t>Greenhouse gases emissions from production activities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9136573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u="none" strike="noStrike" dirty="0" err="1">
                          <a:effectLst/>
                          <a:latin typeface="Garamond" panose="02020404030301010803" pitchFamily="18" charset="0"/>
                        </a:rPr>
                        <a:t>wj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u="none" strike="noStrike">
                          <a:effectLst/>
                          <a:latin typeface="Garamond" panose="02020404030301010803" pitchFamily="18" charset="0"/>
                        </a:rPr>
                        <a:t>0,1713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u="none" strike="noStrike">
                          <a:effectLst/>
                          <a:latin typeface="Garamond" panose="02020404030301010803" pitchFamily="18" charset="0"/>
                        </a:rPr>
                        <a:t>0,1120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u="none" strike="noStrike" dirty="0">
                          <a:effectLst/>
                          <a:latin typeface="Garamond" panose="02020404030301010803" pitchFamily="18" charset="0"/>
                        </a:rPr>
                        <a:t>0,2974</a:t>
                      </a:r>
                      <a:endParaRPr lang="tr-TR" sz="11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u="none" strike="noStrike">
                          <a:effectLst/>
                          <a:latin typeface="Garamond" panose="02020404030301010803" pitchFamily="18" charset="0"/>
                        </a:rPr>
                        <a:t>0,1119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u="none" strike="noStrike">
                          <a:effectLst/>
                          <a:latin typeface="Garamond" panose="02020404030301010803" pitchFamily="18" charset="0"/>
                        </a:rPr>
                        <a:t>0,0356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u="none" strike="noStrike">
                          <a:effectLst/>
                          <a:latin typeface="Garamond" panose="02020404030301010803" pitchFamily="18" charset="0"/>
                        </a:rPr>
                        <a:t>0,0407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u="none" strike="noStrike">
                          <a:effectLst/>
                          <a:latin typeface="Garamond" panose="02020404030301010803" pitchFamily="18" charset="0"/>
                        </a:rPr>
                        <a:t>0,0503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u="none" strike="noStrike" dirty="0">
                          <a:effectLst/>
                          <a:latin typeface="Garamond" panose="02020404030301010803" pitchFamily="18" charset="0"/>
                        </a:rPr>
                        <a:t>0,0223</a:t>
                      </a:r>
                      <a:endParaRPr lang="tr-TR" sz="11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u="none" strike="noStrike">
                          <a:effectLst/>
                          <a:latin typeface="Garamond" panose="02020404030301010803" pitchFamily="18" charset="0"/>
                        </a:rPr>
                        <a:t>0,1333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u="none" strike="noStrike" dirty="0">
                          <a:effectLst/>
                          <a:latin typeface="Garamond" panose="02020404030301010803" pitchFamily="18" charset="0"/>
                        </a:rPr>
                        <a:t>0,0253</a:t>
                      </a:r>
                      <a:endParaRPr lang="tr-TR" sz="11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30125820"/>
                  </a:ext>
                </a:extLst>
              </a:tr>
            </a:tbl>
          </a:graphicData>
        </a:graphic>
      </p:graphicFrame>
      <p:sp>
        <p:nvSpPr>
          <p:cNvPr id="8" name="Metin kutusu 7">
            <a:extLst>
              <a:ext uri="{FF2B5EF4-FFF2-40B4-BE49-F238E27FC236}">
                <a16:creationId xmlns:a16="http://schemas.microsoft.com/office/drawing/2014/main" id="{A1599B3B-4679-B6FE-903C-E8BC7E3B208C}"/>
              </a:ext>
            </a:extLst>
          </p:cNvPr>
          <p:cNvSpPr txBox="1"/>
          <p:nvPr/>
        </p:nvSpPr>
        <p:spPr>
          <a:xfrm>
            <a:off x="3603659" y="1567885"/>
            <a:ext cx="75848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tr-TR" sz="2800" b="1" dirty="0" err="1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Environmental</a:t>
            </a:r>
            <a:r>
              <a:rPr lang="tr-TR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tr-TR" sz="2800" b="1" dirty="0" err="1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Criteria</a:t>
            </a:r>
            <a:endParaRPr lang="tr-TR" sz="2800" b="1" dirty="0">
              <a:solidFill>
                <a:prstClr val="black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7A6E1300-0AD6-9343-5511-349E68125516}"/>
              </a:ext>
            </a:extLst>
          </p:cNvPr>
          <p:cNvSpPr txBox="1"/>
          <p:nvPr/>
        </p:nvSpPr>
        <p:spPr>
          <a:xfrm>
            <a:off x="71120" y="6503396"/>
            <a:ext cx="12029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err="1">
                <a:latin typeface="Garamond" panose="02020404030301010803" pitchFamily="18" charset="0"/>
              </a:rPr>
              <a:t>Assoc</a:t>
            </a:r>
            <a:r>
              <a:rPr lang="tr-TR" sz="1400" b="1" dirty="0">
                <a:latin typeface="Garamond" panose="02020404030301010803" pitchFamily="18" charset="0"/>
              </a:rPr>
              <a:t>. Prof. Ayhan DEMİRCİ, Toros </a:t>
            </a:r>
            <a:r>
              <a:rPr lang="tr-TR" sz="1400" b="1" dirty="0" err="1">
                <a:latin typeface="Garamond" panose="02020404030301010803" pitchFamily="18" charset="0"/>
              </a:rPr>
              <a:t>University</a:t>
            </a:r>
            <a:r>
              <a:rPr lang="tr-TR" sz="1400" b="1" dirty="0">
                <a:latin typeface="Garamond" panose="02020404030301010803" pitchFamily="18" charset="0"/>
              </a:rPr>
              <a:t>, </a:t>
            </a:r>
            <a:r>
              <a:rPr lang="tr-TR" sz="1400" b="1" dirty="0" err="1">
                <a:latin typeface="Garamond" panose="02020404030301010803" pitchFamily="18" charset="0"/>
              </a:rPr>
              <a:t>Turkiye</a:t>
            </a:r>
            <a:r>
              <a:rPr lang="tr-TR" sz="1400" b="1" dirty="0">
                <a:latin typeface="Garamond" panose="02020404030301010803" pitchFamily="18" charset="0"/>
              </a:rPr>
              <a:t>.</a:t>
            </a:r>
            <a:endParaRPr lang="en-US" sz="1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7763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E99D49-A53C-A92C-B2E2-76F821E30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şlık 4">
            <a:extLst>
              <a:ext uri="{FF2B5EF4-FFF2-40B4-BE49-F238E27FC236}">
                <a16:creationId xmlns:a16="http://schemas.microsoft.com/office/drawing/2014/main" id="{3AF4BD3B-59C3-7020-6F89-66B6E0FDB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98" y="3439827"/>
            <a:ext cx="3052691" cy="595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600" b="1" dirty="0" err="1">
                <a:latin typeface="Garamond" panose="02020404030301010803" pitchFamily="18" charset="0"/>
              </a:rPr>
              <a:t>Results</a:t>
            </a:r>
            <a:endParaRPr lang="en-US" sz="3600" b="1" dirty="0">
              <a:latin typeface="Garamond" panose="02020404030301010803" pitchFamily="18" charset="0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C7048AC9-575B-B991-6EF0-FF74439CC0EE}"/>
              </a:ext>
            </a:extLst>
          </p:cNvPr>
          <p:cNvSpPr txBox="1"/>
          <p:nvPr/>
        </p:nvSpPr>
        <p:spPr>
          <a:xfrm>
            <a:off x="3357079" y="618148"/>
            <a:ext cx="8038507" cy="602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4958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tr-TR" sz="32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Rank</a:t>
            </a:r>
            <a:r>
              <a:rPr lang="tr-TR" sz="3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32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Values</a:t>
            </a:r>
            <a:r>
              <a:rPr lang="tr-TR" sz="3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tr-TR" sz="32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Countries</a:t>
            </a:r>
            <a:r>
              <a:rPr lang="tr-TR" sz="3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tr-TR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WASPAS-</a:t>
            </a:r>
            <a:r>
              <a:rPr lang="tr-TR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Economic</a:t>
            </a:r>
            <a:r>
              <a:rPr lang="tr-TR" sz="3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Calibri" panose="020F0502020204030204" pitchFamily="34" charset="0"/>
              <a:cs typeface="Vrinda" panose="020B0502040204020203" pitchFamily="34" charset="0"/>
            </a:endParaRPr>
          </a:p>
        </p:txBody>
      </p:sp>
      <p:graphicFrame>
        <p:nvGraphicFramePr>
          <p:cNvPr id="5" name="Tablo 4">
            <a:extLst>
              <a:ext uri="{FF2B5EF4-FFF2-40B4-BE49-F238E27FC236}">
                <a16:creationId xmlns:a16="http://schemas.microsoft.com/office/drawing/2014/main" id="{F14D5680-D898-2EA2-E629-7D5E4CDD59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3797606"/>
              </p:ext>
            </p:extLst>
          </p:nvPr>
        </p:nvGraphicFramePr>
        <p:xfrm>
          <a:off x="3775393" y="1204719"/>
          <a:ext cx="6831648" cy="55652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02439">
                  <a:extLst>
                    <a:ext uri="{9D8B030D-6E8A-4147-A177-3AD203B41FA5}">
                      <a16:colId xmlns:a16="http://schemas.microsoft.com/office/drawing/2014/main" val="40834488"/>
                    </a:ext>
                  </a:extLst>
                </a:gridCol>
                <a:gridCol w="435847">
                  <a:extLst>
                    <a:ext uri="{9D8B030D-6E8A-4147-A177-3AD203B41FA5}">
                      <a16:colId xmlns:a16="http://schemas.microsoft.com/office/drawing/2014/main" val="1490250825"/>
                    </a:ext>
                  </a:extLst>
                </a:gridCol>
                <a:gridCol w="994113">
                  <a:extLst>
                    <a:ext uri="{9D8B030D-6E8A-4147-A177-3AD203B41FA5}">
                      <a16:colId xmlns:a16="http://schemas.microsoft.com/office/drawing/2014/main" val="2881770221"/>
                    </a:ext>
                  </a:extLst>
                </a:gridCol>
                <a:gridCol w="926453">
                  <a:extLst>
                    <a:ext uri="{9D8B030D-6E8A-4147-A177-3AD203B41FA5}">
                      <a16:colId xmlns:a16="http://schemas.microsoft.com/office/drawing/2014/main" val="3480810579"/>
                    </a:ext>
                  </a:extLst>
                </a:gridCol>
                <a:gridCol w="946593">
                  <a:extLst>
                    <a:ext uri="{9D8B030D-6E8A-4147-A177-3AD203B41FA5}">
                      <a16:colId xmlns:a16="http://schemas.microsoft.com/office/drawing/2014/main" val="759745419"/>
                    </a:ext>
                  </a:extLst>
                </a:gridCol>
                <a:gridCol w="966734">
                  <a:extLst>
                    <a:ext uri="{9D8B030D-6E8A-4147-A177-3AD203B41FA5}">
                      <a16:colId xmlns:a16="http://schemas.microsoft.com/office/drawing/2014/main" val="2750577149"/>
                    </a:ext>
                  </a:extLst>
                </a:gridCol>
                <a:gridCol w="1359469">
                  <a:extLst>
                    <a:ext uri="{9D8B030D-6E8A-4147-A177-3AD203B41FA5}">
                      <a16:colId xmlns:a16="http://schemas.microsoft.com/office/drawing/2014/main" val="3970732289"/>
                    </a:ext>
                  </a:extLst>
                </a:gridCol>
              </a:tblGrid>
              <a:tr h="28765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Countries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u="none" strike="noStrike">
                          <a:effectLst/>
                          <a:latin typeface="Garamond" panose="02020404030301010803" pitchFamily="18" charset="0"/>
                        </a:rPr>
                        <a:t>λ=0,00</a:t>
                      </a:r>
                      <a:endParaRPr lang="el-G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u="none" strike="noStrike">
                          <a:effectLst/>
                          <a:latin typeface="Garamond" panose="02020404030301010803" pitchFamily="18" charset="0"/>
                        </a:rPr>
                        <a:t>λ=0,25</a:t>
                      </a:r>
                      <a:endParaRPr lang="el-G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u="none" strike="noStrike">
                          <a:effectLst/>
                          <a:latin typeface="Garamond" panose="02020404030301010803" pitchFamily="18" charset="0"/>
                        </a:rPr>
                        <a:t>λ=0,50</a:t>
                      </a:r>
                      <a:endParaRPr lang="el-G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u="none" strike="noStrike">
                          <a:effectLst/>
                          <a:latin typeface="Garamond" panose="02020404030301010803" pitchFamily="18" charset="0"/>
                        </a:rPr>
                        <a:t>λ=0,75</a:t>
                      </a:r>
                      <a:endParaRPr lang="el-G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u="none" strike="noStrike">
                          <a:effectLst/>
                          <a:latin typeface="Garamond" panose="02020404030301010803" pitchFamily="18" charset="0"/>
                        </a:rPr>
                        <a:t>λ=1,00</a:t>
                      </a:r>
                      <a:endParaRPr lang="el-G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Overall Rank Value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extLst>
                  <a:ext uri="{0D108BD9-81ED-4DB2-BD59-A6C34878D82A}">
                    <a16:rowId xmlns:a16="http://schemas.microsoft.com/office/drawing/2014/main" val="3788461756"/>
                  </a:ext>
                </a:extLst>
              </a:tr>
              <a:tr h="17852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Austria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15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15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18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18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18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18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extLst>
                  <a:ext uri="{0D108BD9-81ED-4DB2-BD59-A6C34878D82A}">
                    <a16:rowId xmlns:a16="http://schemas.microsoft.com/office/drawing/2014/main" val="30961202"/>
                  </a:ext>
                </a:extLst>
              </a:tr>
              <a:tr h="17852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Belgium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>
                    <a:solidFill>
                      <a:srgbClr val="F97A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21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>
                    <a:solidFill>
                      <a:srgbClr val="F97A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26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>
                    <a:solidFill>
                      <a:srgbClr val="F97A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26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>
                    <a:solidFill>
                      <a:srgbClr val="F97A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26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>
                    <a:solidFill>
                      <a:srgbClr val="F97A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27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>
                    <a:solidFill>
                      <a:srgbClr val="F97A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26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>
                    <a:solidFill>
                      <a:srgbClr val="F97A0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3208957"/>
                  </a:ext>
                </a:extLst>
              </a:tr>
              <a:tr h="17852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Bulgaria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13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13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11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12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11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11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extLst>
                  <a:ext uri="{0D108BD9-81ED-4DB2-BD59-A6C34878D82A}">
                    <a16:rowId xmlns:a16="http://schemas.microsoft.com/office/drawing/2014/main" val="383419023"/>
                  </a:ext>
                </a:extLst>
              </a:tr>
              <a:tr h="17852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Cyprus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>
                    <a:solidFill>
                      <a:srgbClr val="F97A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22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>
                    <a:solidFill>
                      <a:srgbClr val="F97A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25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>
                    <a:solidFill>
                      <a:srgbClr val="F97A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25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>
                    <a:solidFill>
                      <a:srgbClr val="F97A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25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>
                    <a:solidFill>
                      <a:srgbClr val="F97A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25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>
                    <a:solidFill>
                      <a:srgbClr val="F97A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25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>
                    <a:solidFill>
                      <a:srgbClr val="F97A0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1223512"/>
                  </a:ext>
                </a:extLst>
              </a:tr>
              <a:tr h="17852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Czechia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10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9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8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6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5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8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extLst>
                  <a:ext uri="{0D108BD9-81ED-4DB2-BD59-A6C34878D82A}">
                    <a16:rowId xmlns:a16="http://schemas.microsoft.com/office/drawing/2014/main" val="2505481853"/>
                  </a:ext>
                </a:extLst>
              </a:tr>
              <a:tr h="17852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Germany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7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8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10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11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15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10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extLst>
                  <a:ext uri="{0D108BD9-81ED-4DB2-BD59-A6C34878D82A}">
                    <a16:rowId xmlns:a16="http://schemas.microsoft.com/office/drawing/2014/main" val="1661651610"/>
                  </a:ext>
                </a:extLst>
              </a:tr>
              <a:tr h="17852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Denmark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4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4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3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3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06863"/>
                  </a:ext>
                </a:extLst>
              </a:tr>
              <a:tr h="17852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Spain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16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20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22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21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23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22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extLst>
                  <a:ext uri="{0D108BD9-81ED-4DB2-BD59-A6C34878D82A}">
                    <a16:rowId xmlns:a16="http://schemas.microsoft.com/office/drawing/2014/main" val="766618009"/>
                  </a:ext>
                </a:extLst>
              </a:tr>
              <a:tr h="17852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Estonia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6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6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7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8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9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6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extLst>
                  <a:ext uri="{0D108BD9-81ED-4DB2-BD59-A6C34878D82A}">
                    <a16:rowId xmlns:a16="http://schemas.microsoft.com/office/drawing/2014/main" val="2905508808"/>
                  </a:ext>
                </a:extLst>
              </a:tr>
              <a:tr h="17852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Finland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11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11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14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16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17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13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extLst>
                  <a:ext uri="{0D108BD9-81ED-4DB2-BD59-A6C34878D82A}">
                    <a16:rowId xmlns:a16="http://schemas.microsoft.com/office/drawing/2014/main" val="3633930197"/>
                  </a:ext>
                </a:extLst>
              </a:tr>
              <a:tr h="17852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France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17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21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21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20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21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20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extLst>
                  <a:ext uri="{0D108BD9-81ED-4DB2-BD59-A6C34878D82A}">
                    <a16:rowId xmlns:a16="http://schemas.microsoft.com/office/drawing/2014/main" val="1631878058"/>
                  </a:ext>
                </a:extLst>
              </a:tr>
              <a:tr h="17852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Greece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>
                    <a:solidFill>
                      <a:srgbClr val="F97A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27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>
                    <a:solidFill>
                      <a:srgbClr val="F97A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27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>
                    <a:solidFill>
                      <a:srgbClr val="F97A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27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>
                    <a:solidFill>
                      <a:srgbClr val="F97A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27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>
                    <a:solidFill>
                      <a:srgbClr val="F97A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24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>
                    <a:solidFill>
                      <a:srgbClr val="F97A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27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>
                    <a:solidFill>
                      <a:srgbClr val="F97A0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1072752"/>
                  </a:ext>
                </a:extLst>
              </a:tr>
              <a:tr h="17852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Croatia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25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22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19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19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16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21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extLst>
                  <a:ext uri="{0D108BD9-81ED-4DB2-BD59-A6C34878D82A}">
                    <a16:rowId xmlns:a16="http://schemas.microsoft.com/office/drawing/2014/main" val="477806048"/>
                  </a:ext>
                </a:extLst>
              </a:tr>
              <a:tr h="17852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Hungary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26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19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12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10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7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12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extLst>
                  <a:ext uri="{0D108BD9-81ED-4DB2-BD59-A6C34878D82A}">
                    <a16:rowId xmlns:a16="http://schemas.microsoft.com/office/drawing/2014/main" val="2243795968"/>
                  </a:ext>
                </a:extLst>
              </a:tr>
              <a:tr h="17852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Ireland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12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12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15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17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19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15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extLst>
                  <a:ext uri="{0D108BD9-81ED-4DB2-BD59-A6C34878D82A}">
                    <a16:rowId xmlns:a16="http://schemas.microsoft.com/office/drawing/2014/main" val="1859568285"/>
                  </a:ext>
                </a:extLst>
              </a:tr>
              <a:tr h="17852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Italy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24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23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23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22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20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23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extLst>
                  <a:ext uri="{0D108BD9-81ED-4DB2-BD59-A6C34878D82A}">
                    <a16:rowId xmlns:a16="http://schemas.microsoft.com/office/drawing/2014/main" val="2250843642"/>
                  </a:ext>
                </a:extLst>
              </a:tr>
              <a:tr h="17852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Lithuania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8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7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6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7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8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7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extLst>
                  <a:ext uri="{0D108BD9-81ED-4DB2-BD59-A6C34878D82A}">
                    <a16:rowId xmlns:a16="http://schemas.microsoft.com/office/drawing/2014/main" val="2743391805"/>
                  </a:ext>
                </a:extLst>
              </a:tr>
              <a:tr h="17852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Luxembourg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1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1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1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5464393"/>
                  </a:ext>
                </a:extLst>
              </a:tr>
              <a:tr h="17852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Latvia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3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3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4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4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4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4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extLst>
                  <a:ext uri="{0D108BD9-81ED-4DB2-BD59-A6C34878D82A}">
                    <a16:rowId xmlns:a16="http://schemas.microsoft.com/office/drawing/2014/main" val="1091953420"/>
                  </a:ext>
                </a:extLst>
              </a:tr>
              <a:tr h="17852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Malta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23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24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24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23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22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24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extLst>
                  <a:ext uri="{0D108BD9-81ED-4DB2-BD59-A6C34878D82A}">
                    <a16:rowId xmlns:a16="http://schemas.microsoft.com/office/drawing/2014/main" val="3228984344"/>
                  </a:ext>
                </a:extLst>
              </a:tr>
              <a:tr h="266878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Netherland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14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18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20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24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26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19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extLst>
                  <a:ext uri="{0D108BD9-81ED-4DB2-BD59-A6C34878D82A}">
                    <a16:rowId xmlns:a16="http://schemas.microsoft.com/office/drawing/2014/main" val="3628184521"/>
                  </a:ext>
                </a:extLst>
              </a:tr>
              <a:tr h="17852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Poland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18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14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13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13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12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14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extLst>
                  <a:ext uri="{0D108BD9-81ED-4DB2-BD59-A6C34878D82A}">
                    <a16:rowId xmlns:a16="http://schemas.microsoft.com/office/drawing/2014/main" val="3399223852"/>
                  </a:ext>
                </a:extLst>
              </a:tr>
              <a:tr h="17852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Portugal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3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3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3469207"/>
                  </a:ext>
                </a:extLst>
              </a:tr>
              <a:tr h="17852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Romania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19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16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17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15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14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17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extLst>
                  <a:ext uri="{0D108BD9-81ED-4DB2-BD59-A6C34878D82A}">
                    <a16:rowId xmlns:a16="http://schemas.microsoft.com/office/drawing/2014/main" val="11863047"/>
                  </a:ext>
                </a:extLst>
              </a:tr>
              <a:tr h="17852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Slovak Republic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20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17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16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14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13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16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extLst>
                  <a:ext uri="{0D108BD9-81ED-4DB2-BD59-A6C34878D82A}">
                    <a16:rowId xmlns:a16="http://schemas.microsoft.com/office/drawing/2014/main" val="4164501610"/>
                  </a:ext>
                </a:extLst>
              </a:tr>
              <a:tr h="17852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Slovenia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9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10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9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9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10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9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extLst>
                  <a:ext uri="{0D108BD9-81ED-4DB2-BD59-A6C34878D82A}">
                    <a16:rowId xmlns:a16="http://schemas.microsoft.com/office/drawing/2014/main" val="4038479621"/>
                  </a:ext>
                </a:extLst>
              </a:tr>
              <a:tr h="17852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Sweden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5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5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5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5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6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5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583" marR="6583" marT="6583" marB="0" anchor="ctr"/>
                </a:tc>
                <a:extLst>
                  <a:ext uri="{0D108BD9-81ED-4DB2-BD59-A6C34878D82A}">
                    <a16:rowId xmlns:a16="http://schemas.microsoft.com/office/drawing/2014/main" val="952377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4903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>
            <a:extLst>
              <a:ext uri="{FF2B5EF4-FFF2-40B4-BE49-F238E27FC236}">
                <a16:creationId xmlns:a16="http://schemas.microsoft.com/office/drawing/2014/main" id="{0425D257-E8EC-468C-90EB-02DB2EAD7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137" y="2374201"/>
            <a:ext cx="2991046" cy="1593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latin typeface="Garamond" panose="02020404030301010803" pitchFamily="18" charset="0"/>
              </a:rPr>
              <a:t>Motivation and </a:t>
            </a:r>
            <a:r>
              <a:rPr lang="tr-TR" sz="3600" b="1">
                <a:latin typeface="Garamond" panose="02020404030301010803" pitchFamily="18" charset="0"/>
              </a:rPr>
              <a:t>P</a:t>
            </a:r>
            <a:r>
              <a:rPr lang="en-US" sz="3600" b="1">
                <a:latin typeface="Garamond" panose="02020404030301010803" pitchFamily="18" charset="0"/>
              </a:rPr>
              <a:t>urpose</a:t>
            </a:r>
            <a:br>
              <a:rPr lang="tr-TR" sz="3600" b="1">
                <a:latin typeface="Garamond" panose="02020404030301010803" pitchFamily="18" charset="0"/>
              </a:rPr>
            </a:br>
            <a:r>
              <a:rPr lang="tr-TR" sz="3600" b="1">
                <a:latin typeface="Garamond" panose="02020404030301010803" pitchFamily="18" charset="0"/>
              </a:rPr>
              <a:t>   </a:t>
            </a:r>
            <a:endParaRPr lang="en-US" sz="3600" b="1" dirty="0">
              <a:latin typeface="Garamond" panose="02020404030301010803" pitchFamily="18" charset="0"/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4B8B2771-4035-E036-FA60-93219FC2DD74}"/>
              </a:ext>
            </a:extLst>
          </p:cNvPr>
          <p:cNvSpPr txBox="1"/>
          <p:nvPr/>
        </p:nvSpPr>
        <p:spPr>
          <a:xfrm>
            <a:off x="71120" y="6503396"/>
            <a:ext cx="12029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>
                <a:latin typeface="Garamond" panose="02020404030301010803" pitchFamily="18" charset="0"/>
              </a:rPr>
              <a:t>Assoc. Prof. Ayhan DEMİRCİ, Toros University, Turkiye.</a:t>
            </a:r>
            <a:endParaRPr lang="en-US" sz="1400" b="1" dirty="0">
              <a:latin typeface="Garamond" panose="02020404030301010803" pitchFamily="18" charset="0"/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15F643AA-7DCD-34C9-8A01-C5AC9CF62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490" y="762000"/>
            <a:ext cx="7280910" cy="535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7746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D0B961-7F20-22B4-E1BF-163CC426D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şlık 4">
            <a:extLst>
              <a:ext uri="{FF2B5EF4-FFF2-40B4-BE49-F238E27FC236}">
                <a16:creationId xmlns:a16="http://schemas.microsoft.com/office/drawing/2014/main" id="{F566C6EB-E31E-08E7-CBF0-7A6556ECF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98" y="3439827"/>
            <a:ext cx="3052691" cy="595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600" b="1" dirty="0" err="1">
                <a:latin typeface="Garamond" panose="02020404030301010803" pitchFamily="18" charset="0"/>
              </a:rPr>
              <a:t>Results</a:t>
            </a:r>
            <a:endParaRPr lang="en-US" sz="3600" b="1" dirty="0">
              <a:latin typeface="Garamond" panose="02020404030301010803" pitchFamily="18" charset="0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BB81A74F-4A7D-09FE-53E6-FBB308543F51}"/>
              </a:ext>
            </a:extLst>
          </p:cNvPr>
          <p:cNvSpPr txBox="1"/>
          <p:nvPr/>
        </p:nvSpPr>
        <p:spPr>
          <a:xfrm>
            <a:off x="3357079" y="618148"/>
            <a:ext cx="8038507" cy="602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4958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tr-TR" sz="32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Rank</a:t>
            </a:r>
            <a:r>
              <a:rPr lang="tr-TR" sz="3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32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Values</a:t>
            </a:r>
            <a:r>
              <a:rPr lang="tr-TR" sz="3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tr-TR" sz="32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Countries</a:t>
            </a:r>
            <a:r>
              <a:rPr lang="tr-TR" sz="3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tr-TR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WASPAS-</a:t>
            </a:r>
            <a:r>
              <a:rPr lang="tr-TR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Social</a:t>
            </a:r>
            <a:r>
              <a:rPr lang="tr-TR" sz="3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Calibri" panose="020F0502020204030204" pitchFamily="34" charset="0"/>
              <a:cs typeface="Vrinda" panose="020B0502040204020203" pitchFamily="34" charset="0"/>
            </a:endParaRPr>
          </a:p>
        </p:txBody>
      </p:sp>
      <p:graphicFrame>
        <p:nvGraphicFramePr>
          <p:cNvPr id="4" name="Tablo 3">
            <a:extLst>
              <a:ext uri="{FF2B5EF4-FFF2-40B4-BE49-F238E27FC236}">
                <a16:creationId xmlns:a16="http://schemas.microsoft.com/office/drawing/2014/main" id="{AE4C4E96-9103-C389-F92E-F90BB1DBDE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2898734"/>
              </p:ext>
            </p:extLst>
          </p:nvPr>
        </p:nvGraphicFramePr>
        <p:xfrm>
          <a:off x="4030662" y="1192214"/>
          <a:ext cx="6383338" cy="56110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62698">
                  <a:extLst>
                    <a:ext uri="{9D8B030D-6E8A-4147-A177-3AD203B41FA5}">
                      <a16:colId xmlns:a16="http://schemas.microsoft.com/office/drawing/2014/main" val="3707594740"/>
                    </a:ext>
                  </a:extLst>
                </a:gridCol>
                <a:gridCol w="873760">
                  <a:extLst>
                    <a:ext uri="{9D8B030D-6E8A-4147-A177-3AD203B41FA5}">
                      <a16:colId xmlns:a16="http://schemas.microsoft.com/office/drawing/2014/main" val="2776656595"/>
                    </a:ext>
                  </a:extLst>
                </a:gridCol>
                <a:gridCol w="1012827">
                  <a:extLst>
                    <a:ext uri="{9D8B030D-6E8A-4147-A177-3AD203B41FA5}">
                      <a16:colId xmlns:a16="http://schemas.microsoft.com/office/drawing/2014/main" val="4237008693"/>
                    </a:ext>
                  </a:extLst>
                </a:gridCol>
                <a:gridCol w="737394">
                  <a:extLst>
                    <a:ext uri="{9D8B030D-6E8A-4147-A177-3AD203B41FA5}">
                      <a16:colId xmlns:a16="http://schemas.microsoft.com/office/drawing/2014/main" val="2729657269"/>
                    </a:ext>
                  </a:extLst>
                </a:gridCol>
                <a:gridCol w="737394">
                  <a:extLst>
                    <a:ext uri="{9D8B030D-6E8A-4147-A177-3AD203B41FA5}">
                      <a16:colId xmlns:a16="http://schemas.microsoft.com/office/drawing/2014/main" val="2882539350"/>
                    </a:ext>
                  </a:extLst>
                </a:gridCol>
                <a:gridCol w="737394">
                  <a:extLst>
                    <a:ext uri="{9D8B030D-6E8A-4147-A177-3AD203B41FA5}">
                      <a16:colId xmlns:a16="http://schemas.microsoft.com/office/drawing/2014/main" val="192687627"/>
                    </a:ext>
                  </a:extLst>
                </a:gridCol>
                <a:gridCol w="1021871">
                  <a:extLst>
                    <a:ext uri="{9D8B030D-6E8A-4147-A177-3AD203B41FA5}">
                      <a16:colId xmlns:a16="http://schemas.microsoft.com/office/drawing/2014/main" val="2881545144"/>
                    </a:ext>
                  </a:extLst>
                </a:gridCol>
              </a:tblGrid>
              <a:tr h="47989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Countries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u="none" strike="noStrike">
                          <a:effectLst/>
                          <a:latin typeface="Garamond" panose="02020404030301010803" pitchFamily="18" charset="0"/>
                        </a:rPr>
                        <a:t>λ=0,00</a:t>
                      </a:r>
                      <a:endParaRPr lang="el-G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u="none" strike="noStrike">
                          <a:effectLst/>
                          <a:latin typeface="Garamond" panose="02020404030301010803" pitchFamily="18" charset="0"/>
                        </a:rPr>
                        <a:t>λ=0,25</a:t>
                      </a:r>
                      <a:endParaRPr lang="el-G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u="none" strike="noStrike">
                          <a:effectLst/>
                          <a:latin typeface="Garamond" panose="02020404030301010803" pitchFamily="18" charset="0"/>
                        </a:rPr>
                        <a:t>λ=0,50</a:t>
                      </a:r>
                      <a:endParaRPr lang="el-G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u="none" strike="noStrike">
                          <a:effectLst/>
                          <a:latin typeface="Garamond" panose="02020404030301010803" pitchFamily="18" charset="0"/>
                        </a:rPr>
                        <a:t>λ=0,75</a:t>
                      </a:r>
                      <a:endParaRPr lang="el-G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u="none" strike="noStrike">
                          <a:effectLst/>
                          <a:latin typeface="Garamond" panose="02020404030301010803" pitchFamily="18" charset="0"/>
                        </a:rPr>
                        <a:t>λ=1,00</a:t>
                      </a:r>
                      <a:endParaRPr lang="el-G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Overall</a:t>
                      </a:r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Rank</a:t>
                      </a:r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Values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extLst>
                  <a:ext uri="{0D108BD9-81ED-4DB2-BD59-A6C34878D82A}">
                    <a16:rowId xmlns:a16="http://schemas.microsoft.com/office/drawing/2014/main" val="1760457174"/>
                  </a:ext>
                </a:extLst>
              </a:tr>
              <a:tr h="17190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Austria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16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16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21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27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17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24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extLst>
                  <a:ext uri="{0D108BD9-81ED-4DB2-BD59-A6C34878D82A}">
                    <a16:rowId xmlns:a16="http://schemas.microsoft.com/office/drawing/2014/main" val="2962493228"/>
                  </a:ext>
                </a:extLst>
              </a:tr>
              <a:tr h="17190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Belgium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14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14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16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21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16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21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extLst>
                  <a:ext uri="{0D108BD9-81ED-4DB2-BD59-A6C34878D82A}">
                    <a16:rowId xmlns:a16="http://schemas.microsoft.com/office/drawing/2014/main" val="2019039653"/>
                  </a:ext>
                </a:extLst>
              </a:tr>
              <a:tr h="17190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Bulgaria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9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9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11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17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20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13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extLst>
                  <a:ext uri="{0D108BD9-81ED-4DB2-BD59-A6C34878D82A}">
                    <a16:rowId xmlns:a16="http://schemas.microsoft.com/office/drawing/2014/main" val="2798989383"/>
                  </a:ext>
                </a:extLst>
              </a:tr>
              <a:tr h="17190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Cyprus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>
                    <a:solidFill>
                      <a:srgbClr val="F97A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19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>
                    <a:solidFill>
                      <a:srgbClr val="F97A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22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>
                    <a:solidFill>
                      <a:srgbClr val="F97A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24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>
                    <a:solidFill>
                      <a:srgbClr val="F97A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26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>
                    <a:solidFill>
                      <a:srgbClr val="F97A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15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>
                    <a:solidFill>
                      <a:srgbClr val="F97A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27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>
                    <a:solidFill>
                      <a:srgbClr val="F97A0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6728831"/>
                  </a:ext>
                </a:extLst>
              </a:tr>
              <a:tr h="17190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Czechia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1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5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27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0700414"/>
                  </a:ext>
                </a:extLst>
              </a:tr>
              <a:tr h="17190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Germany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4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4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4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13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23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4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extLst>
                  <a:ext uri="{0D108BD9-81ED-4DB2-BD59-A6C34878D82A}">
                    <a16:rowId xmlns:a16="http://schemas.microsoft.com/office/drawing/2014/main" val="3376079741"/>
                  </a:ext>
                </a:extLst>
              </a:tr>
              <a:tr h="17190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Denmark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13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13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15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24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18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22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extLst>
                  <a:ext uri="{0D108BD9-81ED-4DB2-BD59-A6C34878D82A}">
                    <a16:rowId xmlns:a16="http://schemas.microsoft.com/office/drawing/2014/main" val="301223781"/>
                  </a:ext>
                </a:extLst>
              </a:tr>
              <a:tr h="17190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Spain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26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26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25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7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extLst>
                  <a:ext uri="{0D108BD9-81ED-4DB2-BD59-A6C34878D82A}">
                    <a16:rowId xmlns:a16="http://schemas.microsoft.com/office/drawing/2014/main" val="2973176772"/>
                  </a:ext>
                </a:extLst>
              </a:tr>
              <a:tr h="17190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Estonia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17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17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14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15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12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20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extLst>
                  <a:ext uri="{0D108BD9-81ED-4DB2-BD59-A6C34878D82A}">
                    <a16:rowId xmlns:a16="http://schemas.microsoft.com/office/drawing/2014/main" val="3563858206"/>
                  </a:ext>
                </a:extLst>
              </a:tr>
              <a:tr h="17190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Finland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>
                    <a:solidFill>
                      <a:srgbClr val="F97A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25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>
                    <a:solidFill>
                      <a:srgbClr val="F97A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25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>
                    <a:solidFill>
                      <a:srgbClr val="F97A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26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>
                    <a:solidFill>
                      <a:srgbClr val="F97A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23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>
                    <a:solidFill>
                      <a:srgbClr val="F97A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10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>
                    <a:solidFill>
                      <a:srgbClr val="F97A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26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>
                    <a:solidFill>
                      <a:srgbClr val="F97A0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0327734"/>
                  </a:ext>
                </a:extLst>
              </a:tr>
              <a:tr h="17190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France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21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20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19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9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5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14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extLst>
                  <a:ext uri="{0D108BD9-81ED-4DB2-BD59-A6C34878D82A}">
                    <a16:rowId xmlns:a16="http://schemas.microsoft.com/office/drawing/2014/main" val="2686295234"/>
                  </a:ext>
                </a:extLst>
              </a:tr>
              <a:tr h="17190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Greece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27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27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27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7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12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extLst>
                  <a:ext uri="{0D108BD9-81ED-4DB2-BD59-A6C34878D82A}">
                    <a16:rowId xmlns:a16="http://schemas.microsoft.com/office/drawing/2014/main" val="474477927"/>
                  </a:ext>
                </a:extLst>
              </a:tr>
              <a:tr h="17190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Croatia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15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15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13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14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14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17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extLst>
                  <a:ext uri="{0D108BD9-81ED-4DB2-BD59-A6C34878D82A}">
                    <a16:rowId xmlns:a16="http://schemas.microsoft.com/office/drawing/2014/main" val="2555919928"/>
                  </a:ext>
                </a:extLst>
              </a:tr>
              <a:tr h="17190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Hungary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6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6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5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8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19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6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extLst>
                  <a:ext uri="{0D108BD9-81ED-4DB2-BD59-A6C34878D82A}">
                    <a16:rowId xmlns:a16="http://schemas.microsoft.com/office/drawing/2014/main" val="604237994"/>
                  </a:ext>
                </a:extLst>
              </a:tr>
              <a:tr h="17190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Ireland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10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12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12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22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21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19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extLst>
                  <a:ext uri="{0D108BD9-81ED-4DB2-BD59-A6C34878D82A}">
                    <a16:rowId xmlns:a16="http://schemas.microsoft.com/office/drawing/2014/main" val="533298422"/>
                  </a:ext>
                </a:extLst>
              </a:tr>
              <a:tr h="17190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Italy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22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21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18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6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4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11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extLst>
                  <a:ext uri="{0D108BD9-81ED-4DB2-BD59-A6C34878D82A}">
                    <a16:rowId xmlns:a16="http://schemas.microsoft.com/office/drawing/2014/main" val="4233836266"/>
                  </a:ext>
                </a:extLst>
              </a:tr>
              <a:tr h="17190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Lithuania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20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19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20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11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7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18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extLst>
                  <a:ext uri="{0D108BD9-81ED-4DB2-BD59-A6C34878D82A}">
                    <a16:rowId xmlns:a16="http://schemas.microsoft.com/office/drawing/2014/main" val="530590552"/>
                  </a:ext>
                </a:extLst>
              </a:tr>
              <a:tr h="17190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Luxembourg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1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1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1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3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1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452645"/>
                  </a:ext>
                </a:extLst>
              </a:tr>
              <a:tr h="17190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Latvia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>
                    <a:solidFill>
                      <a:srgbClr val="F97A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23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>
                    <a:solidFill>
                      <a:srgbClr val="F97A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23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>
                    <a:solidFill>
                      <a:srgbClr val="F97A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22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>
                    <a:solidFill>
                      <a:srgbClr val="F97A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19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>
                    <a:solidFill>
                      <a:srgbClr val="F97A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13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>
                    <a:solidFill>
                      <a:srgbClr val="F97A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25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>
                    <a:solidFill>
                      <a:srgbClr val="F97A0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885537"/>
                  </a:ext>
                </a:extLst>
              </a:tr>
              <a:tr h="17190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Malta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5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5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6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18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25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9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extLst>
                  <a:ext uri="{0D108BD9-81ED-4DB2-BD59-A6C34878D82A}">
                    <a16:rowId xmlns:a16="http://schemas.microsoft.com/office/drawing/2014/main" val="766249434"/>
                  </a:ext>
                </a:extLst>
              </a:tr>
              <a:tr h="17190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Netherland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8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8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10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25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24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15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extLst>
                  <a:ext uri="{0D108BD9-81ED-4DB2-BD59-A6C34878D82A}">
                    <a16:rowId xmlns:a16="http://schemas.microsoft.com/office/drawing/2014/main" val="622527596"/>
                  </a:ext>
                </a:extLst>
              </a:tr>
              <a:tr h="17190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Poland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3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3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3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10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26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3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4171204"/>
                  </a:ext>
                </a:extLst>
              </a:tr>
              <a:tr h="17190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Portugal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18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18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17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12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8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16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extLst>
                  <a:ext uri="{0D108BD9-81ED-4DB2-BD59-A6C34878D82A}">
                    <a16:rowId xmlns:a16="http://schemas.microsoft.com/office/drawing/2014/main" val="3745543821"/>
                  </a:ext>
                </a:extLst>
              </a:tr>
              <a:tr h="17190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Romania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11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10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8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3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9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5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extLst>
                  <a:ext uri="{0D108BD9-81ED-4DB2-BD59-A6C34878D82A}">
                    <a16:rowId xmlns:a16="http://schemas.microsoft.com/office/drawing/2014/main" val="4127447156"/>
                  </a:ext>
                </a:extLst>
              </a:tr>
              <a:tr h="17190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Slovak Republic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12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11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9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4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11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8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extLst>
                  <a:ext uri="{0D108BD9-81ED-4DB2-BD59-A6C34878D82A}">
                    <a16:rowId xmlns:a16="http://schemas.microsoft.com/office/drawing/2014/main" val="613289167"/>
                  </a:ext>
                </a:extLst>
              </a:tr>
              <a:tr h="17190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Slovenia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7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7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7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20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22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10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extLst>
                  <a:ext uri="{0D108BD9-81ED-4DB2-BD59-A6C34878D82A}">
                    <a16:rowId xmlns:a16="http://schemas.microsoft.com/office/drawing/2014/main" val="2529435558"/>
                  </a:ext>
                </a:extLst>
              </a:tr>
              <a:tr h="17190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Sweden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24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24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23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16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6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23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163" marR="7163" marT="7163" marB="0" anchor="ctr"/>
                </a:tc>
                <a:extLst>
                  <a:ext uri="{0D108BD9-81ED-4DB2-BD59-A6C34878D82A}">
                    <a16:rowId xmlns:a16="http://schemas.microsoft.com/office/drawing/2014/main" val="28335706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58479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A9AC22-272B-4256-4C01-770544ACA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şlık 4">
            <a:extLst>
              <a:ext uri="{FF2B5EF4-FFF2-40B4-BE49-F238E27FC236}">
                <a16:creationId xmlns:a16="http://schemas.microsoft.com/office/drawing/2014/main" id="{5CE42B89-0266-D37A-89D1-17565652C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98" y="3439827"/>
            <a:ext cx="3052691" cy="595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600" b="1" dirty="0" err="1">
                <a:latin typeface="Garamond" panose="02020404030301010803" pitchFamily="18" charset="0"/>
              </a:rPr>
              <a:t>Results</a:t>
            </a:r>
            <a:endParaRPr lang="en-US" sz="3600" b="1" dirty="0">
              <a:latin typeface="Garamond" panose="02020404030301010803" pitchFamily="18" charset="0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B2BEC64E-3133-AD67-4CDB-267283B39486}"/>
              </a:ext>
            </a:extLst>
          </p:cNvPr>
          <p:cNvSpPr txBox="1"/>
          <p:nvPr/>
        </p:nvSpPr>
        <p:spPr>
          <a:xfrm>
            <a:off x="3357079" y="618148"/>
            <a:ext cx="8038507" cy="602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4958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tr-TR" sz="32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Rank</a:t>
            </a:r>
            <a:r>
              <a:rPr lang="tr-TR" sz="3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32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Values</a:t>
            </a:r>
            <a:r>
              <a:rPr lang="tr-TR" sz="3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tr-TR" sz="32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Countries</a:t>
            </a:r>
            <a:r>
              <a:rPr lang="tr-TR" sz="3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tr-TR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WASPAS-</a:t>
            </a:r>
            <a:r>
              <a:rPr lang="tr-TR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Environmental</a:t>
            </a:r>
            <a:r>
              <a:rPr lang="tr-TR" sz="3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Calibri" panose="020F0502020204030204" pitchFamily="34" charset="0"/>
              <a:cs typeface="Vrinda" panose="020B0502040204020203" pitchFamily="34" charset="0"/>
            </a:endParaRPr>
          </a:p>
        </p:txBody>
      </p:sp>
      <p:graphicFrame>
        <p:nvGraphicFramePr>
          <p:cNvPr id="4" name="Tablo 3">
            <a:extLst>
              <a:ext uri="{FF2B5EF4-FFF2-40B4-BE49-F238E27FC236}">
                <a16:creationId xmlns:a16="http://schemas.microsoft.com/office/drawing/2014/main" id="{80FCAF0A-DFDF-5FBB-706D-00DD949D45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8357825"/>
              </p:ext>
            </p:extLst>
          </p:nvPr>
        </p:nvGraphicFramePr>
        <p:xfrm>
          <a:off x="4539153" y="1173163"/>
          <a:ext cx="5326207" cy="55985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4138">
                  <a:extLst>
                    <a:ext uri="{9D8B030D-6E8A-4147-A177-3AD203B41FA5}">
                      <a16:colId xmlns:a16="http://schemas.microsoft.com/office/drawing/2014/main" val="3259627821"/>
                    </a:ext>
                  </a:extLst>
                </a:gridCol>
                <a:gridCol w="613167">
                  <a:extLst>
                    <a:ext uri="{9D8B030D-6E8A-4147-A177-3AD203B41FA5}">
                      <a16:colId xmlns:a16="http://schemas.microsoft.com/office/drawing/2014/main" val="1492804809"/>
                    </a:ext>
                  </a:extLst>
                </a:gridCol>
                <a:gridCol w="613167">
                  <a:extLst>
                    <a:ext uri="{9D8B030D-6E8A-4147-A177-3AD203B41FA5}">
                      <a16:colId xmlns:a16="http://schemas.microsoft.com/office/drawing/2014/main" val="1088319063"/>
                    </a:ext>
                  </a:extLst>
                </a:gridCol>
                <a:gridCol w="613167">
                  <a:extLst>
                    <a:ext uri="{9D8B030D-6E8A-4147-A177-3AD203B41FA5}">
                      <a16:colId xmlns:a16="http://schemas.microsoft.com/office/drawing/2014/main" val="3692520208"/>
                    </a:ext>
                  </a:extLst>
                </a:gridCol>
                <a:gridCol w="613167">
                  <a:extLst>
                    <a:ext uri="{9D8B030D-6E8A-4147-A177-3AD203B41FA5}">
                      <a16:colId xmlns:a16="http://schemas.microsoft.com/office/drawing/2014/main" val="2868222109"/>
                    </a:ext>
                  </a:extLst>
                </a:gridCol>
                <a:gridCol w="613167">
                  <a:extLst>
                    <a:ext uri="{9D8B030D-6E8A-4147-A177-3AD203B41FA5}">
                      <a16:colId xmlns:a16="http://schemas.microsoft.com/office/drawing/2014/main" val="3326130950"/>
                    </a:ext>
                  </a:extLst>
                </a:gridCol>
                <a:gridCol w="1136234">
                  <a:extLst>
                    <a:ext uri="{9D8B030D-6E8A-4147-A177-3AD203B41FA5}">
                      <a16:colId xmlns:a16="http://schemas.microsoft.com/office/drawing/2014/main" val="4123986202"/>
                    </a:ext>
                  </a:extLst>
                </a:gridCol>
              </a:tblGrid>
              <a:tr h="48239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Countries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u="none" strike="noStrike">
                          <a:effectLst/>
                          <a:latin typeface="Garamond" panose="02020404030301010803" pitchFamily="18" charset="0"/>
                        </a:rPr>
                        <a:t>λ=0,00</a:t>
                      </a:r>
                      <a:endParaRPr lang="el-G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u="none" strike="noStrike">
                          <a:effectLst/>
                          <a:latin typeface="Garamond" panose="02020404030301010803" pitchFamily="18" charset="0"/>
                        </a:rPr>
                        <a:t>λ=0,25</a:t>
                      </a:r>
                      <a:endParaRPr lang="el-G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u="none" strike="noStrike">
                          <a:effectLst/>
                          <a:latin typeface="Garamond" panose="02020404030301010803" pitchFamily="18" charset="0"/>
                        </a:rPr>
                        <a:t>λ=0,50</a:t>
                      </a:r>
                      <a:endParaRPr lang="el-G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u="none" strike="noStrike">
                          <a:effectLst/>
                          <a:latin typeface="Garamond" panose="02020404030301010803" pitchFamily="18" charset="0"/>
                        </a:rPr>
                        <a:t>λ=0,75</a:t>
                      </a:r>
                      <a:endParaRPr lang="el-G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u="none" strike="noStrike">
                          <a:effectLst/>
                          <a:latin typeface="Garamond" panose="02020404030301010803" pitchFamily="18" charset="0"/>
                        </a:rPr>
                        <a:t>λ=1,00</a:t>
                      </a:r>
                      <a:endParaRPr lang="el-G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Overall Rank Values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extLst>
                  <a:ext uri="{0D108BD9-81ED-4DB2-BD59-A6C34878D82A}">
                    <a16:rowId xmlns:a16="http://schemas.microsoft.com/office/drawing/2014/main" val="2461047057"/>
                  </a:ext>
                </a:extLst>
              </a:tr>
              <a:tr h="17181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Austria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>
                    <a:solidFill>
                      <a:srgbClr val="F97A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25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>
                    <a:solidFill>
                      <a:srgbClr val="F97A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25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>
                    <a:solidFill>
                      <a:srgbClr val="F97A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25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>
                    <a:solidFill>
                      <a:srgbClr val="F97A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25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>
                    <a:solidFill>
                      <a:srgbClr val="F97A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26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>
                    <a:solidFill>
                      <a:srgbClr val="F97A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25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>
                    <a:solidFill>
                      <a:srgbClr val="F97A0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2218804"/>
                  </a:ext>
                </a:extLst>
              </a:tr>
              <a:tr h="17181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Belgium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21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21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20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14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12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19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extLst>
                  <a:ext uri="{0D108BD9-81ED-4DB2-BD59-A6C34878D82A}">
                    <a16:rowId xmlns:a16="http://schemas.microsoft.com/office/drawing/2014/main" val="1644311748"/>
                  </a:ext>
                </a:extLst>
              </a:tr>
              <a:tr h="17181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Bulgaria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18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19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19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21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23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21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extLst>
                  <a:ext uri="{0D108BD9-81ED-4DB2-BD59-A6C34878D82A}">
                    <a16:rowId xmlns:a16="http://schemas.microsoft.com/office/drawing/2014/main" val="2424621868"/>
                  </a:ext>
                </a:extLst>
              </a:tr>
              <a:tr h="17181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Cyprus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20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20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21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23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21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22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extLst>
                  <a:ext uri="{0D108BD9-81ED-4DB2-BD59-A6C34878D82A}">
                    <a16:rowId xmlns:a16="http://schemas.microsoft.com/office/drawing/2014/main" val="215714662"/>
                  </a:ext>
                </a:extLst>
              </a:tr>
              <a:tr h="17181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Czechia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17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17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17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17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15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17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extLst>
                  <a:ext uri="{0D108BD9-81ED-4DB2-BD59-A6C34878D82A}">
                    <a16:rowId xmlns:a16="http://schemas.microsoft.com/office/drawing/2014/main" val="539324067"/>
                  </a:ext>
                </a:extLst>
              </a:tr>
              <a:tr h="17181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Germany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23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23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23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22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16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23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extLst>
                  <a:ext uri="{0D108BD9-81ED-4DB2-BD59-A6C34878D82A}">
                    <a16:rowId xmlns:a16="http://schemas.microsoft.com/office/drawing/2014/main" val="689507397"/>
                  </a:ext>
                </a:extLst>
              </a:tr>
              <a:tr h="17181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Denmark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12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12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11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12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14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11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extLst>
                  <a:ext uri="{0D108BD9-81ED-4DB2-BD59-A6C34878D82A}">
                    <a16:rowId xmlns:a16="http://schemas.microsoft.com/office/drawing/2014/main" val="1435759144"/>
                  </a:ext>
                </a:extLst>
              </a:tr>
              <a:tr h="17181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Spain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3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5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7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9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4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extLst>
                  <a:ext uri="{0D108BD9-81ED-4DB2-BD59-A6C34878D82A}">
                    <a16:rowId xmlns:a16="http://schemas.microsoft.com/office/drawing/2014/main" val="2815931332"/>
                  </a:ext>
                </a:extLst>
              </a:tr>
              <a:tr h="17181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Estonia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4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4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4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6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7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5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extLst>
                  <a:ext uri="{0D108BD9-81ED-4DB2-BD59-A6C34878D82A}">
                    <a16:rowId xmlns:a16="http://schemas.microsoft.com/office/drawing/2014/main" val="1482981514"/>
                  </a:ext>
                </a:extLst>
              </a:tr>
              <a:tr h="17181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Finland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10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9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9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11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13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9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extLst>
                  <a:ext uri="{0D108BD9-81ED-4DB2-BD59-A6C34878D82A}">
                    <a16:rowId xmlns:a16="http://schemas.microsoft.com/office/drawing/2014/main" val="236788554"/>
                  </a:ext>
                </a:extLst>
              </a:tr>
              <a:tr h="17181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France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11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13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14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16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17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15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extLst>
                  <a:ext uri="{0D108BD9-81ED-4DB2-BD59-A6C34878D82A}">
                    <a16:rowId xmlns:a16="http://schemas.microsoft.com/office/drawing/2014/main" val="57556892"/>
                  </a:ext>
                </a:extLst>
              </a:tr>
              <a:tr h="17181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Greece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7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7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8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5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6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7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extLst>
                  <a:ext uri="{0D108BD9-81ED-4DB2-BD59-A6C34878D82A}">
                    <a16:rowId xmlns:a16="http://schemas.microsoft.com/office/drawing/2014/main" val="1315882345"/>
                  </a:ext>
                </a:extLst>
              </a:tr>
              <a:tr h="17181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Croatia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5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5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7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8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11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8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extLst>
                  <a:ext uri="{0D108BD9-81ED-4DB2-BD59-A6C34878D82A}">
                    <a16:rowId xmlns:a16="http://schemas.microsoft.com/office/drawing/2014/main" val="779005398"/>
                  </a:ext>
                </a:extLst>
              </a:tr>
              <a:tr h="17181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Hungary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14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14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10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9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10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10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extLst>
                  <a:ext uri="{0D108BD9-81ED-4DB2-BD59-A6C34878D82A}">
                    <a16:rowId xmlns:a16="http://schemas.microsoft.com/office/drawing/2014/main" val="1193521461"/>
                  </a:ext>
                </a:extLst>
              </a:tr>
              <a:tr h="17181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Ireland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16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15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16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19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18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18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extLst>
                  <a:ext uri="{0D108BD9-81ED-4DB2-BD59-A6C34878D82A}">
                    <a16:rowId xmlns:a16="http://schemas.microsoft.com/office/drawing/2014/main" val="1211567860"/>
                  </a:ext>
                </a:extLst>
              </a:tr>
              <a:tr h="17181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Italy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27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26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22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13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5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16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extLst>
                  <a:ext uri="{0D108BD9-81ED-4DB2-BD59-A6C34878D82A}">
                    <a16:rowId xmlns:a16="http://schemas.microsoft.com/office/drawing/2014/main" val="2234940823"/>
                  </a:ext>
                </a:extLst>
              </a:tr>
              <a:tr h="17181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Lithuania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8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10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13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18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22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14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extLst>
                  <a:ext uri="{0D108BD9-81ED-4DB2-BD59-A6C34878D82A}">
                    <a16:rowId xmlns:a16="http://schemas.microsoft.com/office/drawing/2014/main" val="3917788672"/>
                  </a:ext>
                </a:extLst>
              </a:tr>
              <a:tr h="17181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Luxembourg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3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1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1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1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1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0189014"/>
                  </a:ext>
                </a:extLst>
              </a:tr>
              <a:tr h="17181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Latvia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>
                    <a:solidFill>
                      <a:srgbClr val="F97A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26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>
                    <a:solidFill>
                      <a:srgbClr val="F97A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27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>
                    <a:solidFill>
                      <a:srgbClr val="F97A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26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>
                    <a:solidFill>
                      <a:srgbClr val="F97A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26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>
                    <a:solidFill>
                      <a:srgbClr val="F97A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25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>
                    <a:solidFill>
                      <a:srgbClr val="F97A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27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>
                    <a:solidFill>
                      <a:srgbClr val="F97A0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3216276"/>
                  </a:ext>
                </a:extLst>
              </a:tr>
              <a:tr h="17181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Malta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22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22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24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24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24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24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extLst>
                  <a:ext uri="{0D108BD9-81ED-4DB2-BD59-A6C34878D82A}">
                    <a16:rowId xmlns:a16="http://schemas.microsoft.com/office/drawing/2014/main" val="4169821834"/>
                  </a:ext>
                </a:extLst>
              </a:tr>
              <a:tr h="17181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Netherland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15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16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18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20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20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20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extLst>
                  <a:ext uri="{0D108BD9-81ED-4DB2-BD59-A6C34878D82A}">
                    <a16:rowId xmlns:a16="http://schemas.microsoft.com/office/drawing/2014/main" val="3066197255"/>
                  </a:ext>
                </a:extLst>
              </a:tr>
              <a:tr h="17181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Poland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1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1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3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3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3528117"/>
                  </a:ext>
                </a:extLst>
              </a:tr>
              <a:tr h="17181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Portugal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6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6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6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4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4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6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extLst>
                  <a:ext uri="{0D108BD9-81ED-4DB2-BD59-A6C34878D82A}">
                    <a16:rowId xmlns:a16="http://schemas.microsoft.com/office/drawing/2014/main" val="2899711385"/>
                  </a:ext>
                </a:extLst>
              </a:tr>
              <a:tr h="17181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Romania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>
                    <a:solidFill>
                      <a:srgbClr val="F97A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24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>
                    <a:solidFill>
                      <a:srgbClr val="F97A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24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>
                    <a:solidFill>
                      <a:srgbClr val="F97A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27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>
                    <a:solidFill>
                      <a:srgbClr val="F97A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27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>
                    <a:solidFill>
                      <a:srgbClr val="F97A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27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>
                    <a:solidFill>
                      <a:srgbClr val="F97A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26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>
                    <a:solidFill>
                      <a:srgbClr val="F97A0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6935730"/>
                  </a:ext>
                </a:extLst>
              </a:tr>
              <a:tr h="17181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Slovak </a:t>
                      </a:r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Republic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9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11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12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15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19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12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extLst>
                  <a:ext uri="{0D108BD9-81ED-4DB2-BD59-A6C34878D82A}">
                    <a16:rowId xmlns:a16="http://schemas.microsoft.com/office/drawing/2014/main" val="3627377230"/>
                  </a:ext>
                </a:extLst>
              </a:tr>
              <a:tr h="17181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Slovenia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13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8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3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3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3257744"/>
                  </a:ext>
                </a:extLst>
              </a:tr>
              <a:tr h="17181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Sweden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19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18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15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10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8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13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608" marR="6608" marT="6608" marB="0" anchor="ctr"/>
                </a:tc>
                <a:extLst>
                  <a:ext uri="{0D108BD9-81ED-4DB2-BD59-A6C34878D82A}">
                    <a16:rowId xmlns:a16="http://schemas.microsoft.com/office/drawing/2014/main" val="42118069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2812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şlık 4">
            <a:extLst>
              <a:ext uri="{FF2B5EF4-FFF2-40B4-BE49-F238E27FC236}">
                <a16:creationId xmlns:a16="http://schemas.microsoft.com/office/drawing/2014/main" id="{C7BA5101-0767-CEE6-DD72-2F8D72F78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98" y="3439827"/>
            <a:ext cx="3052691" cy="595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600" b="1" dirty="0" err="1">
                <a:latin typeface="Garamond" panose="02020404030301010803" pitchFamily="18" charset="0"/>
              </a:rPr>
              <a:t>Results</a:t>
            </a:r>
            <a:endParaRPr lang="en-US" sz="3600" b="1" dirty="0">
              <a:latin typeface="Garamond" panose="02020404030301010803" pitchFamily="18" charset="0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D2CD5E3B-844E-2CAC-5568-E990467324B7}"/>
              </a:ext>
            </a:extLst>
          </p:cNvPr>
          <p:cNvSpPr txBox="1"/>
          <p:nvPr/>
        </p:nvSpPr>
        <p:spPr>
          <a:xfrm>
            <a:off x="3357079" y="618148"/>
            <a:ext cx="8038507" cy="602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4958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tr-TR" sz="32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Rank</a:t>
            </a:r>
            <a:r>
              <a:rPr lang="tr-TR" sz="3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32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Values</a:t>
            </a:r>
            <a:r>
              <a:rPr lang="tr-TR" sz="3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tr-TR" sz="32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Countries</a:t>
            </a:r>
            <a:r>
              <a:rPr lang="tr-TR" sz="3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(WASPAS)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Calibri" panose="020F0502020204030204" pitchFamily="34" charset="0"/>
              <a:cs typeface="Vrinda" panose="020B0502040204020203" pitchFamily="34" charset="0"/>
            </a:endParaRPr>
          </a:p>
        </p:txBody>
      </p:sp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id="{09280CCC-D834-5932-3D10-A21F17D792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6293808"/>
              </p:ext>
            </p:extLst>
          </p:nvPr>
        </p:nvGraphicFramePr>
        <p:xfrm>
          <a:off x="4135755" y="1129437"/>
          <a:ext cx="6034405" cy="5693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98627">
                  <a:extLst>
                    <a:ext uri="{9D8B030D-6E8A-4147-A177-3AD203B41FA5}">
                      <a16:colId xmlns:a16="http://schemas.microsoft.com/office/drawing/2014/main" val="1548316717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3064328817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3875007558"/>
                    </a:ext>
                  </a:extLst>
                </a:gridCol>
                <a:gridCol w="1235058">
                  <a:extLst>
                    <a:ext uri="{9D8B030D-6E8A-4147-A177-3AD203B41FA5}">
                      <a16:colId xmlns:a16="http://schemas.microsoft.com/office/drawing/2014/main" val="1192330692"/>
                    </a:ext>
                  </a:extLst>
                </a:gridCol>
                <a:gridCol w="1069220">
                  <a:extLst>
                    <a:ext uri="{9D8B030D-6E8A-4147-A177-3AD203B41FA5}">
                      <a16:colId xmlns:a16="http://schemas.microsoft.com/office/drawing/2014/main" val="3586432761"/>
                    </a:ext>
                  </a:extLst>
                </a:gridCol>
              </a:tblGrid>
              <a:tr h="33255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Countries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Economic</a:t>
                      </a:r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Overall</a:t>
                      </a:r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Rank</a:t>
                      </a:r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Values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Social</a:t>
                      </a:r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Overall</a:t>
                      </a:r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Rank</a:t>
                      </a:r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Values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Environmental</a:t>
                      </a:r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Overall</a:t>
                      </a:r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Rank</a:t>
                      </a:r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Values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Overall</a:t>
                      </a:r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Rank</a:t>
                      </a:r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Values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/>
                </a:tc>
                <a:extLst>
                  <a:ext uri="{0D108BD9-81ED-4DB2-BD59-A6C34878D82A}">
                    <a16:rowId xmlns:a16="http://schemas.microsoft.com/office/drawing/2014/main" val="3706652324"/>
                  </a:ext>
                </a:extLst>
              </a:tr>
              <a:tr h="17736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Austria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ctr">
                    <a:solidFill>
                      <a:srgbClr val="F97A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18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>
                    <a:solidFill>
                      <a:srgbClr val="F97A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24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>
                    <a:solidFill>
                      <a:srgbClr val="F97A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25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>
                    <a:solidFill>
                      <a:srgbClr val="F97A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26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ctr">
                    <a:solidFill>
                      <a:srgbClr val="F97A0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032536"/>
                  </a:ext>
                </a:extLst>
              </a:tr>
              <a:tr h="17736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Belgium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ctr">
                    <a:solidFill>
                      <a:srgbClr val="F97A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26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>
                    <a:solidFill>
                      <a:srgbClr val="F97A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21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>
                    <a:solidFill>
                      <a:srgbClr val="F97A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19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>
                    <a:solidFill>
                      <a:srgbClr val="F97A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25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ctr">
                    <a:solidFill>
                      <a:srgbClr val="F97A0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2080260"/>
                  </a:ext>
                </a:extLst>
              </a:tr>
              <a:tr h="17736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Bulgaria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11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13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21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18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ctr"/>
                </a:tc>
                <a:extLst>
                  <a:ext uri="{0D108BD9-81ED-4DB2-BD59-A6C34878D82A}">
                    <a16:rowId xmlns:a16="http://schemas.microsoft.com/office/drawing/2014/main" val="85109178"/>
                  </a:ext>
                </a:extLst>
              </a:tr>
              <a:tr h="17736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Cyprus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ctr">
                    <a:solidFill>
                      <a:srgbClr val="F97A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25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>
                    <a:solidFill>
                      <a:srgbClr val="F97A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27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>
                    <a:solidFill>
                      <a:srgbClr val="F97A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22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>
                    <a:solidFill>
                      <a:srgbClr val="F97A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27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ctr">
                    <a:solidFill>
                      <a:srgbClr val="F97A0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9050530"/>
                  </a:ext>
                </a:extLst>
              </a:tr>
              <a:tr h="17736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Czechia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8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17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5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ctr"/>
                </a:tc>
                <a:extLst>
                  <a:ext uri="{0D108BD9-81ED-4DB2-BD59-A6C34878D82A}">
                    <a16:rowId xmlns:a16="http://schemas.microsoft.com/office/drawing/2014/main" val="1619558430"/>
                  </a:ext>
                </a:extLst>
              </a:tr>
              <a:tr h="17736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Germany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10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4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23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10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ctr"/>
                </a:tc>
                <a:extLst>
                  <a:ext uri="{0D108BD9-81ED-4DB2-BD59-A6C34878D82A}">
                    <a16:rowId xmlns:a16="http://schemas.microsoft.com/office/drawing/2014/main" val="3660877113"/>
                  </a:ext>
                </a:extLst>
              </a:tr>
              <a:tr h="17736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Denmark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3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22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11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9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ctr"/>
                </a:tc>
                <a:extLst>
                  <a:ext uri="{0D108BD9-81ED-4DB2-BD59-A6C34878D82A}">
                    <a16:rowId xmlns:a16="http://schemas.microsoft.com/office/drawing/2014/main" val="3147333396"/>
                  </a:ext>
                </a:extLst>
              </a:tr>
              <a:tr h="17736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Spain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22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7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4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7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ctr"/>
                </a:tc>
                <a:extLst>
                  <a:ext uri="{0D108BD9-81ED-4DB2-BD59-A6C34878D82A}">
                    <a16:rowId xmlns:a16="http://schemas.microsoft.com/office/drawing/2014/main" val="998308514"/>
                  </a:ext>
                </a:extLst>
              </a:tr>
              <a:tr h="17736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Estonia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6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20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5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6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ctr"/>
                </a:tc>
                <a:extLst>
                  <a:ext uri="{0D108BD9-81ED-4DB2-BD59-A6C34878D82A}">
                    <a16:rowId xmlns:a16="http://schemas.microsoft.com/office/drawing/2014/main" val="1116750201"/>
                  </a:ext>
                </a:extLst>
              </a:tr>
              <a:tr h="17736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Finland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13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26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9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19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ctr"/>
                </a:tc>
                <a:extLst>
                  <a:ext uri="{0D108BD9-81ED-4DB2-BD59-A6C34878D82A}">
                    <a16:rowId xmlns:a16="http://schemas.microsoft.com/office/drawing/2014/main" val="275275751"/>
                  </a:ext>
                </a:extLst>
              </a:tr>
              <a:tr h="17736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France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20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14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15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21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ctr"/>
                </a:tc>
                <a:extLst>
                  <a:ext uri="{0D108BD9-81ED-4DB2-BD59-A6C34878D82A}">
                    <a16:rowId xmlns:a16="http://schemas.microsoft.com/office/drawing/2014/main" val="3173423308"/>
                  </a:ext>
                </a:extLst>
              </a:tr>
              <a:tr h="17736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Greece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27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12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7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15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ctr"/>
                </a:tc>
                <a:extLst>
                  <a:ext uri="{0D108BD9-81ED-4DB2-BD59-A6C34878D82A}">
                    <a16:rowId xmlns:a16="http://schemas.microsoft.com/office/drawing/2014/main" val="3537628254"/>
                  </a:ext>
                </a:extLst>
              </a:tr>
              <a:tr h="17736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Croatia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21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17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8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17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ctr"/>
                </a:tc>
                <a:extLst>
                  <a:ext uri="{0D108BD9-81ED-4DB2-BD59-A6C34878D82A}">
                    <a16:rowId xmlns:a16="http://schemas.microsoft.com/office/drawing/2014/main" val="835907048"/>
                  </a:ext>
                </a:extLst>
              </a:tr>
              <a:tr h="17736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Hungary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12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6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10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8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ctr"/>
                </a:tc>
                <a:extLst>
                  <a:ext uri="{0D108BD9-81ED-4DB2-BD59-A6C34878D82A}">
                    <a16:rowId xmlns:a16="http://schemas.microsoft.com/office/drawing/2014/main" val="1255502853"/>
                  </a:ext>
                </a:extLst>
              </a:tr>
              <a:tr h="17736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Ireland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15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19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18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22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ctr"/>
                </a:tc>
                <a:extLst>
                  <a:ext uri="{0D108BD9-81ED-4DB2-BD59-A6C34878D82A}">
                    <a16:rowId xmlns:a16="http://schemas.microsoft.com/office/drawing/2014/main" val="3270169329"/>
                  </a:ext>
                </a:extLst>
              </a:tr>
              <a:tr h="17736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Italy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23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11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16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20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ctr"/>
                </a:tc>
                <a:extLst>
                  <a:ext uri="{0D108BD9-81ED-4DB2-BD59-A6C34878D82A}">
                    <a16:rowId xmlns:a16="http://schemas.microsoft.com/office/drawing/2014/main" val="3937392494"/>
                  </a:ext>
                </a:extLst>
              </a:tr>
              <a:tr h="17736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Lithuania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7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18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14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13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ctr"/>
                </a:tc>
                <a:extLst>
                  <a:ext uri="{0D108BD9-81ED-4DB2-BD59-A6C34878D82A}">
                    <a16:rowId xmlns:a16="http://schemas.microsoft.com/office/drawing/2014/main" val="111054143"/>
                  </a:ext>
                </a:extLst>
              </a:tr>
              <a:tr h="17736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Luxembourg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1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1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1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1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5367445"/>
                  </a:ext>
                </a:extLst>
              </a:tr>
              <a:tr h="17736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Latvia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4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25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27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16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ctr"/>
                </a:tc>
                <a:extLst>
                  <a:ext uri="{0D108BD9-81ED-4DB2-BD59-A6C34878D82A}">
                    <a16:rowId xmlns:a16="http://schemas.microsoft.com/office/drawing/2014/main" val="3762263389"/>
                  </a:ext>
                </a:extLst>
              </a:tr>
              <a:tr h="17736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Malta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24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9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24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23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ctr"/>
                </a:tc>
                <a:extLst>
                  <a:ext uri="{0D108BD9-81ED-4DB2-BD59-A6C34878D82A}">
                    <a16:rowId xmlns:a16="http://schemas.microsoft.com/office/drawing/2014/main" val="4078455303"/>
                  </a:ext>
                </a:extLst>
              </a:tr>
              <a:tr h="17736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Netherland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19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15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20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24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ctr"/>
                </a:tc>
                <a:extLst>
                  <a:ext uri="{0D108BD9-81ED-4DB2-BD59-A6C34878D82A}">
                    <a16:rowId xmlns:a16="http://schemas.microsoft.com/office/drawing/2014/main" val="2484985177"/>
                  </a:ext>
                </a:extLst>
              </a:tr>
              <a:tr h="17736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Poland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14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3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6854438"/>
                  </a:ext>
                </a:extLst>
              </a:tr>
              <a:tr h="17736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 err="1">
                          <a:effectLst/>
                          <a:latin typeface="Garamond" panose="02020404030301010803" pitchFamily="18" charset="0"/>
                        </a:rPr>
                        <a:t>Portugal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16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6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3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521550"/>
                  </a:ext>
                </a:extLst>
              </a:tr>
              <a:tr h="17736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Romania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17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5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26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14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ctr"/>
                </a:tc>
                <a:extLst>
                  <a:ext uri="{0D108BD9-81ED-4DB2-BD59-A6C34878D82A}">
                    <a16:rowId xmlns:a16="http://schemas.microsoft.com/office/drawing/2014/main" val="363332865"/>
                  </a:ext>
                </a:extLst>
              </a:tr>
              <a:tr h="17736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Slovak Republic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16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8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12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12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ctr"/>
                </a:tc>
                <a:extLst>
                  <a:ext uri="{0D108BD9-81ED-4DB2-BD59-A6C34878D82A}">
                    <a16:rowId xmlns:a16="http://schemas.microsoft.com/office/drawing/2014/main" val="2318678816"/>
                  </a:ext>
                </a:extLst>
              </a:tr>
              <a:tr h="17736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Slovenia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9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10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3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4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ctr"/>
                </a:tc>
                <a:extLst>
                  <a:ext uri="{0D108BD9-81ED-4DB2-BD59-A6C34878D82A}">
                    <a16:rowId xmlns:a16="http://schemas.microsoft.com/office/drawing/2014/main" val="1124695477"/>
                  </a:ext>
                </a:extLst>
              </a:tr>
              <a:tr h="17736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Sweden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5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23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>
                          <a:effectLst/>
                          <a:latin typeface="Garamond" panose="02020404030301010803" pitchFamily="18" charset="0"/>
                        </a:rPr>
                        <a:t>13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Garamond" panose="02020404030301010803" pitchFamily="18" charset="0"/>
                        </a:rPr>
                        <a:t>11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390" marR="7390" marT="7390" marB="0" anchor="ctr"/>
                </a:tc>
                <a:extLst>
                  <a:ext uri="{0D108BD9-81ED-4DB2-BD59-A6C34878D82A}">
                    <a16:rowId xmlns:a16="http://schemas.microsoft.com/office/drawing/2014/main" val="28416240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18888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şlık 4">
            <a:extLst>
              <a:ext uri="{FF2B5EF4-FFF2-40B4-BE49-F238E27FC236}">
                <a16:creationId xmlns:a16="http://schemas.microsoft.com/office/drawing/2014/main" id="{C7BA5101-0767-CEE6-DD72-2F8D72F78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98" y="3439827"/>
            <a:ext cx="3052691" cy="595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600" b="1" dirty="0" err="1">
                <a:latin typeface="Garamond" panose="02020404030301010803" pitchFamily="18" charset="0"/>
              </a:rPr>
              <a:t>Results</a:t>
            </a:r>
            <a:endParaRPr lang="en-US" sz="3600" b="1" dirty="0">
              <a:latin typeface="Garamond" panose="02020404030301010803" pitchFamily="18" charset="0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D2CD5E3B-844E-2CAC-5568-E990467324B7}"/>
              </a:ext>
            </a:extLst>
          </p:cNvPr>
          <p:cNvSpPr txBox="1"/>
          <p:nvPr/>
        </p:nvSpPr>
        <p:spPr>
          <a:xfrm>
            <a:off x="3357079" y="618148"/>
            <a:ext cx="8038507" cy="602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4958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tr-TR" sz="32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Hypothesis</a:t>
            </a:r>
            <a:r>
              <a:rPr lang="tr-TR" sz="3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32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Tests</a:t>
            </a:r>
            <a:r>
              <a:rPr lang="tr-TR" sz="3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6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tr-TR" sz="26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Spearman</a:t>
            </a:r>
            <a:r>
              <a:rPr lang="tr-TR" sz="26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6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Rank</a:t>
            </a:r>
            <a:r>
              <a:rPr lang="tr-TR" sz="26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6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Correlation</a:t>
            </a:r>
            <a:r>
              <a:rPr lang="tr-TR" sz="26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Calibri" panose="020F0502020204030204" pitchFamily="34" charset="0"/>
              <a:cs typeface="Vrinda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Metin kutusu 3">
                <a:extLst>
                  <a:ext uri="{FF2B5EF4-FFF2-40B4-BE49-F238E27FC236}">
                    <a16:creationId xmlns:a16="http://schemas.microsoft.com/office/drawing/2014/main" id="{10E6E6B3-6980-4792-DD6D-C149F3E5CB0D}"/>
                  </a:ext>
                </a:extLst>
              </p:cNvPr>
              <p:cNvSpPr txBox="1"/>
              <p:nvPr/>
            </p:nvSpPr>
            <p:spPr>
              <a:xfrm>
                <a:off x="3626778" y="1609456"/>
                <a:ext cx="7818634" cy="39712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800100" lvl="1" indent="-342900" algn="just">
                  <a:lnSpc>
                    <a:spcPct val="107000"/>
                  </a:lnSpc>
                  <a:spcAft>
                    <a:spcPts val="800"/>
                  </a:spcAft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tr-TR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𝑯</m:t>
                        </m:r>
                      </m:e>
                      <m:sub>
                        <m:r>
                          <a:rPr lang="tr-TR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𝟎𝟏</m:t>
                        </m:r>
                      </m:sub>
                    </m:sSub>
                    <m:r>
                      <a:rPr lang="tr-TR" sz="28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 </m:t>
                    </m:r>
                  </m:oMath>
                </a14:m>
                <a:r>
                  <a:rPr lang="en-US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The economic and social rank values ​​of </a:t>
                </a:r>
                <a:r>
                  <a:rPr lang="tr-TR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EU </a:t>
                </a:r>
                <a:r>
                  <a:rPr lang="en-US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countries are independent of each other.</a:t>
                </a:r>
                <a:endParaRPr lang="tr-TR" sz="2800" b="1" dirty="0">
                  <a:latin typeface="Garamond" panose="02020404030301010803" pitchFamily="18" charset="0"/>
                  <a:cs typeface="Times New Roman" panose="02020603050405020304" pitchFamily="18" charset="0"/>
                </a:endParaRPr>
              </a:p>
              <a:p>
                <a:pPr marL="800100" lvl="1" indent="-342900" algn="just">
                  <a:lnSpc>
                    <a:spcPct val="107000"/>
                  </a:lnSpc>
                  <a:spcAft>
                    <a:spcPts val="800"/>
                  </a:spcAft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tr-TR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𝑯</m:t>
                        </m:r>
                      </m:e>
                      <m:sub>
                        <m:r>
                          <a:rPr lang="tr-TR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𝟎𝟐</m:t>
                        </m:r>
                      </m:sub>
                    </m:sSub>
                    <m:r>
                      <a:rPr lang="tr-TR" sz="28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tr-TR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The economic and environmental rank values ​​of </a:t>
                </a:r>
                <a:r>
                  <a:rPr lang="tr-TR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EU </a:t>
                </a:r>
                <a:r>
                  <a:rPr lang="en-US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countries are independent of each other.</a:t>
                </a:r>
                <a:endParaRPr lang="tr-TR" sz="2800" b="1" dirty="0">
                  <a:latin typeface="Garamond" panose="02020404030301010803" pitchFamily="18" charset="0"/>
                  <a:cs typeface="Times New Roman" panose="02020603050405020304" pitchFamily="18" charset="0"/>
                </a:endParaRPr>
              </a:p>
              <a:p>
                <a:pPr marL="800100" lvl="1" indent="-342900" algn="just">
                  <a:lnSpc>
                    <a:spcPct val="107000"/>
                  </a:lnSpc>
                  <a:spcAft>
                    <a:spcPts val="800"/>
                  </a:spcAft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tr-TR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𝑯</m:t>
                        </m:r>
                      </m:e>
                      <m:sub>
                        <m:r>
                          <a:rPr lang="tr-TR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𝟎𝟑</m:t>
                        </m:r>
                      </m:sub>
                    </m:sSub>
                    <m:r>
                      <a:rPr lang="tr-TR" sz="28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 </m:t>
                    </m:r>
                  </m:oMath>
                </a14:m>
                <a:r>
                  <a:rPr lang="tr-TR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The </a:t>
                </a:r>
                <a:r>
                  <a:rPr lang="en-US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social and environmental rank values </a:t>
                </a:r>
                <a:r>
                  <a:rPr lang="tr-TR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of EU </a:t>
                </a:r>
                <a:r>
                  <a:rPr lang="en-US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countries</a:t>
                </a:r>
                <a:r>
                  <a:rPr lang="tr-TR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​​are independent of each other.</a:t>
                </a:r>
                <a:endParaRPr lang="en-US" altLang="tr-TR" sz="2800" b="1" dirty="0">
                  <a:latin typeface="Garamond" panose="02020404030301010803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Metin kutusu 3">
                <a:extLst>
                  <a:ext uri="{FF2B5EF4-FFF2-40B4-BE49-F238E27FC236}">
                    <a16:creationId xmlns:a16="http://schemas.microsoft.com/office/drawing/2014/main" id="{10E6E6B3-6980-4792-DD6D-C149F3E5C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6778" y="1609456"/>
                <a:ext cx="7818634" cy="3971280"/>
              </a:xfrm>
              <a:prstGeom prst="rect">
                <a:avLst/>
              </a:prstGeom>
              <a:blipFill>
                <a:blip r:embed="rId3"/>
                <a:stretch>
                  <a:fillRect t="-1536" r="-1481" b="-3379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Metin kutusu 1">
            <a:extLst>
              <a:ext uri="{FF2B5EF4-FFF2-40B4-BE49-F238E27FC236}">
                <a16:creationId xmlns:a16="http://schemas.microsoft.com/office/drawing/2014/main" id="{FAD28625-26FE-C657-FA31-E995364E33F3}"/>
              </a:ext>
            </a:extLst>
          </p:cNvPr>
          <p:cNvSpPr txBox="1"/>
          <p:nvPr/>
        </p:nvSpPr>
        <p:spPr>
          <a:xfrm>
            <a:off x="71120" y="6503396"/>
            <a:ext cx="12029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err="1">
                <a:latin typeface="Garamond" panose="02020404030301010803" pitchFamily="18" charset="0"/>
              </a:rPr>
              <a:t>Assoc</a:t>
            </a:r>
            <a:r>
              <a:rPr lang="tr-TR" sz="1400" b="1" dirty="0">
                <a:latin typeface="Garamond" panose="02020404030301010803" pitchFamily="18" charset="0"/>
              </a:rPr>
              <a:t>. Prof. Ayhan DEMİRCİ, Toros </a:t>
            </a:r>
            <a:r>
              <a:rPr lang="tr-TR" sz="1400" b="1" dirty="0" err="1">
                <a:latin typeface="Garamond" panose="02020404030301010803" pitchFamily="18" charset="0"/>
              </a:rPr>
              <a:t>University</a:t>
            </a:r>
            <a:r>
              <a:rPr lang="tr-TR" sz="1400" b="1" dirty="0">
                <a:latin typeface="Garamond" panose="02020404030301010803" pitchFamily="18" charset="0"/>
              </a:rPr>
              <a:t>, </a:t>
            </a:r>
            <a:r>
              <a:rPr lang="tr-TR" sz="1400" b="1" dirty="0" err="1">
                <a:latin typeface="Garamond" panose="02020404030301010803" pitchFamily="18" charset="0"/>
              </a:rPr>
              <a:t>Turkiye</a:t>
            </a:r>
            <a:r>
              <a:rPr lang="tr-TR" sz="1400" b="1" dirty="0">
                <a:latin typeface="Garamond" panose="02020404030301010803" pitchFamily="18" charset="0"/>
              </a:rPr>
              <a:t>.</a:t>
            </a:r>
            <a:endParaRPr lang="en-US" sz="1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9028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şlık 4">
            <a:extLst>
              <a:ext uri="{FF2B5EF4-FFF2-40B4-BE49-F238E27FC236}">
                <a16:creationId xmlns:a16="http://schemas.microsoft.com/office/drawing/2014/main" id="{C7BA5101-0767-CEE6-DD72-2F8D72F78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98" y="3439827"/>
            <a:ext cx="3052691" cy="595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600" b="1" dirty="0" err="1">
                <a:latin typeface="Garamond" panose="02020404030301010803" pitchFamily="18" charset="0"/>
              </a:rPr>
              <a:t>Results</a:t>
            </a:r>
            <a:endParaRPr lang="en-US" sz="3600" b="1" dirty="0">
              <a:latin typeface="Garamond" panose="02020404030301010803" pitchFamily="18" charset="0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D2CD5E3B-844E-2CAC-5568-E990467324B7}"/>
              </a:ext>
            </a:extLst>
          </p:cNvPr>
          <p:cNvSpPr txBox="1"/>
          <p:nvPr/>
        </p:nvSpPr>
        <p:spPr>
          <a:xfrm>
            <a:off x="3357079" y="618148"/>
            <a:ext cx="8038507" cy="602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4958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tr-TR" sz="32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Hypothesis</a:t>
            </a:r>
            <a:r>
              <a:rPr lang="tr-TR" sz="3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32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Tests</a:t>
            </a:r>
            <a:r>
              <a:rPr lang="tr-TR" sz="3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6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tr-TR" sz="26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Spearman</a:t>
            </a:r>
            <a:r>
              <a:rPr lang="tr-TR" sz="26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6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Rank</a:t>
            </a:r>
            <a:r>
              <a:rPr lang="tr-TR" sz="26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6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Correlation</a:t>
            </a:r>
            <a:r>
              <a:rPr lang="tr-TR" sz="26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Calibri" panose="020F0502020204030204" pitchFamily="34" charset="0"/>
              <a:cs typeface="Vrinda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Metin kutusu 3">
                <a:extLst>
                  <a:ext uri="{FF2B5EF4-FFF2-40B4-BE49-F238E27FC236}">
                    <a16:creationId xmlns:a16="http://schemas.microsoft.com/office/drawing/2014/main" id="{10E6E6B3-6980-4792-DD6D-C149F3E5CB0D}"/>
                  </a:ext>
                </a:extLst>
              </p:cNvPr>
              <p:cNvSpPr txBox="1"/>
              <p:nvPr/>
            </p:nvSpPr>
            <p:spPr>
              <a:xfrm>
                <a:off x="3626778" y="1609456"/>
                <a:ext cx="7818634" cy="49008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800100" lvl="1" indent="-342900" algn="just">
                  <a:lnSpc>
                    <a:spcPct val="107000"/>
                  </a:lnSpc>
                  <a:spcAft>
                    <a:spcPts val="800"/>
                  </a:spcAft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tr-TR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𝑯</m:t>
                        </m:r>
                      </m:e>
                      <m:sub>
                        <m:r>
                          <a:rPr lang="tr-TR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𝟎𝟏</m:t>
                        </m:r>
                      </m:sub>
                    </m:sSub>
                    <m:r>
                      <a:rPr lang="tr-TR" sz="28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 </m:t>
                    </m:r>
                  </m:oMath>
                </a14:m>
                <a:r>
                  <a:rPr lang="en-US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The </a:t>
                </a:r>
                <a:r>
                  <a:rPr lang="en-US" sz="2800" b="1" dirty="0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economic and social</a:t>
                </a:r>
                <a:r>
                  <a:rPr lang="en-US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 rank values ​​of </a:t>
                </a:r>
                <a:r>
                  <a:rPr lang="tr-TR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EU </a:t>
                </a:r>
                <a:r>
                  <a:rPr lang="en-US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countries are independent of each other.</a:t>
                </a:r>
                <a:endParaRPr lang="tr-TR" sz="2800" b="1" dirty="0">
                  <a:latin typeface="Garamond" panose="02020404030301010803" pitchFamily="18" charset="0"/>
                  <a:cs typeface="Times New Roman" panose="02020603050405020304" pitchFamily="18" charset="0"/>
                </a:endParaRPr>
              </a:p>
              <a:p>
                <a:pPr marL="800100" lvl="1" indent="-342900" algn="just">
                  <a:lnSpc>
                    <a:spcPct val="107000"/>
                  </a:lnSpc>
                  <a:spcAft>
                    <a:spcPts val="800"/>
                  </a:spcAft>
                  <a:buFont typeface="Wingdings" panose="05000000000000000000" pitchFamily="2" charset="2"/>
                  <a:buChar char="ü"/>
                </a:pPr>
                <a:endParaRPr lang="tr-TR" sz="800" b="1" dirty="0">
                  <a:latin typeface="Garamond" panose="02020404030301010803" pitchFamily="18" charset="0"/>
                  <a:cs typeface="Times New Roman" panose="02020603050405020304" pitchFamily="18" charset="0"/>
                </a:endParaRPr>
              </a:p>
              <a:p>
                <a:pPr marL="800100" lvl="1" indent="-342900" algn="just">
                  <a:lnSpc>
                    <a:spcPct val="107000"/>
                  </a:lnSpc>
                  <a:spcAft>
                    <a:spcPts val="800"/>
                  </a:spcAft>
                  <a:buFont typeface="Wingdings" panose="05000000000000000000" pitchFamily="2" charset="2"/>
                  <a:buChar char="ü"/>
                </a:pPr>
                <a:r>
                  <a:rPr lang="tr-TR" sz="2800" b="1" dirty="0" err="1">
                    <a:highlight>
                      <a:srgbClr val="00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Rejected</a:t>
                </a:r>
                <a:r>
                  <a:rPr lang="tr-TR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tr-TR" sz="2800" b="1" dirty="0" err="1">
                    <a:latin typeface="Garamond" panose="02020404030301010803" pitchFamily="18" charset="0"/>
                    <a:cs typeface="Times New Roman" panose="02020603050405020304" pitchFamily="18" charset="0"/>
                  </a:rPr>
                  <a:t>because</a:t>
                </a:r>
                <a:r>
                  <a:rPr lang="tr-TR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 of </a:t>
                </a:r>
                <a:r>
                  <a:rPr lang="tr-TR" sz="2800" b="1" dirty="0" err="1">
                    <a:latin typeface="Garamond" panose="02020404030301010803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tr-TR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tr-TR" sz="2800" b="1" dirty="0" err="1">
                    <a:latin typeface="Garamond" panose="02020404030301010803" pitchFamily="18" charset="0"/>
                    <a:cs typeface="Times New Roman" panose="02020603050405020304" pitchFamily="18" charset="0"/>
                  </a:rPr>
                  <a:t>Spearman</a:t>
                </a:r>
                <a:r>
                  <a:rPr lang="tr-TR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tr-TR" sz="2800" b="1" dirty="0" err="1">
                    <a:latin typeface="Garamond" panose="02020404030301010803" pitchFamily="18" charset="0"/>
                    <a:cs typeface="Times New Roman" panose="02020603050405020304" pitchFamily="18" charset="0"/>
                  </a:rPr>
                  <a:t>Rank</a:t>
                </a:r>
                <a:r>
                  <a:rPr lang="tr-TR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tr-TR" sz="2800" b="1" dirty="0" err="1">
                    <a:latin typeface="Garamond" panose="02020404030301010803" pitchFamily="18" charset="0"/>
                    <a:cs typeface="Times New Roman" panose="02020603050405020304" pitchFamily="18" charset="0"/>
                  </a:rPr>
                  <a:t>Correlation</a:t>
                </a:r>
                <a:r>
                  <a:rPr lang="tr-TR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tr-TR" sz="2800" b="1" dirty="0" err="1">
                    <a:latin typeface="Garamond" panose="02020404030301010803" pitchFamily="18" charset="0"/>
                    <a:cs typeface="Times New Roman" panose="02020603050405020304" pitchFamily="18" charset="0"/>
                  </a:rPr>
                  <a:t>Coefficient</a:t>
                </a:r>
                <a:r>
                  <a:rPr lang="tr-TR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 (    ) is </a:t>
                </a:r>
                <a:r>
                  <a:rPr lang="tr-TR" sz="2800" b="1" dirty="0" err="1">
                    <a:latin typeface="Garamond" panose="02020404030301010803" pitchFamily="18" charset="0"/>
                    <a:cs typeface="Times New Roman" panose="02020603050405020304" pitchFamily="18" charset="0"/>
                  </a:rPr>
                  <a:t>greater</a:t>
                </a:r>
                <a:r>
                  <a:rPr lang="tr-TR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tr-TR" sz="2800" b="1" dirty="0" err="1">
                    <a:latin typeface="Garamond" panose="02020404030301010803" pitchFamily="18" charset="0"/>
                    <a:cs typeface="Times New Roman" panose="02020603050405020304" pitchFamily="18" charset="0"/>
                  </a:rPr>
                  <a:t>than</a:t>
                </a:r>
                <a:r>
                  <a:rPr lang="tr-TR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 test </a:t>
                </a:r>
                <a:r>
                  <a:rPr lang="tr-TR" sz="2800" b="1" dirty="0" err="1">
                    <a:latin typeface="Garamond" panose="02020404030301010803" pitchFamily="18" charset="0"/>
                    <a:cs typeface="Times New Roman" panose="02020603050405020304" pitchFamily="18" charset="0"/>
                  </a:rPr>
                  <a:t>value</a:t>
                </a:r>
                <a:r>
                  <a:rPr lang="tr-TR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tr-TR" sz="2800" b="1" dirty="0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(0,018 &lt; 0,324)</a:t>
                </a:r>
                <a:r>
                  <a:rPr lang="tr-TR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tr-TR" sz="2800" b="1" dirty="0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l-GR" sz="2800" b="1" dirty="0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tr-TR" sz="2800" b="1" dirty="0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 = 0,05)</a:t>
                </a:r>
              </a:p>
              <a:p>
                <a:pPr marL="800100" lvl="1" indent="-342900" algn="just">
                  <a:lnSpc>
                    <a:spcPct val="107000"/>
                  </a:lnSpc>
                  <a:spcAft>
                    <a:spcPts val="800"/>
                  </a:spcAft>
                  <a:buFont typeface="Wingdings" panose="05000000000000000000" pitchFamily="2" charset="2"/>
                  <a:buChar char="ü"/>
                </a:pPr>
                <a:endParaRPr lang="tr-TR" sz="800" b="1" dirty="0">
                  <a:latin typeface="Garamond" panose="02020404030301010803" pitchFamily="18" charset="0"/>
                  <a:cs typeface="Times New Roman" panose="02020603050405020304" pitchFamily="18" charset="0"/>
                </a:endParaRPr>
              </a:p>
              <a:p>
                <a:pPr marL="800100" lvl="1" indent="-342900" algn="just">
                  <a:lnSpc>
                    <a:spcPct val="107000"/>
                  </a:lnSpc>
                  <a:spcAft>
                    <a:spcPts val="800"/>
                  </a:spcAft>
                  <a:buFont typeface="Wingdings" panose="05000000000000000000" pitchFamily="2" charset="2"/>
                  <a:buChar char="ü"/>
                </a:pPr>
                <a:r>
                  <a:rPr lang="tr-TR" sz="2800" b="1" dirty="0" err="1">
                    <a:latin typeface="Garamond" panose="02020404030301010803" pitchFamily="18" charset="0"/>
                    <a:cs typeface="Times New Roman" panose="02020603050405020304" pitchFamily="18" charset="0"/>
                  </a:rPr>
                  <a:t>It</a:t>
                </a:r>
                <a:r>
                  <a:rPr lang="tr-TR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 can be </a:t>
                </a:r>
                <a:r>
                  <a:rPr lang="tr-TR" sz="2800" b="1" dirty="0" err="1">
                    <a:latin typeface="Garamond" panose="02020404030301010803" pitchFamily="18" charset="0"/>
                    <a:cs typeface="Times New Roman" panose="02020603050405020304" pitchFamily="18" charset="0"/>
                  </a:rPr>
                  <a:t>said</a:t>
                </a:r>
                <a:r>
                  <a:rPr lang="tr-TR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tr-TR" sz="2800" b="1" dirty="0" err="1">
                    <a:latin typeface="Garamond" panose="02020404030301010803" pitchFamily="18" charset="0"/>
                    <a:cs typeface="Times New Roman" panose="02020603050405020304" pitchFamily="18" charset="0"/>
                  </a:rPr>
                  <a:t>that</a:t>
                </a:r>
                <a:r>
                  <a:rPr lang="tr-TR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 ‘‘</a:t>
                </a:r>
                <a:r>
                  <a:rPr lang="tr-TR" altLang="tr-TR" sz="2800" b="1" dirty="0" err="1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There</a:t>
                </a:r>
                <a:r>
                  <a:rPr lang="tr-TR" altLang="tr-TR" sz="2800" b="1" dirty="0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 is a </a:t>
                </a:r>
                <a:r>
                  <a:rPr lang="tr-TR" altLang="tr-TR" sz="2800" b="1" dirty="0" err="1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positive</a:t>
                </a:r>
                <a:r>
                  <a:rPr lang="tr-TR" altLang="tr-TR" sz="2800" b="1" dirty="0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tr-TR" altLang="tr-TR" sz="2800" b="1" dirty="0" err="1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Spearman</a:t>
                </a:r>
                <a:r>
                  <a:rPr lang="tr-TR" altLang="tr-TR" sz="2800" b="1" dirty="0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tr-TR" altLang="tr-TR" sz="2800" b="1" dirty="0" err="1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rank</a:t>
                </a:r>
                <a:r>
                  <a:rPr lang="tr-TR" altLang="tr-TR" sz="2800" b="1" dirty="0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tr-TR" altLang="tr-TR" sz="2800" b="1" dirty="0" err="1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correlation</a:t>
                </a:r>
                <a:r>
                  <a:rPr lang="tr-TR" altLang="tr-TR" sz="2800" b="1" dirty="0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tr-TR" altLang="tr-TR" sz="2800" b="1" dirty="0" err="1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between</a:t>
                </a:r>
                <a:r>
                  <a:rPr lang="tr-TR" altLang="tr-TR" sz="2800" b="1" dirty="0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tr-TR" altLang="tr-TR" sz="2800" b="1" dirty="0" err="1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tr-TR" altLang="tr-TR" sz="2800" b="1" dirty="0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tr-TR" altLang="tr-TR" sz="2800" b="1" dirty="0" err="1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economic</a:t>
                </a:r>
                <a:r>
                  <a:rPr lang="tr-TR" altLang="tr-TR" sz="2800" b="1" dirty="0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tr-TR" altLang="tr-TR" sz="2800" b="1" dirty="0" err="1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tr-TR" altLang="tr-TR" sz="2800" b="1" dirty="0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tr-TR" altLang="tr-TR" sz="2800" b="1" dirty="0" err="1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social</a:t>
                </a:r>
                <a:r>
                  <a:rPr lang="tr-TR" altLang="tr-TR" sz="2800" b="1" dirty="0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tr-TR" altLang="tr-TR" sz="2800" b="1" dirty="0" err="1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rank</a:t>
                </a:r>
                <a:r>
                  <a:rPr lang="tr-TR" altLang="tr-TR" sz="2800" b="1" dirty="0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tr-TR" altLang="tr-TR" sz="2800" b="1" dirty="0" err="1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values</a:t>
                </a:r>
                <a:r>
                  <a:rPr lang="tr-TR" altLang="tr-TR" sz="2800" b="1" dirty="0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 of EU </a:t>
                </a:r>
                <a:r>
                  <a:rPr lang="tr-TR" altLang="tr-TR" sz="2800" b="1" dirty="0" err="1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countries</a:t>
                </a:r>
                <a:r>
                  <a:rPr lang="tr-TR" altLang="tr-TR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’’.</a:t>
                </a:r>
                <a:endParaRPr lang="en-US" altLang="tr-TR" sz="2800" b="1" dirty="0">
                  <a:latin typeface="Garamond" panose="02020404030301010803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Metin kutusu 3">
                <a:extLst>
                  <a:ext uri="{FF2B5EF4-FFF2-40B4-BE49-F238E27FC236}">
                    <a16:creationId xmlns:a16="http://schemas.microsoft.com/office/drawing/2014/main" id="{10E6E6B3-6980-4792-DD6D-C149F3E5C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6778" y="1609456"/>
                <a:ext cx="7818634" cy="4900893"/>
              </a:xfrm>
              <a:prstGeom prst="rect">
                <a:avLst/>
              </a:prstGeom>
              <a:blipFill>
                <a:blip r:embed="rId3"/>
                <a:stretch>
                  <a:fillRect t="-1244" r="-2728" b="-2488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Resim 1">
            <a:extLst>
              <a:ext uri="{FF2B5EF4-FFF2-40B4-BE49-F238E27FC236}">
                <a16:creationId xmlns:a16="http://schemas.microsoft.com/office/drawing/2014/main" id="{038067B5-C0B0-332C-BD31-4AA013ED9A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3418" y="3463441"/>
            <a:ext cx="323862" cy="46391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6AE5C6CC-E9D2-5469-54A6-B9180805C010}"/>
              </a:ext>
            </a:extLst>
          </p:cNvPr>
          <p:cNvSpPr txBox="1"/>
          <p:nvPr/>
        </p:nvSpPr>
        <p:spPr>
          <a:xfrm>
            <a:off x="71120" y="6503396"/>
            <a:ext cx="12029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err="1">
                <a:latin typeface="Garamond" panose="02020404030301010803" pitchFamily="18" charset="0"/>
              </a:rPr>
              <a:t>Assoc</a:t>
            </a:r>
            <a:r>
              <a:rPr lang="tr-TR" sz="1400" b="1" dirty="0">
                <a:latin typeface="Garamond" panose="02020404030301010803" pitchFamily="18" charset="0"/>
              </a:rPr>
              <a:t>. Prof. Ayhan DEMİRCİ, Toros </a:t>
            </a:r>
            <a:r>
              <a:rPr lang="tr-TR" sz="1400" b="1" dirty="0" err="1">
                <a:latin typeface="Garamond" panose="02020404030301010803" pitchFamily="18" charset="0"/>
              </a:rPr>
              <a:t>University</a:t>
            </a:r>
            <a:r>
              <a:rPr lang="tr-TR" sz="1400" b="1" dirty="0">
                <a:latin typeface="Garamond" panose="02020404030301010803" pitchFamily="18" charset="0"/>
              </a:rPr>
              <a:t>, </a:t>
            </a:r>
            <a:r>
              <a:rPr lang="tr-TR" sz="1400" b="1" dirty="0" err="1">
                <a:latin typeface="Garamond" panose="02020404030301010803" pitchFamily="18" charset="0"/>
              </a:rPr>
              <a:t>Turkiye</a:t>
            </a:r>
            <a:r>
              <a:rPr lang="tr-TR" sz="1400" b="1" dirty="0">
                <a:latin typeface="Garamond" panose="02020404030301010803" pitchFamily="18" charset="0"/>
              </a:rPr>
              <a:t>.</a:t>
            </a:r>
            <a:endParaRPr lang="en-US" sz="1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8359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1F9E8-53E2-27EE-6B72-34ED5ACEA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şlık 4">
            <a:extLst>
              <a:ext uri="{FF2B5EF4-FFF2-40B4-BE49-F238E27FC236}">
                <a16:creationId xmlns:a16="http://schemas.microsoft.com/office/drawing/2014/main" id="{AC20452E-9DF9-2F15-C899-03159631D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98" y="3439827"/>
            <a:ext cx="3052691" cy="595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600" b="1" dirty="0" err="1">
                <a:latin typeface="Garamond" panose="02020404030301010803" pitchFamily="18" charset="0"/>
              </a:rPr>
              <a:t>Results</a:t>
            </a:r>
            <a:endParaRPr lang="en-US" sz="3600" b="1" dirty="0">
              <a:latin typeface="Garamond" panose="02020404030301010803" pitchFamily="18" charset="0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E3E81386-C1EC-34D4-C37E-770FF5564937}"/>
              </a:ext>
            </a:extLst>
          </p:cNvPr>
          <p:cNvSpPr txBox="1"/>
          <p:nvPr/>
        </p:nvSpPr>
        <p:spPr>
          <a:xfrm>
            <a:off x="3357079" y="618148"/>
            <a:ext cx="8038507" cy="602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4958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tr-TR" sz="32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Hypothesis</a:t>
            </a:r>
            <a:r>
              <a:rPr lang="tr-TR" sz="3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32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Tests</a:t>
            </a:r>
            <a:r>
              <a:rPr lang="tr-TR" sz="3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6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tr-TR" sz="26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Spearman</a:t>
            </a:r>
            <a:r>
              <a:rPr lang="tr-TR" sz="26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6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Rank</a:t>
            </a:r>
            <a:r>
              <a:rPr lang="tr-TR" sz="26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6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Correlation</a:t>
            </a:r>
            <a:r>
              <a:rPr lang="tr-TR" sz="26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Calibri" panose="020F0502020204030204" pitchFamily="34" charset="0"/>
              <a:cs typeface="Vrinda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Metin kutusu 3">
                <a:extLst>
                  <a:ext uri="{FF2B5EF4-FFF2-40B4-BE49-F238E27FC236}">
                    <a16:creationId xmlns:a16="http://schemas.microsoft.com/office/drawing/2014/main" id="{F19DEB27-6EB7-028B-F73F-0CD26FE352CD}"/>
                  </a:ext>
                </a:extLst>
              </p:cNvPr>
              <p:cNvSpPr txBox="1"/>
              <p:nvPr/>
            </p:nvSpPr>
            <p:spPr>
              <a:xfrm>
                <a:off x="3626778" y="1253856"/>
                <a:ext cx="7818634" cy="5559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800100" lvl="1" indent="-342900" algn="just">
                  <a:lnSpc>
                    <a:spcPct val="107000"/>
                  </a:lnSpc>
                  <a:spcAft>
                    <a:spcPts val="800"/>
                  </a:spcAft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tr-TR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𝑯</m:t>
                        </m:r>
                      </m:e>
                      <m:sub>
                        <m:r>
                          <a:rPr lang="tr-TR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𝟎𝟐</m:t>
                        </m:r>
                      </m:sub>
                    </m:sSub>
                    <m:r>
                      <a:rPr lang="tr-TR" sz="28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 </m:t>
                    </m:r>
                  </m:oMath>
                </a14:m>
                <a:r>
                  <a:rPr lang="en-US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The </a:t>
                </a:r>
                <a:r>
                  <a:rPr lang="en-US" sz="2800" b="1" dirty="0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economic and </a:t>
                </a:r>
                <a:r>
                  <a:rPr lang="tr-TR" sz="2800" b="1" dirty="0" err="1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environmental</a:t>
                </a:r>
                <a:r>
                  <a:rPr lang="en-US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 rank values ​​of </a:t>
                </a:r>
                <a:r>
                  <a:rPr lang="tr-TR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EU </a:t>
                </a:r>
                <a:r>
                  <a:rPr lang="en-US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countries are independent of each other.</a:t>
                </a:r>
                <a:endParaRPr lang="tr-TR" sz="2800" b="1" dirty="0">
                  <a:latin typeface="Garamond" panose="02020404030301010803" pitchFamily="18" charset="0"/>
                  <a:cs typeface="Times New Roman" panose="02020603050405020304" pitchFamily="18" charset="0"/>
                </a:endParaRPr>
              </a:p>
              <a:p>
                <a:pPr marL="800100" lvl="1" indent="-342900" algn="just">
                  <a:lnSpc>
                    <a:spcPct val="107000"/>
                  </a:lnSpc>
                  <a:spcAft>
                    <a:spcPts val="800"/>
                  </a:spcAft>
                  <a:buFont typeface="Wingdings" panose="05000000000000000000" pitchFamily="2" charset="2"/>
                  <a:buChar char="ü"/>
                </a:pPr>
                <a:endParaRPr lang="tr-TR" sz="800" b="1" dirty="0">
                  <a:latin typeface="Garamond" panose="02020404030301010803" pitchFamily="18" charset="0"/>
                  <a:cs typeface="Times New Roman" panose="02020603050405020304" pitchFamily="18" charset="0"/>
                </a:endParaRPr>
              </a:p>
              <a:p>
                <a:pPr marL="800100" lvl="1" indent="-342900" algn="just">
                  <a:lnSpc>
                    <a:spcPct val="107000"/>
                  </a:lnSpc>
                  <a:spcAft>
                    <a:spcPts val="800"/>
                  </a:spcAft>
                  <a:buFont typeface="Wingdings" panose="05000000000000000000" pitchFamily="2" charset="2"/>
                  <a:buChar char="ü"/>
                </a:pPr>
                <a:r>
                  <a:rPr lang="tr-TR" sz="2800" b="1" dirty="0" err="1">
                    <a:highlight>
                      <a:srgbClr val="00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Rejected</a:t>
                </a:r>
                <a:r>
                  <a:rPr lang="tr-TR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tr-TR" sz="2800" b="1" dirty="0" err="1">
                    <a:latin typeface="Garamond" panose="02020404030301010803" pitchFamily="18" charset="0"/>
                    <a:cs typeface="Times New Roman" panose="02020603050405020304" pitchFamily="18" charset="0"/>
                  </a:rPr>
                  <a:t>because</a:t>
                </a:r>
                <a:r>
                  <a:rPr lang="tr-TR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 of </a:t>
                </a:r>
                <a:r>
                  <a:rPr lang="tr-TR" sz="2800" b="1" dirty="0" err="1">
                    <a:latin typeface="Garamond" panose="02020404030301010803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tr-TR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tr-TR" sz="2800" b="1" dirty="0" err="1">
                    <a:latin typeface="Garamond" panose="02020404030301010803" pitchFamily="18" charset="0"/>
                    <a:cs typeface="Times New Roman" panose="02020603050405020304" pitchFamily="18" charset="0"/>
                  </a:rPr>
                  <a:t>Spearman</a:t>
                </a:r>
                <a:r>
                  <a:rPr lang="tr-TR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tr-TR" sz="2800" b="1" dirty="0" err="1">
                    <a:latin typeface="Garamond" panose="02020404030301010803" pitchFamily="18" charset="0"/>
                    <a:cs typeface="Times New Roman" panose="02020603050405020304" pitchFamily="18" charset="0"/>
                  </a:rPr>
                  <a:t>Rank</a:t>
                </a:r>
                <a:r>
                  <a:rPr lang="tr-TR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tr-TR" sz="2800" b="1" dirty="0" err="1">
                    <a:latin typeface="Garamond" panose="02020404030301010803" pitchFamily="18" charset="0"/>
                    <a:cs typeface="Times New Roman" panose="02020603050405020304" pitchFamily="18" charset="0"/>
                  </a:rPr>
                  <a:t>Correlation</a:t>
                </a:r>
                <a:r>
                  <a:rPr lang="tr-TR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tr-TR" sz="2800" b="1" dirty="0" err="1">
                    <a:latin typeface="Garamond" panose="02020404030301010803" pitchFamily="18" charset="0"/>
                    <a:cs typeface="Times New Roman" panose="02020603050405020304" pitchFamily="18" charset="0"/>
                  </a:rPr>
                  <a:t>Coefficient</a:t>
                </a:r>
                <a:r>
                  <a:rPr lang="tr-TR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 (    ) is </a:t>
                </a:r>
                <a:r>
                  <a:rPr lang="tr-TR" sz="2800" b="1" dirty="0" err="1">
                    <a:latin typeface="Garamond" panose="02020404030301010803" pitchFamily="18" charset="0"/>
                    <a:cs typeface="Times New Roman" panose="02020603050405020304" pitchFamily="18" charset="0"/>
                  </a:rPr>
                  <a:t>greater</a:t>
                </a:r>
                <a:r>
                  <a:rPr lang="tr-TR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tr-TR" sz="2800" b="1" dirty="0" err="1">
                    <a:latin typeface="Garamond" panose="02020404030301010803" pitchFamily="18" charset="0"/>
                    <a:cs typeface="Times New Roman" panose="02020603050405020304" pitchFamily="18" charset="0"/>
                  </a:rPr>
                  <a:t>than</a:t>
                </a:r>
                <a:r>
                  <a:rPr lang="tr-TR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 test </a:t>
                </a:r>
                <a:r>
                  <a:rPr lang="tr-TR" sz="2800" b="1" dirty="0" err="1">
                    <a:latin typeface="Garamond" panose="02020404030301010803" pitchFamily="18" charset="0"/>
                    <a:cs typeface="Times New Roman" panose="02020603050405020304" pitchFamily="18" charset="0"/>
                  </a:rPr>
                  <a:t>value</a:t>
                </a:r>
                <a:r>
                  <a:rPr lang="tr-TR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tr-TR" sz="2800" b="1" dirty="0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(0,251 &lt; 0,324)</a:t>
                </a:r>
                <a:r>
                  <a:rPr lang="tr-TR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tr-TR" sz="2800" b="1" dirty="0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l-GR" sz="2800" b="1" dirty="0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tr-TR" sz="2800" b="1" dirty="0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 = 0,05)</a:t>
                </a:r>
              </a:p>
              <a:p>
                <a:pPr marL="800100" lvl="1" indent="-342900" algn="just">
                  <a:lnSpc>
                    <a:spcPct val="107000"/>
                  </a:lnSpc>
                  <a:spcAft>
                    <a:spcPts val="800"/>
                  </a:spcAft>
                  <a:buFont typeface="Wingdings" panose="05000000000000000000" pitchFamily="2" charset="2"/>
                  <a:buChar char="ü"/>
                </a:pPr>
                <a:endParaRPr lang="tr-TR" sz="800" b="1" dirty="0">
                  <a:latin typeface="Garamond" panose="02020404030301010803" pitchFamily="18" charset="0"/>
                  <a:cs typeface="Times New Roman" panose="02020603050405020304" pitchFamily="18" charset="0"/>
                </a:endParaRPr>
              </a:p>
              <a:p>
                <a:pPr marL="800100" lvl="1" indent="-342900" algn="just">
                  <a:lnSpc>
                    <a:spcPct val="107000"/>
                  </a:lnSpc>
                  <a:spcAft>
                    <a:spcPts val="800"/>
                  </a:spcAft>
                  <a:buFont typeface="Wingdings" panose="05000000000000000000" pitchFamily="2" charset="2"/>
                  <a:buChar char="ü"/>
                </a:pPr>
                <a:r>
                  <a:rPr lang="tr-TR" sz="2800" b="1" dirty="0" err="1">
                    <a:latin typeface="Garamond" panose="02020404030301010803" pitchFamily="18" charset="0"/>
                    <a:cs typeface="Times New Roman" panose="02020603050405020304" pitchFamily="18" charset="0"/>
                  </a:rPr>
                  <a:t>It</a:t>
                </a:r>
                <a:r>
                  <a:rPr lang="tr-TR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 can be </a:t>
                </a:r>
                <a:r>
                  <a:rPr lang="tr-TR" sz="2800" b="1" dirty="0" err="1">
                    <a:latin typeface="Garamond" panose="02020404030301010803" pitchFamily="18" charset="0"/>
                    <a:cs typeface="Times New Roman" panose="02020603050405020304" pitchFamily="18" charset="0"/>
                  </a:rPr>
                  <a:t>said</a:t>
                </a:r>
                <a:r>
                  <a:rPr lang="tr-TR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tr-TR" sz="2800" b="1" dirty="0" err="1">
                    <a:latin typeface="Garamond" panose="02020404030301010803" pitchFamily="18" charset="0"/>
                    <a:cs typeface="Times New Roman" panose="02020603050405020304" pitchFamily="18" charset="0"/>
                  </a:rPr>
                  <a:t>that</a:t>
                </a:r>
                <a:r>
                  <a:rPr lang="tr-TR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 ‘‘</a:t>
                </a:r>
                <a:r>
                  <a:rPr lang="tr-TR" altLang="tr-TR" sz="2800" b="1" dirty="0" err="1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There</a:t>
                </a:r>
                <a:r>
                  <a:rPr lang="tr-TR" altLang="tr-TR" sz="2800" b="1" dirty="0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 is a </a:t>
                </a:r>
                <a:r>
                  <a:rPr lang="tr-TR" altLang="tr-TR" sz="2800" b="1" dirty="0" err="1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positive</a:t>
                </a:r>
                <a:r>
                  <a:rPr lang="tr-TR" altLang="tr-TR" sz="2800" b="1" dirty="0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tr-TR" altLang="tr-TR" sz="2800" b="1" dirty="0" err="1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Spearman</a:t>
                </a:r>
                <a:r>
                  <a:rPr lang="tr-TR" altLang="tr-TR" sz="2800" b="1" dirty="0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tr-TR" altLang="tr-TR" sz="2800" b="1" dirty="0" err="1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rank</a:t>
                </a:r>
                <a:r>
                  <a:rPr lang="tr-TR" altLang="tr-TR" sz="2800" b="1" dirty="0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tr-TR" altLang="tr-TR" sz="2800" b="1" dirty="0" err="1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correlation</a:t>
                </a:r>
                <a:r>
                  <a:rPr lang="tr-TR" altLang="tr-TR" sz="2800" b="1" dirty="0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tr-TR" altLang="tr-TR" sz="2800" b="1" dirty="0" err="1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between</a:t>
                </a:r>
                <a:r>
                  <a:rPr lang="tr-TR" altLang="tr-TR" sz="2800" b="1" dirty="0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tr-TR" altLang="tr-TR" sz="2800" b="1" dirty="0" err="1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tr-TR" altLang="tr-TR" sz="2800" b="1" dirty="0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tr-TR" altLang="tr-TR" sz="2800" b="1" dirty="0" err="1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economic</a:t>
                </a:r>
                <a:r>
                  <a:rPr lang="tr-TR" altLang="tr-TR" sz="2800" b="1" dirty="0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tr-TR" altLang="tr-TR" sz="2800" b="1" dirty="0" err="1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tr-TR" altLang="tr-TR" sz="2800" b="1" dirty="0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tr-TR" altLang="tr-TR" sz="2800" b="1" dirty="0" err="1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environmental</a:t>
                </a:r>
                <a:r>
                  <a:rPr lang="tr-TR" altLang="tr-TR" sz="2800" b="1" dirty="0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tr-TR" altLang="tr-TR" sz="2800" b="1" dirty="0" err="1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rank</a:t>
                </a:r>
                <a:r>
                  <a:rPr lang="tr-TR" altLang="tr-TR" sz="2800" b="1" dirty="0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tr-TR" altLang="tr-TR" sz="2800" b="1" dirty="0" err="1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values</a:t>
                </a:r>
                <a:r>
                  <a:rPr lang="tr-TR" altLang="tr-TR" sz="2800" b="1" dirty="0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 of EU </a:t>
                </a:r>
                <a:r>
                  <a:rPr lang="tr-TR" altLang="tr-TR" sz="2800" b="1" dirty="0" err="1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countries</a:t>
                </a:r>
                <a:r>
                  <a:rPr lang="tr-TR" altLang="tr-TR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’’.</a:t>
                </a:r>
                <a:endParaRPr lang="en-US" altLang="tr-TR" sz="2800" b="1" dirty="0">
                  <a:latin typeface="Garamond" panose="02020404030301010803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Metin kutusu 3">
                <a:extLst>
                  <a:ext uri="{FF2B5EF4-FFF2-40B4-BE49-F238E27FC236}">
                    <a16:creationId xmlns:a16="http://schemas.microsoft.com/office/drawing/2014/main" id="{F19DEB27-6EB7-028B-F73F-0CD26FE352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6778" y="1253856"/>
                <a:ext cx="7818634" cy="5559535"/>
              </a:xfrm>
              <a:prstGeom prst="rect">
                <a:avLst/>
              </a:prstGeom>
              <a:blipFill>
                <a:blip r:embed="rId3"/>
                <a:stretch>
                  <a:fillRect t="-987" r="-2728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Resim 1">
            <a:extLst>
              <a:ext uri="{FF2B5EF4-FFF2-40B4-BE49-F238E27FC236}">
                <a16:creationId xmlns:a16="http://schemas.microsoft.com/office/drawing/2014/main" id="{B6245AED-9166-6B79-9373-5D0D007199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3418" y="3534561"/>
            <a:ext cx="323862" cy="46391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134FA3B0-D7EC-A842-A50E-15BC659C27C9}"/>
              </a:ext>
            </a:extLst>
          </p:cNvPr>
          <p:cNvSpPr txBox="1"/>
          <p:nvPr/>
        </p:nvSpPr>
        <p:spPr>
          <a:xfrm>
            <a:off x="71120" y="6503396"/>
            <a:ext cx="12029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err="1">
                <a:latin typeface="Garamond" panose="02020404030301010803" pitchFamily="18" charset="0"/>
              </a:rPr>
              <a:t>Assoc</a:t>
            </a:r>
            <a:r>
              <a:rPr lang="tr-TR" sz="1400" b="1" dirty="0">
                <a:latin typeface="Garamond" panose="02020404030301010803" pitchFamily="18" charset="0"/>
              </a:rPr>
              <a:t>. Prof. Ayhan DEMİRCİ, Toros </a:t>
            </a:r>
            <a:r>
              <a:rPr lang="tr-TR" sz="1400" b="1" dirty="0" err="1">
                <a:latin typeface="Garamond" panose="02020404030301010803" pitchFamily="18" charset="0"/>
              </a:rPr>
              <a:t>University</a:t>
            </a:r>
            <a:r>
              <a:rPr lang="tr-TR" sz="1400" b="1" dirty="0">
                <a:latin typeface="Garamond" panose="02020404030301010803" pitchFamily="18" charset="0"/>
              </a:rPr>
              <a:t>, </a:t>
            </a:r>
            <a:r>
              <a:rPr lang="tr-TR" sz="1400" b="1" dirty="0" err="1">
                <a:latin typeface="Garamond" panose="02020404030301010803" pitchFamily="18" charset="0"/>
              </a:rPr>
              <a:t>Turkiye</a:t>
            </a:r>
            <a:r>
              <a:rPr lang="tr-TR" sz="1400" b="1" dirty="0">
                <a:latin typeface="Garamond" panose="02020404030301010803" pitchFamily="18" charset="0"/>
              </a:rPr>
              <a:t>.</a:t>
            </a:r>
            <a:endParaRPr lang="en-US" sz="1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1464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AF970-A4AB-0232-42F1-ED09FA4E5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şlık 4">
            <a:extLst>
              <a:ext uri="{FF2B5EF4-FFF2-40B4-BE49-F238E27FC236}">
                <a16:creationId xmlns:a16="http://schemas.microsoft.com/office/drawing/2014/main" id="{D78A5F60-2ED5-7D4D-DE90-BDF8B1387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98" y="3439827"/>
            <a:ext cx="3052691" cy="595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600" b="1" dirty="0" err="1">
                <a:latin typeface="Garamond" panose="02020404030301010803" pitchFamily="18" charset="0"/>
              </a:rPr>
              <a:t>Results</a:t>
            </a:r>
            <a:endParaRPr lang="en-US" sz="3600" b="1" dirty="0">
              <a:latin typeface="Garamond" panose="02020404030301010803" pitchFamily="18" charset="0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F719B52-B925-62ED-D916-A4027AB5AA4D}"/>
              </a:ext>
            </a:extLst>
          </p:cNvPr>
          <p:cNvSpPr txBox="1"/>
          <p:nvPr/>
        </p:nvSpPr>
        <p:spPr>
          <a:xfrm>
            <a:off x="3357079" y="618148"/>
            <a:ext cx="8038507" cy="602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4958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tr-TR" sz="32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Hypothesis</a:t>
            </a:r>
            <a:r>
              <a:rPr lang="tr-TR" sz="3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32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Tests</a:t>
            </a:r>
            <a:r>
              <a:rPr lang="tr-TR" sz="32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6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tr-TR" sz="26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Spearman</a:t>
            </a:r>
            <a:r>
              <a:rPr lang="tr-TR" sz="26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6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Rank</a:t>
            </a:r>
            <a:r>
              <a:rPr lang="tr-TR" sz="26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6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Correlation</a:t>
            </a:r>
            <a:r>
              <a:rPr lang="tr-TR" sz="26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Calibri" panose="020F0502020204030204" pitchFamily="34" charset="0"/>
              <a:cs typeface="Vrinda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Metin kutusu 3">
                <a:extLst>
                  <a:ext uri="{FF2B5EF4-FFF2-40B4-BE49-F238E27FC236}">
                    <a16:creationId xmlns:a16="http://schemas.microsoft.com/office/drawing/2014/main" id="{C5610D31-D4C9-DF3A-6B41-4EC81FCB8905}"/>
                  </a:ext>
                </a:extLst>
              </p:cNvPr>
              <p:cNvSpPr txBox="1"/>
              <p:nvPr/>
            </p:nvSpPr>
            <p:spPr>
              <a:xfrm>
                <a:off x="3626778" y="1233536"/>
                <a:ext cx="7818634" cy="5559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800100" lvl="1" indent="-342900" algn="just">
                  <a:lnSpc>
                    <a:spcPct val="107000"/>
                  </a:lnSpc>
                  <a:spcAft>
                    <a:spcPts val="800"/>
                  </a:spcAft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tr-TR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𝑯</m:t>
                        </m:r>
                      </m:e>
                      <m:sub>
                        <m:r>
                          <a:rPr lang="tr-TR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𝟎𝟏</m:t>
                        </m:r>
                      </m:sub>
                    </m:sSub>
                    <m:r>
                      <a:rPr lang="tr-TR" sz="28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 </m:t>
                    </m:r>
                  </m:oMath>
                </a14:m>
                <a:r>
                  <a:rPr lang="en-US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The </a:t>
                </a:r>
                <a:r>
                  <a:rPr lang="en-US" sz="2800" b="1" dirty="0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social</a:t>
                </a:r>
                <a:r>
                  <a:rPr lang="tr-TR" sz="2800" b="1" dirty="0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tr-TR" sz="2800" b="1" dirty="0" err="1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tr-TR" sz="2800" b="1" dirty="0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tr-TR" sz="2800" b="1" dirty="0" err="1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environmental</a:t>
                </a:r>
                <a:r>
                  <a:rPr lang="en-US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 rank values ​​of </a:t>
                </a:r>
                <a:r>
                  <a:rPr lang="tr-TR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EU </a:t>
                </a:r>
                <a:r>
                  <a:rPr lang="en-US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countries are independent of each other.</a:t>
                </a:r>
                <a:endParaRPr lang="tr-TR" sz="2800" b="1" dirty="0">
                  <a:latin typeface="Garamond" panose="02020404030301010803" pitchFamily="18" charset="0"/>
                  <a:cs typeface="Times New Roman" panose="02020603050405020304" pitchFamily="18" charset="0"/>
                </a:endParaRPr>
              </a:p>
              <a:p>
                <a:pPr marL="800100" lvl="1" indent="-342900" algn="just">
                  <a:lnSpc>
                    <a:spcPct val="107000"/>
                  </a:lnSpc>
                  <a:spcAft>
                    <a:spcPts val="800"/>
                  </a:spcAft>
                  <a:buFont typeface="Wingdings" panose="05000000000000000000" pitchFamily="2" charset="2"/>
                  <a:buChar char="ü"/>
                </a:pPr>
                <a:endParaRPr lang="tr-TR" sz="800" b="1" dirty="0">
                  <a:latin typeface="Garamond" panose="02020404030301010803" pitchFamily="18" charset="0"/>
                  <a:cs typeface="Times New Roman" panose="02020603050405020304" pitchFamily="18" charset="0"/>
                </a:endParaRPr>
              </a:p>
              <a:p>
                <a:pPr marL="800100" lvl="1" indent="-342900" algn="just">
                  <a:lnSpc>
                    <a:spcPct val="107000"/>
                  </a:lnSpc>
                  <a:spcAft>
                    <a:spcPts val="800"/>
                  </a:spcAft>
                  <a:buFont typeface="Wingdings" panose="05000000000000000000" pitchFamily="2" charset="2"/>
                  <a:buChar char="ü"/>
                </a:pPr>
                <a:r>
                  <a:rPr lang="tr-TR" sz="2800" b="1" dirty="0" err="1">
                    <a:highlight>
                      <a:srgbClr val="00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Rejected</a:t>
                </a:r>
                <a:r>
                  <a:rPr lang="tr-TR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tr-TR" sz="2800" b="1" dirty="0" err="1">
                    <a:latin typeface="Garamond" panose="02020404030301010803" pitchFamily="18" charset="0"/>
                    <a:cs typeface="Times New Roman" panose="02020603050405020304" pitchFamily="18" charset="0"/>
                  </a:rPr>
                  <a:t>because</a:t>
                </a:r>
                <a:r>
                  <a:rPr lang="tr-TR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 of </a:t>
                </a:r>
                <a:r>
                  <a:rPr lang="tr-TR" sz="2800" b="1" dirty="0" err="1">
                    <a:latin typeface="Garamond" panose="02020404030301010803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tr-TR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tr-TR" sz="2800" b="1" dirty="0" err="1">
                    <a:latin typeface="Garamond" panose="02020404030301010803" pitchFamily="18" charset="0"/>
                    <a:cs typeface="Times New Roman" panose="02020603050405020304" pitchFamily="18" charset="0"/>
                  </a:rPr>
                  <a:t>Spearman</a:t>
                </a:r>
                <a:r>
                  <a:rPr lang="tr-TR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tr-TR" sz="2800" b="1" dirty="0" err="1">
                    <a:latin typeface="Garamond" panose="02020404030301010803" pitchFamily="18" charset="0"/>
                    <a:cs typeface="Times New Roman" panose="02020603050405020304" pitchFamily="18" charset="0"/>
                  </a:rPr>
                  <a:t>Rank</a:t>
                </a:r>
                <a:r>
                  <a:rPr lang="tr-TR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tr-TR" sz="2800" b="1" dirty="0" err="1">
                    <a:latin typeface="Garamond" panose="02020404030301010803" pitchFamily="18" charset="0"/>
                    <a:cs typeface="Times New Roman" panose="02020603050405020304" pitchFamily="18" charset="0"/>
                  </a:rPr>
                  <a:t>Correlation</a:t>
                </a:r>
                <a:r>
                  <a:rPr lang="tr-TR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tr-TR" sz="2800" b="1" dirty="0" err="1">
                    <a:latin typeface="Garamond" panose="02020404030301010803" pitchFamily="18" charset="0"/>
                    <a:cs typeface="Times New Roman" panose="02020603050405020304" pitchFamily="18" charset="0"/>
                  </a:rPr>
                  <a:t>Coefficient</a:t>
                </a:r>
                <a:r>
                  <a:rPr lang="tr-TR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 (    ) is </a:t>
                </a:r>
                <a:r>
                  <a:rPr lang="tr-TR" sz="2800" b="1" dirty="0" err="1">
                    <a:latin typeface="Garamond" panose="02020404030301010803" pitchFamily="18" charset="0"/>
                    <a:cs typeface="Times New Roman" panose="02020603050405020304" pitchFamily="18" charset="0"/>
                  </a:rPr>
                  <a:t>greater</a:t>
                </a:r>
                <a:r>
                  <a:rPr lang="tr-TR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tr-TR" sz="2800" b="1" dirty="0" err="1">
                    <a:latin typeface="Garamond" panose="02020404030301010803" pitchFamily="18" charset="0"/>
                    <a:cs typeface="Times New Roman" panose="02020603050405020304" pitchFamily="18" charset="0"/>
                  </a:rPr>
                  <a:t>than</a:t>
                </a:r>
                <a:r>
                  <a:rPr lang="tr-TR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 test </a:t>
                </a:r>
                <a:r>
                  <a:rPr lang="tr-TR" sz="2800" b="1" dirty="0" err="1">
                    <a:latin typeface="Garamond" panose="02020404030301010803" pitchFamily="18" charset="0"/>
                    <a:cs typeface="Times New Roman" panose="02020603050405020304" pitchFamily="18" charset="0"/>
                  </a:rPr>
                  <a:t>value</a:t>
                </a:r>
                <a:r>
                  <a:rPr lang="tr-TR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tr-TR" sz="2800" b="1" dirty="0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(0,252 &lt; 0,324)</a:t>
                </a:r>
                <a:r>
                  <a:rPr lang="tr-TR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tr-TR" sz="2800" b="1" dirty="0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l-GR" sz="2800" b="1" dirty="0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tr-TR" sz="2800" b="1" dirty="0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 = 0,05)</a:t>
                </a:r>
              </a:p>
              <a:p>
                <a:pPr marL="800100" lvl="1" indent="-342900" algn="just">
                  <a:lnSpc>
                    <a:spcPct val="107000"/>
                  </a:lnSpc>
                  <a:spcAft>
                    <a:spcPts val="800"/>
                  </a:spcAft>
                  <a:buFont typeface="Wingdings" panose="05000000000000000000" pitchFamily="2" charset="2"/>
                  <a:buChar char="ü"/>
                </a:pPr>
                <a:endParaRPr lang="tr-TR" sz="800" b="1" dirty="0">
                  <a:latin typeface="Garamond" panose="02020404030301010803" pitchFamily="18" charset="0"/>
                  <a:cs typeface="Times New Roman" panose="02020603050405020304" pitchFamily="18" charset="0"/>
                </a:endParaRPr>
              </a:p>
              <a:p>
                <a:pPr marL="800100" lvl="1" indent="-342900" algn="just">
                  <a:lnSpc>
                    <a:spcPct val="107000"/>
                  </a:lnSpc>
                  <a:spcAft>
                    <a:spcPts val="800"/>
                  </a:spcAft>
                  <a:buFont typeface="Wingdings" panose="05000000000000000000" pitchFamily="2" charset="2"/>
                  <a:buChar char="ü"/>
                </a:pPr>
                <a:r>
                  <a:rPr lang="tr-TR" sz="2800" b="1" dirty="0" err="1">
                    <a:latin typeface="Garamond" panose="02020404030301010803" pitchFamily="18" charset="0"/>
                    <a:cs typeface="Times New Roman" panose="02020603050405020304" pitchFamily="18" charset="0"/>
                  </a:rPr>
                  <a:t>It</a:t>
                </a:r>
                <a:r>
                  <a:rPr lang="tr-TR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 can be </a:t>
                </a:r>
                <a:r>
                  <a:rPr lang="tr-TR" sz="2800" b="1" dirty="0" err="1">
                    <a:latin typeface="Garamond" panose="02020404030301010803" pitchFamily="18" charset="0"/>
                    <a:cs typeface="Times New Roman" panose="02020603050405020304" pitchFamily="18" charset="0"/>
                  </a:rPr>
                  <a:t>said</a:t>
                </a:r>
                <a:r>
                  <a:rPr lang="tr-TR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tr-TR" sz="2800" b="1" dirty="0" err="1">
                    <a:latin typeface="Garamond" panose="02020404030301010803" pitchFamily="18" charset="0"/>
                    <a:cs typeface="Times New Roman" panose="02020603050405020304" pitchFamily="18" charset="0"/>
                  </a:rPr>
                  <a:t>that</a:t>
                </a:r>
                <a:r>
                  <a:rPr lang="tr-TR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 ‘‘</a:t>
                </a:r>
                <a:r>
                  <a:rPr lang="tr-TR" altLang="tr-TR" sz="2800" b="1" dirty="0" err="1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There</a:t>
                </a:r>
                <a:r>
                  <a:rPr lang="tr-TR" altLang="tr-TR" sz="2800" b="1" dirty="0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 is a </a:t>
                </a:r>
                <a:r>
                  <a:rPr lang="tr-TR" altLang="tr-TR" sz="2800" b="1" dirty="0" err="1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positive</a:t>
                </a:r>
                <a:r>
                  <a:rPr lang="tr-TR" altLang="tr-TR" sz="2800" b="1" dirty="0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tr-TR" altLang="tr-TR" sz="2800" b="1" dirty="0" err="1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Spearman</a:t>
                </a:r>
                <a:r>
                  <a:rPr lang="tr-TR" altLang="tr-TR" sz="2800" b="1" dirty="0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tr-TR" altLang="tr-TR" sz="2800" b="1" dirty="0" err="1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rank</a:t>
                </a:r>
                <a:r>
                  <a:rPr lang="tr-TR" altLang="tr-TR" sz="2800" b="1" dirty="0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tr-TR" altLang="tr-TR" sz="2800" b="1" dirty="0" err="1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correlation</a:t>
                </a:r>
                <a:r>
                  <a:rPr lang="tr-TR" altLang="tr-TR" sz="2800" b="1" dirty="0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tr-TR" altLang="tr-TR" sz="2800" b="1" dirty="0" err="1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between</a:t>
                </a:r>
                <a:r>
                  <a:rPr lang="tr-TR" altLang="tr-TR" sz="2800" b="1" dirty="0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tr-TR" altLang="tr-TR" sz="2800" b="1" dirty="0" err="1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tr-TR" altLang="tr-TR" sz="2800" b="1" dirty="0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tr-TR" altLang="tr-TR" sz="2800" b="1" dirty="0" err="1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social</a:t>
                </a:r>
                <a:r>
                  <a:rPr lang="tr-TR" altLang="tr-TR" sz="2800" b="1" dirty="0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tr-TR" altLang="tr-TR" sz="2800" b="1" dirty="0" err="1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tr-TR" altLang="tr-TR" sz="2800" b="1" dirty="0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tr-TR" altLang="tr-TR" sz="2800" b="1" dirty="0" err="1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environmental</a:t>
                </a:r>
                <a:r>
                  <a:rPr lang="tr-TR" altLang="tr-TR" sz="2800" b="1" dirty="0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tr-TR" altLang="tr-TR" sz="2800" b="1" dirty="0" err="1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rank</a:t>
                </a:r>
                <a:r>
                  <a:rPr lang="tr-TR" altLang="tr-TR" sz="2800" b="1" dirty="0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tr-TR" altLang="tr-TR" sz="2800" b="1" dirty="0" err="1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values</a:t>
                </a:r>
                <a:r>
                  <a:rPr lang="tr-TR" altLang="tr-TR" sz="2800" b="1" dirty="0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 of EU </a:t>
                </a:r>
                <a:r>
                  <a:rPr lang="tr-TR" altLang="tr-TR" sz="2800" b="1" dirty="0" err="1">
                    <a:highlight>
                      <a:srgbClr val="FFFF00"/>
                    </a:highlight>
                    <a:latin typeface="Garamond" panose="02020404030301010803" pitchFamily="18" charset="0"/>
                    <a:cs typeface="Times New Roman" panose="02020603050405020304" pitchFamily="18" charset="0"/>
                  </a:rPr>
                  <a:t>countries</a:t>
                </a:r>
                <a:r>
                  <a:rPr lang="tr-TR" altLang="tr-TR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’’.</a:t>
                </a:r>
                <a:endParaRPr lang="en-US" altLang="tr-TR" sz="2800" b="1" dirty="0">
                  <a:latin typeface="Garamond" panose="02020404030301010803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Metin kutusu 3">
                <a:extLst>
                  <a:ext uri="{FF2B5EF4-FFF2-40B4-BE49-F238E27FC236}">
                    <a16:creationId xmlns:a16="http://schemas.microsoft.com/office/drawing/2014/main" id="{C5610D31-D4C9-DF3A-6B41-4EC81FCB89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6778" y="1233536"/>
                <a:ext cx="7818634" cy="5559535"/>
              </a:xfrm>
              <a:prstGeom prst="rect">
                <a:avLst/>
              </a:prstGeom>
              <a:blipFill>
                <a:blip r:embed="rId3"/>
                <a:stretch>
                  <a:fillRect t="-877" r="-2728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Resim 1">
            <a:extLst>
              <a:ext uri="{FF2B5EF4-FFF2-40B4-BE49-F238E27FC236}">
                <a16:creationId xmlns:a16="http://schemas.microsoft.com/office/drawing/2014/main" id="{2C0013F8-E890-5953-C56C-CA6C1E5A84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3418" y="3514241"/>
            <a:ext cx="323862" cy="46391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9C92BD03-BE01-8571-991F-C54F6C07809B}"/>
              </a:ext>
            </a:extLst>
          </p:cNvPr>
          <p:cNvSpPr txBox="1"/>
          <p:nvPr/>
        </p:nvSpPr>
        <p:spPr>
          <a:xfrm>
            <a:off x="71120" y="6503396"/>
            <a:ext cx="12029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err="1">
                <a:latin typeface="Garamond" panose="02020404030301010803" pitchFamily="18" charset="0"/>
              </a:rPr>
              <a:t>Assoc</a:t>
            </a:r>
            <a:r>
              <a:rPr lang="tr-TR" sz="1400" b="1" dirty="0">
                <a:latin typeface="Garamond" panose="02020404030301010803" pitchFamily="18" charset="0"/>
              </a:rPr>
              <a:t>. Prof. Ayhan DEMİRCİ, Toros </a:t>
            </a:r>
            <a:r>
              <a:rPr lang="tr-TR" sz="1400" b="1" dirty="0" err="1">
                <a:latin typeface="Garamond" panose="02020404030301010803" pitchFamily="18" charset="0"/>
              </a:rPr>
              <a:t>University</a:t>
            </a:r>
            <a:r>
              <a:rPr lang="tr-TR" sz="1400" b="1" dirty="0">
                <a:latin typeface="Garamond" panose="02020404030301010803" pitchFamily="18" charset="0"/>
              </a:rPr>
              <a:t>, </a:t>
            </a:r>
            <a:r>
              <a:rPr lang="tr-TR" sz="1400" b="1" dirty="0" err="1">
                <a:latin typeface="Garamond" panose="02020404030301010803" pitchFamily="18" charset="0"/>
              </a:rPr>
              <a:t>Turkiye</a:t>
            </a:r>
            <a:r>
              <a:rPr lang="tr-TR" sz="1400" b="1" dirty="0">
                <a:latin typeface="Garamond" panose="02020404030301010803" pitchFamily="18" charset="0"/>
              </a:rPr>
              <a:t>.</a:t>
            </a:r>
            <a:endParaRPr lang="en-US" sz="1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1079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C8F76F8C-160C-4941-B39D-B9197952427A}"/>
              </a:ext>
            </a:extLst>
          </p:cNvPr>
          <p:cNvSpPr txBox="1"/>
          <p:nvPr/>
        </p:nvSpPr>
        <p:spPr>
          <a:xfrm>
            <a:off x="3603659" y="683965"/>
            <a:ext cx="7584897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The aim of the study was to rank EU countries in terms of their circularity </a:t>
            </a:r>
            <a:r>
              <a:rPr lang="tr-TR" sz="2800" b="1" dirty="0" err="1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efficiencies</a:t>
            </a:r>
            <a:r>
              <a:rPr lang="en-US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.</a:t>
            </a:r>
            <a:endParaRPr lang="tr-TR" sz="2800" b="1" dirty="0">
              <a:solidFill>
                <a:prstClr val="black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For this purpose, data that were assessed to affect the circularity </a:t>
            </a:r>
            <a:r>
              <a:rPr lang="tr-TR" sz="2800" b="1" dirty="0" err="1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efficiency</a:t>
            </a:r>
            <a:r>
              <a:rPr lang="en-US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of </a:t>
            </a:r>
            <a:r>
              <a:rPr lang="tr-TR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EU </a:t>
            </a:r>
            <a:r>
              <a:rPr lang="en-US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countries were obtained from the </a:t>
            </a:r>
            <a:r>
              <a:rPr lang="en-US" sz="2800" b="1" dirty="0" err="1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EuroStat</a:t>
            </a:r>
            <a:r>
              <a:rPr lang="en-US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database.</a:t>
            </a:r>
            <a:endParaRPr lang="tr-TR" sz="2800" b="1" dirty="0">
              <a:solidFill>
                <a:prstClr val="black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Considering the close relationship between the concepts of circularity and sustainability, the study was carried out to cover the three dimensions of sustainability.</a:t>
            </a:r>
            <a:endParaRPr lang="tr-TR" sz="2800" b="1" dirty="0">
              <a:solidFill>
                <a:prstClr val="black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Başlık 4">
            <a:extLst>
              <a:ext uri="{FF2B5EF4-FFF2-40B4-BE49-F238E27FC236}">
                <a16:creationId xmlns:a16="http://schemas.microsoft.com/office/drawing/2014/main" id="{927AD54A-19F6-F42E-4ED6-A4883B55D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88" y="2925206"/>
            <a:ext cx="2647841" cy="5958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600" b="1" dirty="0" err="1">
                <a:latin typeface="Garamond" panose="02020404030301010803" pitchFamily="18" charset="0"/>
              </a:rPr>
              <a:t>Conclusion</a:t>
            </a:r>
            <a:r>
              <a:rPr lang="tr-TR" sz="3600" b="1" dirty="0">
                <a:latin typeface="Garamond" panose="02020404030301010803" pitchFamily="18" charset="0"/>
              </a:rPr>
              <a:t>   </a:t>
            </a:r>
            <a:endParaRPr lang="en-US" sz="3600" b="1" dirty="0">
              <a:latin typeface="Garamond" panose="02020404030301010803" pitchFamily="18" charset="0"/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5F0548C-89BE-0BF3-B183-1A2DDB23E4FB}"/>
              </a:ext>
            </a:extLst>
          </p:cNvPr>
          <p:cNvSpPr txBox="1"/>
          <p:nvPr/>
        </p:nvSpPr>
        <p:spPr>
          <a:xfrm>
            <a:off x="71120" y="6503396"/>
            <a:ext cx="12029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err="1">
                <a:latin typeface="Garamond" panose="02020404030301010803" pitchFamily="18" charset="0"/>
              </a:rPr>
              <a:t>Assoc</a:t>
            </a:r>
            <a:r>
              <a:rPr lang="tr-TR" sz="1400" b="1" dirty="0">
                <a:latin typeface="Garamond" panose="02020404030301010803" pitchFamily="18" charset="0"/>
              </a:rPr>
              <a:t>. Prof. Ayhan DEMİRCİ, Toros </a:t>
            </a:r>
            <a:r>
              <a:rPr lang="tr-TR" sz="1400" b="1" dirty="0" err="1">
                <a:latin typeface="Garamond" panose="02020404030301010803" pitchFamily="18" charset="0"/>
              </a:rPr>
              <a:t>University</a:t>
            </a:r>
            <a:r>
              <a:rPr lang="tr-TR" sz="1400" b="1" dirty="0">
                <a:latin typeface="Garamond" panose="02020404030301010803" pitchFamily="18" charset="0"/>
              </a:rPr>
              <a:t>, </a:t>
            </a:r>
            <a:r>
              <a:rPr lang="tr-TR" sz="1400" b="1" dirty="0" err="1">
                <a:latin typeface="Garamond" panose="02020404030301010803" pitchFamily="18" charset="0"/>
              </a:rPr>
              <a:t>Turkiye</a:t>
            </a:r>
            <a:r>
              <a:rPr lang="tr-TR" sz="1400" b="1" dirty="0">
                <a:latin typeface="Garamond" panose="02020404030301010803" pitchFamily="18" charset="0"/>
              </a:rPr>
              <a:t>.</a:t>
            </a:r>
            <a:endParaRPr lang="en-US" sz="1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562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299C2-097F-E935-E2B7-C236941AF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52EC1B68-84FE-3B4F-188F-EB964B39F7ED}"/>
              </a:ext>
            </a:extLst>
          </p:cNvPr>
          <p:cNvSpPr txBox="1"/>
          <p:nvPr/>
        </p:nvSpPr>
        <p:spPr>
          <a:xfrm>
            <a:off x="3603659" y="683965"/>
            <a:ext cx="7584897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Accordingly, the efficiency ranking of countries was determined according to economic, social and environmental dimensions.</a:t>
            </a:r>
            <a:endParaRPr lang="tr-TR" sz="2800" b="1" dirty="0">
              <a:solidFill>
                <a:prstClr val="black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The criteria determined for each of the three dimensions were weighted </a:t>
            </a:r>
            <a:r>
              <a:rPr lang="tr-TR" sz="2800" b="1" dirty="0" err="1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by</a:t>
            </a:r>
            <a:r>
              <a:rPr lang="tr-TR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tr-TR" sz="2800" b="1" dirty="0" err="1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using</a:t>
            </a:r>
            <a:r>
              <a:rPr lang="en-US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tr-TR" sz="2800" b="1" dirty="0" err="1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the</a:t>
            </a:r>
            <a:r>
              <a:rPr lang="tr-TR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Entropy technique and these weight values ​​were used in the WASPAS technique to rank countries.</a:t>
            </a:r>
            <a:endParaRPr lang="tr-TR" sz="2800" b="1" dirty="0">
              <a:solidFill>
                <a:prstClr val="black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The significance of the rank values ​​was evaluated according to the Spearman Rank Correlation coefficient.</a:t>
            </a:r>
            <a:endParaRPr lang="tr-TR" sz="2800" b="1" dirty="0">
              <a:solidFill>
                <a:prstClr val="black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Başlık 4">
            <a:extLst>
              <a:ext uri="{FF2B5EF4-FFF2-40B4-BE49-F238E27FC236}">
                <a16:creationId xmlns:a16="http://schemas.microsoft.com/office/drawing/2014/main" id="{C7059E64-DE68-B659-F3B7-080B991E3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88" y="2925206"/>
            <a:ext cx="2647841" cy="5958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600" b="1" dirty="0" err="1">
                <a:latin typeface="Garamond" panose="02020404030301010803" pitchFamily="18" charset="0"/>
              </a:rPr>
              <a:t>Conclusion</a:t>
            </a:r>
            <a:r>
              <a:rPr lang="tr-TR" sz="3600" b="1" dirty="0">
                <a:latin typeface="Garamond" panose="02020404030301010803" pitchFamily="18" charset="0"/>
              </a:rPr>
              <a:t>   </a:t>
            </a:r>
            <a:endParaRPr lang="en-US" sz="3600" b="1" dirty="0">
              <a:latin typeface="Garamond" panose="02020404030301010803" pitchFamily="18" charset="0"/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91C338B9-A4E2-0F0F-354F-2A584A1C5F2E}"/>
              </a:ext>
            </a:extLst>
          </p:cNvPr>
          <p:cNvSpPr txBox="1"/>
          <p:nvPr/>
        </p:nvSpPr>
        <p:spPr>
          <a:xfrm>
            <a:off x="71120" y="6503396"/>
            <a:ext cx="12029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err="1">
                <a:latin typeface="Garamond" panose="02020404030301010803" pitchFamily="18" charset="0"/>
              </a:rPr>
              <a:t>Assoc</a:t>
            </a:r>
            <a:r>
              <a:rPr lang="tr-TR" sz="1400" b="1" dirty="0">
                <a:latin typeface="Garamond" panose="02020404030301010803" pitchFamily="18" charset="0"/>
              </a:rPr>
              <a:t>. Prof. Ayhan DEMİRCİ, Toros </a:t>
            </a:r>
            <a:r>
              <a:rPr lang="tr-TR" sz="1400" b="1" dirty="0" err="1">
                <a:latin typeface="Garamond" panose="02020404030301010803" pitchFamily="18" charset="0"/>
              </a:rPr>
              <a:t>University</a:t>
            </a:r>
            <a:r>
              <a:rPr lang="tr-TR" sz="1400" b="1" dirty="0">
                <a:latin typeface="Garamond" panose="02020404030301010803" pitchFamily="18" charset="0"/>
              </a:rPr>
              <a:t>, </a:t>
            </a:r>
            <a:r>
              <a:rPr lang="tr-TR" sz="1400" b="1" dirty="0" err="1">
                <a:latin typeface="Garamond" panose="02020404030301010803" pitchFamily="18" charset="0"/>
              </a:rPr>
              <a:t>Turkiye</a:t>
            </a:r>
            <a:r>
              <a:rPr lang="tr-TR" sz="1400" b="1" dirty="0">
                <a:latin typeface="Garamond" panose="02020404030301010803" pitchFamily="18" charset="0"/>
              </a:rPr>
              <a:t>.</a:t>
            </a:r>
            <a:endParaRPr lang="en-US" sz="1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7399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6A674-E060-7EC2-ED23-06678B686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0DF77709-3D0E-0346-55DB-7E61EB65A767}"/>
              </a:ext>
            </a:extLst>
          </p:cNvPr>
          <p:cNvSpPr txBox="1"/>
          <p:nvPr/>
        </p:nvSpPr>
        <p:spPr>
          <a:xfrm>
            <a:off x="3603659" y="683965"/>
            <a:ext cx="758489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Considering the selected data, the </a:t>
            </a:r>
            <a:r>
              <a:rPr lang="tr-TR" sz="2800" b="1" dirty="0" err="1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efficiencies</a:t>
            </a:r>
            <a:r>
              <a:rPr lang="en-US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of the </a:t>
            </a:r>
            <a:r>
              <a:rPr lang="tr-TR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EU </a:t>
            </a:r>
            <a:r>
              <a:rPr lang="en-US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countries in the economic, social and environmental dimensions were found to be related to each other.</a:t>
            </a:r>
            <a:endParaRPr lang="tr-TR" sz="2800" b="1" dirty="0">
              <a:solidFill>
                <a:prstClr val="black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It was observed that especially the criteria with high weight values ​​had a significant effect on the efficiency rank values ​​of the </a:t>
            </a:r>
            <a:r>
              <a:rPr lang="tr-TR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EU </a:t>
            </a:r>
            <a:r>
              <a:rPr lang="en-US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countries.</a:t>
            </a:r>
            <a:endParaRPr lang="tr-TR" sz="2800" b="1" dirty="0">
              <a:solidFill>
                <a:prstClr val="black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Accordingly, it is evaluated that other countries can make improvements by taking these criteria into account.</a:t>
            </a:r>
            <a:endParaRPr lang="tr-TR" sz="2800" b="1" dirty="0">
              <a:solidFill>
                <a:prstClr val="black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Başlık 4">
            <a:extLst>
              <a:ext uri="{FF2B5EF4-FFF2-40B4-BE49-F238E27FC236}">
                <a16:creationId xmlns:a16="http://schemas.microsoft.com/office/drawing/2014/main" id="{1AC69E9D-D44F-26A4-2F41-7083863DD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88" y="2925206"/>
            <a:ext cx="2647841" cy="5958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600" b="1" dirty="0" err="1">
                <a:latin typeface="Garamond" panose="02020404030301010803" pitchFamily="18" charset="0"/>
              </a:rPr>
              <a:t>Conclusion</a:t>
            </a:r>
            <a:r>
              <a:rPr lang="tr-TR" sz="3600" b="1" dirty="0">
                <a:latin typeface="Garamond" panose="02020404030301010803" pitchFamily="18" charset="0"/>
              </a:rPr>
              <a:t>   </a:t>
            </a:r>
            <a:endParaRPr lang="en-US" sz="3600" b="1" dirty="0">
              <a:latin typeface="Garamond" panose="02020404030301010803" pitchFamily="18" charset="0"/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CEE9E1D7-5922-224D-02AD-512E10053FBE}"/>
              </a:ext>
            </a:extLst>
          </p:cNvPr>
          <p:cNvSpPr txBox="1"/>
          <p:nvPr/>
        </p:nvSpPr>
        <p:spPr>
          <a:xfrm>
            <a:off x="71120" y="6503396"/>
            <a:ext cx="12029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err="1">
                <a:latin typeface="Garamond" panose="02020404030301010803" pitchFamily="18" charset="0"/>
              </a:rPr>
              <a:t>Assoc</a:t>
            </a:r>
            <a:r>
              <a:rPr lang="tr-TR" sz="1400" b="1" dirty="0">
                <a:latin typeface="Garamond" panose="02020404030301010803" pitchFamily="18" charset="0"/>
              </a:rPr>
              <a:t>. Prof. Ayhan DEMİRCİ, Toros </a:t>
            </a:r>
            <a:r>
              <a:rPr lang="tr-TR" sz="1400" b="1" dirty="0" err="1">
                <a:latin typeface="Garamond" panose="02020404030301010803" pitchFamily="18" charset="0"/>
              </a:rPr>
              <a:t>University</a:t>
            </a:r>
            <a:r>
              <a:rPr lang="tr-TR" sz="1400" b="1" dirty="0">
                <a:latin typeface="Garamond" panose="02020404030301010803" pitchFamily="18" charset="0"/>
              </a:rPr>
              <a:t>, </a:t>
            </a:r>
            <a:r>
              <a:rPr lang="tr-TR" sz="1400" b="1" dirty="0" err="1">
                <a:latin typeface="Garamond" panose="02020404030301010803" pitchFamily="18" charset="0"/>
              </a:rPr>
              <a:t>Turkiye</a:t>
            </a:r>
            <a:r>
              <a:rPr lang="tr-TR" sz="1400" b="1" dirty="0">
                <a:latin typeface="Garamond" panose="02020404030301010803" pitchFamily="18" charset="0"/>
              </a:rPr>
              <a:t>.</a:t>
            </a:r>
            <a:endParaRPr lang="en-US" sz="1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722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>
            <a:extLst>
              <a:ext uri="{FF2B5EF4-FFF2-40B4-BE49-F238E27FC236}">
                <a16:creationId xmlns:a16="http://schemas.microsoft.com/office/drawing/2014/main" id="{0425D257-E8EC-468C-90EB-02DB2EAD7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137" y="2374201"/>
            <a:ext cx="2991046" cy="1593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Garamond" panose="02020404030301010803" pitchFamily="18" charset="0"/>
              </a:rPr>
              <a:t>Motivation and </a:t>
            </a:r>
            <a:r>
              <a:rPr lang="tr-TR" sz="3600" b="1" dirty="0">
                <a:latin typeface="Garamond" panose="02020404030301010803" pitchFamily="18" charset="0"/>
              </a:rPr>
              <a:t>P</a:t>
            </a:r>
            <a:r>
              <a:rPr lang="en-US" sz="3600" b="1" dirty="0" err="1">
                <a:latin typeface="Garamond" panose="02020404030301010803" pitchFamily="18" charset="0"/>
              </a:rPr>
              <a:t>urpose</a:t>
            </a:r>
            <a:br>
              <a:rPr lang="tr-TR" sz="3600" b="1" dirty="0">
                <a:latin typeface="Garamond" panose="02020404030301010803" pitchFamily="18" charset="0"/>
              </a:rPr>
            </a:br>
            <a:r>
              <a:rPr lang="tr-TR" sz="3600" b="1" dirty="0">
                <a:latin typeface="Garamond" panose="02020404030301010803" pitchFamily="18" charset="0"/>
              </a:rPr>
              <a:t>   </a:t>
            </a:r>
            <a:endParaRPr lang="en-US" sz="3600" b="1" dirty="0">
              <a:latin typeface="Garamond" panose="020204040303010108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Metin kutusu 3">
                <a:extLst>
                  <a:ext uri="{FF2B5EF4-FFF2-40B4-BE49-F238E27FC236}">
                    <a16:creationId xmlns:a16="http://schemas.microsoft.com/office/drawing/2014/main" id="{A618DB5D-EF21-49B5-9D1C-3590C356E5DE}"/>
                  </a:ext>
                </a:extLst>
              </p:cNvPr>
              <p:cNvSpPr txBox="1"/>
              <p:nvPr/>
            </p:nvSpPr>
            <p:spPr>
              <a:xfrm>
                <a:off x="3626778" y="695056"/>
                <a:ext cx="7818634" cy="50985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 algn="just" eaLnBrk="1" hangingPunct="1">
                  <a:lnSpc>
                    <a:spcPct val="107000"/>
                  </a:lnSpc>
                  <a:spcAft>
                    <a:spcPts val="800"/>
                  </a:spcAft>
                  <a:buFont typeface="Wingdings" panose="05000000000000000000" pitchFamily="2" charset="2"/>
                  <a:buChar char="ü"/>
                </a:pPr>
                <a:r>
                  <a:rPr lang="tr-TR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Hyphothesis of </a:t>
                </a:r>
                <a:r>
                  <a:rPr lang="tr-TR" sz="2800" b="1" dirty="0" err="1">
                    <a:latin typeface="Garamond" panose="02020404030301010803" pitchFamily="18" charset="0"/>
                    <a:cs typeface="Times New Roman" panose="02020603050405020304" pitchFamily="18" charset="0"/>
                  </a:rPr>
                  <a:t>research</a:t>
                </a:r>
                <a:r>
                  <a:rPr lang="tr-TR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;</a:t>
                </a:r>
              </a:p>
              <a:p>
                <a:pPr marL="342900" indent="-342900" algn="just" eaLnBrk="1" hangingPunct="1">
                  <a:lnSpc>
                    <a:spcPct val="107000"/>
                  </a:lnSpc>
                  <a:spcAft>
                    <a:spcPts val="800"/>
                  </a:spcAft>
                  <a:buFont typeface="Wingdings" panose="05000000000000000000" pitchFamily="2" charset="2"/>
                  <a:buChar char="ü"/>
                </a:pPr>
                <a:endParaRPr lang="tr-TR" sz="2800" b="1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800100" lvl="1" indent="-342900" algn="just">
                  <a:lnSpc>
                    <a:spcPct val="107000"/>
                  </a:lnSpc>
                  <a:spcAft>
                    <a:spcPts val="800"/>
                  </a:spcAft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tr-TR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𝑯</m:t>
                        </m:r>
                      </m:e>
                      <m:sub>
                        <m:r>
                          <a:rPr lang="tr-TR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𝟎𝟏</m:t>
                        </m:r>
                      </m:sub>
                    </m:sSub>
                    <m:r>
                      <a:rPr lang="tr-TR" sz="28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 </m:t>
                    </m:r>
                  </m:oMath>
                </a14:m>
                <a:r>
                  <a:rPr lang="en-US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The economic and social rank values ​​of </a:t>
                </a:r>
                <a:r>
                  <a:rPr lang="tr-TR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EU </a:t>
                </a:r>
                <a:r>
                  <a:rPr lang="en-US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countries are independent of each other.</a:t>
                </a:r>
                <a:endParaRPr lang="tr-TR" sz="2800" b="1" dirty="0">
                  <a:latin typeface="Garamond" panose="02020404030301010803" pitchFamily="18" charset="0"/>
                  <a:cs typeface="Times New Roman" panose="02020603050405020304" pitchFamily="18" charset="0"/>
                </a:endParaRPr>
              </a:p>
              <a:p>
                <a:pPr marL="800100" lvl="1" indent="-342900" algn="just">
                  <a:lnSpc>
                    <a:spcPct val="107000"/>
                  </a:lnSpc>
                  <a:spcAft>
                    <a:spcPts val="800"/>
                  </a:spcAft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tr-TR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𝑯</m:t>
                        </m:r>
                      </m:e>
                      <m:sub>
                        <m:r>
                          <a:rPr lang="tr-TR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𝟎𝟐</m:t>
                        </m:r>
                      </m:sub>
                    </m:sSub>
                    <m:r>
                      <a:rPr lang="tr-TR" sz="28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tr-TR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The economic and environmental rank values ​​of </a:t>
                </a:r>
                <a:r>
                  <a:rPr lang="tr-TR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EU </a:t>
                </a:r>
                <a:r>
                  <a:rPr lang="en-US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countries are independent of each other.</a:t>
                </a:r>
                <a:endParaRPr lang="tr-TR" sz="2800" b="1" dirty="0">
                  <a:latin typeface="Garamond" panose="02020404030301010803" pitchFamily="18" charset="0"/>
                  <a:cs typeface="Times New Roman" panose="02020603050405020304" pitchFamily="18" charset="0"/>
                </a:endParaRPr>
              </a:p>
              <a:p>
                <a:pPr marL="800100" lvl="1" indent="-342900" algn="just">
                  <a:lnSpc>
                    <a:spcPct val="107000"/>
                  </a:lnSpc>
                  <a:spcAft>
                    <a:spcPts val="800"/>
                  </a:spcAft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tr-TR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𝑯</m:t>
                        </m:r>
                      </m:e>
                      <m:sub>
                        <m:r>
                          <a:rPr lang="tr-TR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𝟎𝟑</m:t>
                        </m:r>
                      </m:sub>
                    </m:sSub>
                    <m:r>
                      <a:rPr lang="tr-TR" sz="28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 </m:t>
                    </m:r>
                  </m:oMath>
                </a14:m>
                <a:r>
                  <a:rPr lang="tr-TR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The </a:t>
                </a:r>
                <a:r>
                  <a:rPr lang="en-US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social and environmental rank values </a:t>
                </a:r>
                <a:r>
                  <a:rPr lang="tr-TR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of EU </a:t>
                </a:r>
                <a:r>
                  <a:rPr lang="en-US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countries</a:t>
                </a:r>
                <a:r>
                  <a:rPr lang="tr-TR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​​are independent of each other.</a:t>
                </a:r>
                <a:endParaRPr lang="en-US" altLang="tr-TR" sz="2800" b="1" dirty="0">
                  <a:latin typeface="Garamond" panose="02020404030301010803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Metin kutusu 3">
                <a:extLst>
                  <a:ext uri="{FF2B5EF4-FFF2-40B4-BE49-F238E27FC236}">
                    <a16:creationId xmlns:a16="http://schemas.microsoft.com/office/drawing/2014/main" id="{A618DB5D-EF21-49B5-9D1C-3590C356E5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6778" y="695056"/>
                <a:ext cx="7818634" cy="5098512"/>
              </a:xfrm>
              <a:prstGeom prst="rect">
                <a:avLst/>
              </a:prstGeom>
              <a:blipFill>
                <a:blip r:embed="rId2"/>
                <a:stretch>
                  <a:fillRect l="-1403" t="-957" r="-1481" b="-2392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Metin kutusu 1">
            <a:extLst>
              <a:ext uri="{FF2B5EF4-FFF2-40B4-BE49-F238E27FC236}">
                <a16:creationId xmlns:a16="http://schemas.microsoft.com/office/drawing/2014/main" id="{5C04A4AC-C68F-F8E5-9680-59C833E02E59}"/>
              </a:ext>
            </a:extLst>
          </p:cNvPr>
          <p:cNvSpPr txBox="1"/>
          <p:nvPr/>
        </p:nvSpPr>
        <p:spPr>
          <a:xfrm>
            <a:off x="71120" y="6503396"/>
            <a:ext cx="12029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err="1">
                <a:latin typeface="Garamond" panose="02020404030301010803" pitchFamily="18" charset="0"/>
              </a:rPr>
              <a:t>Assoc</a:t>
            </a:r>
            <a:r>
              <a:rPr lang="tr-TR" sz="1400" b="1" dirty="0">
                <a:latin typeface="Garamond" panose="02020404030301010803" pitchFamily="18" charset="0"/>
              </a:rPr>
              <a:t>. Prof. Ayhan DEMİRCİ, Toros </a:t>
            </a:r>
            <a:r>
              <a:rPr lang="tr-TR" sz="1400" b="1" dirty="0" err="1">
                <a:latin typeface="Garamond" panose="02020404030301010803" pitchFamily="18" charset="0"/>
              </a:rPr>
              <a:t>University</a:t>
            </a:r>
            <a:r>
              <a:rPr lang="tr-TR" sz="1400" b="1" dirty="0">
                <a:latin typeface="Garamond" panose="02020404030301010803" pitchFamily="18" charset="0"/>
              </a:rPr>
              <a:t>, </a:t>
            </a:r>
            <a:r>
              <a:rPr lang="tr-TR" sz="1400" b="1" dirty="0" err="1">
                <a:latin typeface="Garamond" panose="02020404030301010803" pitchFamily="18" charset="0"/>
              </a:rPr>
              <a:t>Turkiye</a:t>
            </a:r>
            <a:r>
              <a:rPr lang="tr-TR" sz="1400" b="1" dirty="0">
                <a:latin typeface="Garamond" panose="02020404030301010803" pitchFamily="18" charset="0"/>
              </a:rPr>
              <a:t>.</a:t>
            </a:r>
            <a:endParaRPr lang="en-US" sz="1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4296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1F06D-ECEC-74BC-5D05-C36298890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C75F92B1-A7A3-4367-202C-2B4DEFB53E22}"/>
              </a:ext>
            </a:extLst>
          </p:cNvPr>
          <p:cNvSpPr txBox="1"/>
          <p:nvPr/>
        </p:nvSpPr>
        <p:spPr>
          <a:xfrm>
            <a:off x="3867819" y="744925"/>
            <a:ext cx="75848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tr-TR" sz="2800" b="1" dirty="0" err="1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Economic</a:t>
            </a:r>
            <a:r>
              <a:rPr lang="tr-TR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Evaluation</a:t>
            </a:r>
            <a:endParaRPr lang="tr-TR" sz="1400" b="1" dirty="0">
              <a:solidFill>
                <a:prstClr val="black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Başlık 4">
            <a:extLst>
              <a:ext uri="{FF2B5EF4-FFF2-40B4-BE49-F238E27FC236}">
                <a16:creationId xmlns:a16="http://schemas.microsoft.com/office/drawing/2014/main" id="{2C368985-EC49-03AC-B748-57046DE1A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88" y="2925206"/>
            <a:ext cx="2647841" cy="5958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600" b="1" dirty="0" err="1">
                <a:latin typeface="Garamond" panose="02020404030301010803" pitchFamily="18" charset="0"/>
              </a:rPr>
              <a:t>Conclusion</a:t>
            </a:r>
            <a:r>
              <a:rPr lang="tr-TR" sz="3600" b="1" dirty="0">
                <a:latin typeface="Garamond" panose="02020404030301010803" pitchFamily="18" charset="0"/>
              </a:rPr>
              <a:t>   </a:t>
            </a:r>
            <a:endParaRPr lang="en-US" sz="3600" b="1" dirty="0">
              <a:latin typeface="Garamond" panose="02020404030301010803" pitchFamily="18" charset="0"/>
            </a:endParaRPr>
          </a:p>
        </p:txBody>
      </p:sp>
      <p:graphicFrame>
        <p:nvGraphicFramePr>
          <p:cNvPr id="3" name="Tablo 2">
            <a:extLst>
              <a:ext uri="{FF2B5EF4-FFF2-40B4-BE49-F238E27FC236}">
                <a16:creationId xmlns:a16="http://schemas.microsoft.com/office/drawing/2014/main" id="{5E6D0EF6-F713-E58E-9DBF-E11E1E22C2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0991803"/>
              </p:ext>
            </p:extLst>
          </p:nvPr>
        </p:nvGraphicFramePr>
        <p:xfrm>
          <a:off x="3867819" y="1696584"/>
          <a:ext cx="7315200" cy="35561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21017">
                  <a:extLst>
                    <a:ext uri="{9D8B030D-6E8A-4147-A177-3AD203B41FA5}">
                      <a16:colId xmlns:a16="http://schemas.microsoft.com/office/drawing/2014/main" val="2588833067"/>
                    </a:ext>
                  </a:extLst>
                </a:gridCol>
                <a:gridCol w="992076">
                  <a:extLst>
                    <a:ext uri="{9D8B030D-6E8A-4147-A177-3AD203B41FA5}">
                      <a16:colId xmlns:a16="http://schemas.microsoft.com/office/drawing/2014/main" val="2839791671"/>
                    </a:ext>
                  </a:extLst>
                </a:gridCol>
                <a:gridCol w="1362742">
                  <a:extLst>
                    <a:ext uri="{9D8B030D-6E8A-4147-A177-3AD203B41FA5}">
                      <a16:colId xmlns:a16="http://schemas.microsoft.com/office/drawing/2014/main" val="1117241662"/>
                    </a:ext>
                  </a:extLst>
                </a:gridCol>
                <a:gridCol w="708626">
                  <a:extLst>
                    <a:ext uri="{9D8B030D-6E8A-4147-A177-3AD203B41FA5}">
                      <a16:colId xmlns:a16="http://schemas.microsoft.com/office/drawing/2014/main" val="4201504136"/>
                    </a:ext>
                  </a:extLst>
                </a:gridCol>
                <a:gridCol w="1177409">
                  <a:extLst>
                    <a:ext uri="{9D8B030D-6E8A-4147-A177-3AD203B41FA5}">
                      <a16:colId xmlns:a16="http://schemas.microsoft.com/office/drawing/2014/main" val="1300880370"/>
                    </a:ext>
                  </a:extLst>
                </a:gridCol>
                <a:gridCol w="1286429">
                  <a:extLst>
                    <a:ext uri="{9D8B030D-6E8A-4147-A177-3AD203B41FA5}">
                      <a16:colId xmlns:a16="http://schemas.microsoft.com/office/drawing/2014/main" val="726116259"/>
                    </a:ext>
                  </a:extLst>
                </a:gridCol>
                <a:gridCol w="566901">
                  <a:extLst>
                    <a:ext uri="{9D8B030D-6E8A-4147-A177-3AD203B41FA5}">
                      <a16:colId xmlns:a16="http://schemas.microsoft.com/office/drawing/2014/main" val="2837545599"/>
                    </a:ext>
                  </a:extLst>
                </a:gridCol>
              </a:tblGrid>
              <a:tr h="67745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r-TR" sz="14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Countries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GNI per Capita, PPP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Inflation (Consumer Prices)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LPI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Ease of Doing Business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Central Government Debt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r-TR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Rank Value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ctr"/>
                </a:tc>
                <a:extLst>
                  <a:ext uri="{0D108BD9-81ED-4DB2-BD59-A6C34878D82A}">
                    <a16:rowId xmlns:a16="http://schemas.microsoft.com/office/drawing/2014/main" val="162225830"/>
                  </a:ext>
                </a:extLst>
              </a:tr>
              <a:tr h="23038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0,0658</a:t>
                      </a:r>
                    </a:p>
                  </a:txBody>
                  <a:tcPr marL="6541" marR="6541" marT="65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0,1754</a:t>
                      </a:r>
                    </a:p>
                  </a:txBody>
                  <a:tcPr marL="6541" marR="6541" marT="65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0,0075</a:t>
                      </a:r>
                    </a:p>
                  </a:txBody>
                  <a:tcPr marL="6541" marR="6541" marT="65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0,3160</a:t>
                      </a:r>
                    </a:p>
                  </a:txBody>
                  <a:tcPr marL="6541" marR="6541" marT="65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0,4352</a:t>
                      </a:r>
                    </a:p>
                  </a:txBody>
                  <a:tcPr marL="6541" marR="6541" marT="6541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7922867"/>
                  </a:ext>
                </a:extLst>
              </a:tr>
              <a:tr h="294255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u="none" strike="noStrike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Luxembourg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800" b="1" u="none" strike="noStrike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98490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800" b="1" u="none" strike="noStrike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3,7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800" b="1" u="none" strike="noStrike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800" b="1" u="none" strike="noStrike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800" b="1" u="none" strike="noStrike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2,90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800" b="1" u="none" strike="noStrike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4525502"/>
                  </a:ext>
                </a:extLst>
              </a:tr>
              <a:tr h="294255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u="none" strike="noStrike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Portugal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800" b="1" u="none" strike="noStrike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47850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800" b="1" u="none" strike="noStrike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800" b="1" u="none" strike="noStrike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800" b="1" u="none" strike="noStrike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800" b="1" u="none" strike="noStrike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5,66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800" b="1" u="none" strike="noStrike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0485543"/>
                  </a:ext>
                </a:extLst>
              </a:tr>
              <a:tr h="294255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u="none" strike="noStrike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Denmark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800" b="1" u="none" strike="noStrike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79390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800" b="1" u="none" strike="noStrike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800" b="1" u="none" strike="noStrike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800" b="1" u="none" strike="noStrike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800" b="1" u="none" strike="noStrike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75,26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800" b="1" u="none" strike="noStrike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837582"/>
                  </a:ext>
                </a:extLst>
              </a:tr>
              <a:tr h="294255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Cyprus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51330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3,5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91,67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3428335"/>
                  </a:ext>
                </a:extLst>
              </a:tr>
              <a:tr h="294255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Belgium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71990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94,04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9290706"/>
                  </a:ext>
                </a:extLst>
              </a:tr>
              <a:tr h="294255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Greece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40880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3,5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3,7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203,29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3772433"/>
                  </a:ext>
                </a:extLst>
              </a:tr>
              <a:tr h="294255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Min. Value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37380,00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3,31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3,20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2,90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ctr"/>
                </a:tc>
                <a:extLst>
                  <a:ext uri="{0D108BD9-81ED-4DB2-BD59-A6C34878D82A}">
                    <a16:rowId xmlns:a16="http://schemas.microsoft.com/office/drawing/2014/main" val="49404248"/>
                  </a:ext>
                </a:extLst>
              </a:tr>
              <a:tr h="294255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Max. Value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98650,00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17,12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4,20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35,00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203,29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ctr"/>
                </a:tc>
                <a:extLst>
                  <a:ext uri="{0D108BD9-81ED-4DB2-BD59-A6C34878D82A}">
                    <a16:rowId xmlns:a16="http://schemas.microsoft.com/office/drawing/2014/main" val="1201453892"/>
                  </a:ext>
                </a:extLst>
              </a:tr>
              <a:tr h="294255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Mean Value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58882,22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7,13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3,62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17,67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58,77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1" marR="6541" marT="6541" marB="0" anchor="ctr"/>
                </a:tc>
                <a:extLst>
                  <a:ext uri="{0D108BD9-81ED-4DB2-BD59-A6C34878D82A}">
                    <a16:rowId xmlns:a16="http://schemas.microsoft.com/office/drawing/2014/main" val="1840117674"/>
                  </a:ext>
                </a:extLst>
              </a:tr>
            </a:tbl>
          </a:graphicData>
        </a:graphic>
      </p:graphicFrame>
      <p:sp>
        <p:nvSpPr>
          <p:cNvPr id="2" name="Metin kutusu 1">
            <a:extLst>
              <a:ext uri="{FF2B5EF4-FFF2-40B4-BE49-F238E27FC236}">
                <a16:creationId xmlns:a16="http://schemas.microsoft.com/office/drawing/2014/main" id="{4668DE73-0D6B-D480-1D42-D0C7CBCD3CAD}"/>
              </a:ext>
            </a:extLst>
          </p:cNvPr>
          <p:cNvSpPr txBox="1"/>
          <p:nvPr/>
        </p:nvSpPr>
        <p:spPr>
          <a:xfrm>
            <a:off x="71120" y="6503396"/>
            <a:ext cx="12029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err="1">
                <a:latin typeface="Garamond" panose="02020404030301010803" pitchFamily="18" charset="0"/>
              </a:rPr>
              <a:t>Assoc</a:t>
            </a:r>
            <a:r>
              <a:rPr lang="tr-TR" sz="1400" b="1" dirty="0">
                <a:latin typeface="Garamond" panose="02020404030301010803" pitchFamily="18" charset="0"/>
              </a:rPr>
              <a:t>. Prof. Ayhan DEMİRCİ, Toros </a:t>
            </a:r>
            <a:r>
              <a:rPr lang="tr-TR" sz="1400" b="1" dirty="0" err="1">
                <a:latin typeface="Garamond" panose="02020404030301010803" pitchFamily="18" charset="0"/>
              </a:rPr>
              <a:t>University</a:t>
            </a:r>
            <a:r>
              <a:rPr lang="tr-TR" sz="1400" b="1" dirty="0">
                <a:latin typeface="Garamond" panose="02020404030301010803" pitchFamily="18" charset="0"/>
              </a:rPr>
              <a:t>, </a:t>
            </a:r>
            <a:r>
              <a:rPr lang="tr-TR" sz="1400" b="1" dirty="0" err="1">
                <a:latin typeface="Garamond" panose="02020404030301010803" pitchFamily="18" charset="0"/>
              </a:rPr>
              <a:t>Turkiye</a:t>
            </a:r>
            <a:r>
              <a:rPr lang="tr-TR" sz="1400" b="1" dirty="0">
                <a:latin typeface="Garamond" panose="02020404030301010803" pitchFamily="18" charset="0"/>
              </a:rPr>
              <a:t>.</a:t>
            </a:r>
            <a:endParaRPr lang="en-US" sz="1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9227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CA1532-CC35-CD49-A864-07D0BBB0B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16513984-7A35-9B3F-3393-11BB84C10A38}"/>
              </a:ext>
            </a:extLst>
          </p:cNvPr>
          <p:cNvSpPr txBox="1"/>
          <p:nvPr/>
        </p:nvSpPr>
        <p:spPr>
          <a:xfrm>
            <a:off x="3867819" y="744925"/>
            <a:ext cx="75848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tr-TR" sz="2800" b="1" dirty="0" err="1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Social</a:t>
            </a:r>
            <a:r>
              <a:rPr lang="tr-TR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Evaluation</a:t>
            </a:r>
            <a:endParaRPr lang="tr-TR" sz="1400" b="1" dirty="0">
              <a:solidFill>
                <a:prstClr val="black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Başlık 4">
            <a:extLst>
              <a:ext uri="{FF2B5EF4-FFF2-40B4-BE49-F238E27FC236}">
                <a16:creationId xmlns:a16="http://schemas.microsoft.com/office/drawing/2014/main" id="{0C72F48B-61AF-D71A-E3FD-32D1C216D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88" y="2925206"/>
            <a:ext cx="2647841" cy="5958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600" b="1" dirty="0" err="1">
                <a:latin typeface="Garamond" panose="02020404030301010803" pitchFamily="18" charset="0"/>
              </a:rPr>
              <a:t>Conclusion</a:t>
            </a:r>
            <a:r>
              <a:rPr lang="tr-TR" sz="3600" b="1" dirty="0">
                <a:latin typeface="Garamond" panose="02020404030301010803" pitchFamily="18" charset="0"/>
              </a:rPr>
              <a:t>   </a:t>
            </a:r>
            <a:endParaRPr lang="en-US" sz="3600" b="1" dirty="0">
              <a:latin typeface="Garamond" panose="02020404030301010803" pitchFamily="18" charset="0"/>
            </a:endParaRPr>
          </a:p>
        </p:txBody>
      </p:sp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id="{A53F76A6-17AB-B275-15DC-C8F287D5F8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069991"/>
              </p:ext>
            </p:extLst>
          </p:nvPr>
        </p:nvGraphicFramePr>
        <p:xfrm>
          <a:off x="3860800" y="1712913"/>
          <a:ext cx="7315201" cy="33848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61273">
                  <a:extLst>
                    <a:ext uri="{9D8B030D-6E8A-4147-A177-3AD203B41FA5}">
                      <a16:colId xmlns:a16="http://schemas.microsoft.com/office/drawing/2014/main" val="2936800059"/>
                    </a:ext>
                  </a:extLst>
                </a:gridCol>
                <a:gridCol w="843333">
                  <a:extLst>
                    <a:ext uri="{9D8B030D-6E8A-4147-A177-3AD203B41FA5}">
                      <a16:colId xmlns:a16="http://schemas.microsoft.com/office/drawing/2014/main" val="4198389790"/>
                    </a:ext>
                  </a:extLst>
                </a:gridCol>
                <a:gridCol w="1042321">
                  <a:extLst>
                    <a:ext uri="{9D8B030D-6E8A-4147-A177-3AD203B41FA5}">
                      <a16:colId xmlns:a16="http://schemas.microsoft.com/office/drawing/2014/main" val="1724900253"/>
                    </a:ext>
                  </a:extLst>
                </a:gridCol>
                <a:gridCol w="1042321">
                  <a:extLst>
                    <a:ext uri="{9D8B030D-6E8A-4147-A177-3AD203B41FA5}">
                      <a16:colId xmlns:a16="http://schemas.microsoft.com/office/drawing/2014/main" val="329754394"/>
                    </a:ext>
                  </a:extLst>
                </a:gridCol>
                <a:gridCol w="1667714">
                  <a:extLst>
                    <a:ext uri="{9D8B030D-6E8A-4147-A177-3AD203B41FA5}">
                      <a16:colId xmlns:a16="http://schemas.microsoft.com/office/drawing/2014/main" val="3013308928"/>
                    </a:ext>
                  </a:extLst>
                </a:gridCol>
                <a:gridCol w="1137078">
                  <a:extLst>
                    <a:ext uri="{9D8B030D-6E8A-4147-A177-3AD203B41FA5}">
                      <a16:colId xmlns:a16="http://schemas.microsoft.com/office/drawing/2014/main" val="2742961318"/>
                    </a:ext>
                  </a:extLst>
                </a:gridCol>
                <a:gridCol w="521161">
                  <a:extLst>
                    <a:ext uri="{9D8B030D-6E8A-4147-A177-3AD203B41FA5}">
                      <a16:colId xmlns:a16="http://schemas.microsoft.com/office/drawing/2014/main" val="1581491912"/>
                    </a:ext>
                  </a:extLst>
                </a:gridCol>
              </a:tblGrid>
              <a:tr h="13644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r-TR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Countries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GINI Endex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Unemployment</a:t>
                      </a:r>
                      <a:r>
                        <a:rPr lang="tr-TR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tr-TR" sz="14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Totaly</a:t>
                      </a:r>
                      <a:r>
                        <a:rPr lang="tr-TR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Life Expectancy at Birth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Labor Force Partipicaton Rate, Female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School enrollment tertiary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r-TR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Rank Value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ctr"/>
                </a:tc>
                <a:extLst>
                  <a:ext uri="{0D108BD9-81ED-4DB2-BD59-A6C34878D82A}">
                    <a16:rowId xmlns:a16="http://schemas.microsoft.com/office/drawing/2014/main" val="494279124"/>
                  </a:ext>
                </a:extLst>
              </a:tr>
              <a:tr h="13644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0,0575</a:t>
                      </a:r>
                    </a:p>
                  </a:txBody>
                  <a:tcPr marL="5685" marR="5685" marT="56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0,5749</a:t>
                      </a:r>
                    </a:p>
                  </a:txBody>
                  <a:tcPr marL="5685" marR="5685" marT="56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0,0053</a:t>
                      </a:r>
                    </a:p>
                  </a:txBody>
                  <a:tcPr marL="5685" marR="5685" marT="56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0,0434</a:t>
                      </a:r>
                    </a:p>
                  </a:txBody>
                  <a:tcPr marL="5685" marR="5685" marT="56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0,3189</a:t>
                      </a:r>
                    </a:p>
                  </a:txBody>
                  <a:tcPr marL="5685" marR="5685" marT="5685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7996194"/>
                  </a:ext>
                </a:extLst>
              </a:tr>
              <a:tr h="13644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Luxembourg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32,7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5,2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83,0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57,82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20,73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3695548"/>
                  </a:ext>
                </a:extLst>
              </a:tr>
              <a:tr h="13644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Czechia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26,2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2,6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79,0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51,92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69,11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3051623"/>
                  </a:ext>
                </a:extLst>
              </a:tr>
              <a:tr h="13644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Poland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28,5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77,3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51,58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73,98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8729684"/>
                  </a:ext>
                </a:extLst>
              </a:tr>
              <a:tr h="13644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Latvia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34,3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6,5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74,6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55,68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91,33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9447670"/>
                  </a:ext>
                </a:extLst>
              </a:tr>
              <a:tr h="13644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Finland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27,7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7,2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81,2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57,72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104,94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4889206"/>
                  </a:ext>
                </a:extLst>
              </a:tr>
              <a:tr h="13644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Cyprus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31,3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81,9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60,26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96,54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439999"/>
                  </a:ext>
                </a:extLst>
              </a:tr>
              <a:tr h="13644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Min. Value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24,10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2,59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74,36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41,27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20,73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ctr"/>
                </a:tc>
                <a:extLst>
                  <a:ext uri="{0D108BD9-81ED-4DB2-BD59-A6C34878D82A}">
                    <a16:rowId xmlns:a16="http://schemas.microsoft.com/office/drawing/2014/main" val="1354126463"/>
                  </a:ext>
                </a:extLst>
              </a:tr>
              <a:tr h="13644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Max. Value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39,00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12,14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83,11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63,38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150,20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ctr"/>
                </a:tc>
                <a:extLst>
                  <a:ext uri="{0D108BD9-81ED-4DB2-BD59-A6C34878D82A}">
                    <a16:rowId xmlns:a16="http://schemas.microsoft.com/office/drawing/2014/main" val="92647864"/>
                  </a:ext>
                </a:extLst>
              </a:tr>
              <a:tr h="13644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Mean Value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30,76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5,75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79,93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54,45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78,48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5" marR="5685" marT="5685" marB="0" anchor="ctr"/>
                </a:tc>
                <a:extLst>
                  <a:ext uri="{0D108BD9-81ED-4DB2-BD59-A6C34878D82A}">
                    <a16:rowId xmlns:a16="http://schemas.microsoft.com/office/drawing/2014/main" val="3681239210"/>
                  </a:ext>
                </a:extLst>
              </a:tr>
            </a:tbl>
          </a:graphicData>
        </a:graphic>
      </p:graphicFrame>
      <p:sp>
        <p:nvSpPr>
          <p:cNvPr id="3" name="Metin kutusu 2">
            <a:extLst>
              <a:ext uri="{FF2B5EF4-FFF2-40B4-BE49-F238E27FC236}">
                <a16:creationId xmlns:a16="http://schemas.microsoft.com/office/drawing/2014/main" id="{B1E9AA12-2BE9-A613-37FC-0F7E756F3D1F}"/>
              </a:ext>
            </a:extLst>
          </p:cNvPr>
          <p:cNvSpPr txBox="1"/>
          <p:nvPr/>
        </p:nvSpPr>
        <p:spPr>
          <a:xfrm>
            <a:off x="71120" y="6503396"/>
            <a:ext cx="12029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err="1">
                <a:latin typeface="Garamond" panose="02020404030301010803" pitchFamily="18" charset="0"/>
              </a:rPr>
              <a:t>Assoc</a:t>
            </a:r>
            <a:r>
              <a:rPr lang="tr-TR" sz="1400" b="1" dirty="0">
                <a:latin typeface="Garamond" panose="02020404030301010803" pitchFamily="18" charset="0"/>
              </a:rPr>
              <a:t>. Prof. Ayhan DEMİRCİ, Toros </a:t>
            </a:r>
            <a:r>
              <a:rPr lang="tr-TR" sz="1400" b="1" dirty="0" err="1">
                <a:latin typeface="Garamond" panose="02020404030301010803" pitchFamily="18" charset="0"/>
              </a:rPr>
              <a:t>University</a:t>
            </a:r>
            <a:r>
              <a:rPr lang="tr-TR" sz="1400" b="1" dirty="0">
                <a:latin typeface="Garamond" panose="02020404030301010803" pitchFamily="18" charset="0"/>
              </a:rPr>
              <a:t>, </a:t>
            </a:r>
            <a:r>
              <a:rPr lang="tr-TR" sz="1400" b="1" dirty="0" err="1">
                <a:latin typeface="Garamond" panose="02020404030301010803" pitchFamily="18" charset="0"/>
              </a:rPr>
              <a:t>Turkiye</a:t>
            </a:r>
            <a:r>
              <a:rPr lang="tr-TR" sz="1400" b="1" dirty="0">
                <a:latin typeface="Garamond" panose="02020404030301010803" pitchFamily="18" charset="0"/>
              </a:rPr>
              <a:t>.</a:t>
            </a:r>
            <a:endParaRPr lang="en-US" sz="1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6699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B47A42-DB8C-256D-AE1B-B6D312BC5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DD7798A9-6E7C-0239-8820-5BB15407370C}"/>
              </a:ext>
            </a:extLst>
          </p:cNvPr>
          <p:cNvSpPr txBox="1"/>
          <p:nvPr/>
        </p:nvSpPr>
        <p:spPr>
          <a:xfrm>
            <a:off x="3867819" y="744925"/>
            <a:ext cx="75848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tr-TR" sz="2800" b="1" dirty="0" err="1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Environmental</a:t>
            </a:r>
            <a:r>
              <a:rPr lang="tr-TR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Evaluation</a:t>
            </a:r>
            <a:endParaRPr lang="tr-TR" sz="1400" b="1" dirty="0">
              <a:solidFill>
                <a:prstClr val="black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Başlık 4">
            <a:extLst>
              <a:ext uri="{FF2B5EF4-FFF2-40B4-BE49-F238E27FC236}">
                <a16:creationId xmlns:a16="http://schemas.microsoft.com/office/drawing/2014/main" id="{D6882FE7-A12C-C71E-C2C0-3CDF800CD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88" y="2925206"/>
            <a:ext cx="2647841" cy="5958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600" b="1" dirty="0" err="1">
                <a:latin typeface="Garamond" panose="02020404030301010803" pitchFamily="18" charset="0"/>
              </a:rPr>
              <a:t>Conclusion</a:t>
            </a:r>
            <a:r>
              <a:rPr lang="tr-TR" sz="3600" b="1" dirty="0">
                <a:latin typeface="Garamond" panose="02020404030301010803" pitchFamily="18" charset="0"/>
              </a:rPr>
              <a:t>   </a:t>
            </a:r>
            <a:endParaRPr lang="en-US" sz="3600" b="1" dirty="0">
              <a:latin typeface="Garamond" panose="02020404030301010803" pitchFamily="18" charset="0"/>
            </a:endParaRPr>
          </a:p>
        </p:txBody>
      </p:sp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id="{F72C8DEA-CBA5-E8E5-A3E1-C66A8DA59B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8593849"/>
              </p:ext>
            </p:extLst>
          </p:nvPr>
        </p:nvGraphicFramePr>
        <p:xfrm>
          <a:off x="3867819" y="1767911"/>
          <a:ext cx="7552021" cy="35051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43897">
                  <a:extLst>
                    <a:ext uri="{9D8B030D-6E8A-4147-A177-3AD203B41FA5}">
                      <a16:colId xmlns:a16="http://schemas.microsoft.com/office/drawing/2014/main" val="1932035327"/>
                    </a:ext>
                  </a:extLst>
                </a:gridCol>
                <a:gridCol w="421383">
                  <a:extLst>
                    <a:ext uri="{9D8B030D-6E8A-4147-A177-3AD203B41FA5}">
                      <a16:colId xmlns:a16="http://schemas.microsoft.com/office/drawing/2014/main" val="3610996720"/>
                    </a:ext>
                  </a:extLst>
                </a:gridCol>
                <a:gridCol w="581508">
                  <a:extLst>
                    <a:ext uri="{9D8B030D-6E8A-4147-A177-3AD203B41FA5}">
                      <a16:colId xmlns:a16="http://schemas.microsoft.com/office/drawing/2014/main" val="2511551993"/>
                    </a:ext>
                  </a:extLst>
                </a:gridCol>
                <a:gridCol w="581508">
                  <a:extLst>
                    <a:ext uri="{9D8B030D-6E8A-4147-A177-3AD203B41FA5}">
                      <a16:colId xmlns:a16="http://schemas.microsoft.com/office/drawing/2014/main" val="1300882957"/>
                    </a:ext>
                  </a:extLst>
                </a:gridCol>
                <a:gridCol w="581508">
                  <a:extLst>
                    <a:ext uri="{9D8B030D-6E8A-4147-A177-3AD203B41FA5}">
                      <a16:colId xmlns:a16="http://schemas.microsoft.com/office/drawing/2014/main" val="88701367"/>
                    </a:ext>
                  </a:extLst>
                </a:gridCol>
                <a:gridCol w="547797">
                  <a:extLst>
                    <a:ext uri="{9D8B030D-6E8A-4147-A177-3AD203B41FA5}">
                      <a16:colId xmlns:a16="http://schemas.microsoft.com/office/drawing/2014/main" val="2611605601"/>
                    </a:ext>
                  </a:extLst>
                </a:gridCol>
                <a:gridCol w="682639">
                  <a:extLst>
                    <a:ext uri="{9D8B030D-6E8A-4147-A177-3AD203B41FA5}">
                      <a16:colId xmlns:a16="http://schemas.microsoft.com/office/drawing/2014/main" val="2863511822"/>
                    </a:ext>
                  </a:extLst>
                </a:gridCol>
                <a:gridCol w="699120">
                  <a:extLst>
                    <a:ext uri="{9D8B030D-6E8A-4147-A177-3AD203B41FA5}">
                      <a16:colId xmlns:a16="http://schemas.microsoft.com/office/drawing/2014/main" val="359770215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815357056"/>
                    </a:ext>
                  </a:extLst>
                </a:gridCol>
                <a:gridCol w="704181">
                  <a:extLst>
                    <a:ext uri="{9D8B030D-6E8A-4147-A177-3AD203B41FA5}">
                      <a16:colId xmlns:a16="http://schemas.microsoft.com/office/drawing/2014/main" val="2362463972"/>
                    </a:ext>
                  </a:extLst>
                </a:gridCol>
                <a:gridCol w="741680">
                  <a:extLst>
                    <a:ext uri="{9D8B030D-6E8A-4147-A177-3AD203B41FA5}">
                      <a16:colId xmlns:a16="http://schemas.microsoft.com/office/drawing/2014/main" val="193842507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000849271"/>
                    </a:ext>
                  </a:extLst>
                </a:gridCol>
              </a:tblGrid>
              <a:tr h="141987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r-TR" sz="1100" b="1" u="none" strike="noStrike">
                          <a:effectLst/>
                        </a:rPr>
                        <a:t>Countries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u="none" strike="noStrike">
                          <a:effectLst/>
                        </a:rPr>
                        <a:t>Waste treatment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u="none" strike="noStrike">
                          <a:effectLst/>
                        </a:rPr>
                        <a:t>Circular material use rate %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Material flows for circular economy (Imports)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Material flows for circular economy (Exports)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u="none" strike="noStrike">
                          <a:effectLst/>
                        </a:rPr>
                        <a:t>Total environmental taxes in total tax revenue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Persons employed in circular economy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Private investment  related to circular economy sectors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Gross value added related to circular economy sectors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u="none" strike="noStrike">
                          <a:effectLst/>
                        </a:rPr>
                        <a:t>Waste generation per capita  kilogram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Greenhouse gases emissions from production activities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r-TR" sz="1100" b="1" u="none" strike="noStrike" dirty="0" err="1">
                          <a:effectLst/>
                        </a:rPr>
                        <a:t>Rank</a:t>
                      </a:r>
                      <a:r>
                        <a:rPr lang="tr-TR" sz="1100" b="1" u="none" strike="noStrike" dirty="0">
                          <a:effectLst/>
                        </a:rPr>
                        <a:t> Value</a:t>
                      </a:r>
                      <a:endParaRPr lang="tr-T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/>
                </a:tc>
                <a:extLst>
                  <a:ext uri="{0D108BD9-81ED-4DB2-BD59-A6C34878D82A}">
                    <a16:rowId xmlns:a16="http://schemas.microsoft.com/office/drawing/2014/main" val="2715872350"/>
                  </a:ext>
                </a:extLst>
              </a:tr>
              <a:tr h="20852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0,1713</a:t>
                      </a:r>
                    </a:p>
                  </a:txBody>
                  <a:tcPr marL="5507" marR="5507" marT="55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0,1120</a:t>
                      </a:r>
                    </a:p>
                  </a:txBody>
                  <a:tcPr marL="5507" marR="5507" marT="55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0,2974</a:t>
                      </a:r>
                    </a:p>
                  </a:txBody>
                  <a:tcPr marL="5507" marR="5507" marT="55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0,1119</a:t>
                      </a:r>
                    </a:p>
                  </a:txBody>
                  <a:tcPr marL="5507" marR="5507" marT="55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0,0356</a:t>
                      </a:r>
                    </a:p>
                  </a:txBody>
                  <a:tcPr marL="5507" marR="5507" marT="55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0,0407</a:t>
                      </a:r>
                    </a:p>
                  </a:txBody>
                  <a:tcPr marL="5507" marR="5507" marT="55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0,0503</a:t>
                      </a:r>
                    </a:p>
                  </a:txBody>
                  <a:tcPr marL="5507" marR="5507" marT="55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0,0223</a:t>
                      </a:r>
                    </a:p>
                  </a:txBody>
                  <a:tcPr marL="5507" marR="5507" marT="55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0,1333</a:t>
                      </a:r>
                    </a:p>
                  </a:txBody>
                  <a:tcPr marL="5507" marR="5507" marT="55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0,0253</a:t>
                      </a:r>
                    </a:p>
                  </a:txBody>
                  <a:tcPr marL="5507" marR="5507" marT="5507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393131"/>
                  </a:ext>
                </a:extLst>
              </a:tr>
              <a:tr h="208525"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b="1" u="none" strike="noStrike" dirty="0" err="1">
                          <a:effectLst/>
                        </a:rPr>
                        <a:t>Luxembourg</a:t>
                      </a:r>
                      <a:endParaRPr lang="tr-T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6,10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15,10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0,03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17,46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0,06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0,03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1,10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2,90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6847,00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 dirty="0">
                          <a:effectLst/>
                        </a:rPr>
                        <a:t>3705,70</a:t>
                      </a:r>
                      <a:endParaRPr lang="tr-T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1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802275"/>
                  </a:ext>
                </a:extLst>
              </a:tr>
              <a:tr h="208525"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b="1" u="none" strike="noStrike" dirty="0">
                          <a:effectLst/>
                        </a:rPr>
                        <a:t>Poland</a:t>
                      </a:r>
                      <a:endParaRPr lang="tr-T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0,94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2,60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0,22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16,50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0,05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0,03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0,80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1,50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1612,00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 dirty="0">
                          <a:effectLst/>
                        </a:rPr>
                        <a:t>4882,37</a:t>
                      </a:r>
                      <a:endParaRPr lang="tr-T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2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627060"/>
                  </a:ext>
                </a:extLst>
              </a:tr>
              <a:tr h="208525"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b="1" u="none" strike="noStrike" dirty="0" err="1">
                          <a:effectLst/>
                        </a:rPr>
                        <a:t>Slovenia</a:t>
                      </a:r>
                      <a:endParaRPr lang="tr-T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 dirty="0">
                          <a:effectLst/>
                        </a:rPr>
                        <a:t>21,34</a:t>
                      </a:r>
                      <a:endParaRPr lang="tr-T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 dirty="0">
                          <a:effectLst/>
                        </a:rPr>
                        <a:t>0,60</a:t>
                      </a:r>
                      <a:endParaRPr lang="tr-T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 dirty="0">
                          <a:effectLst/>
                        </a:rPr>
                        <a:t>0,16</a:t>
                      </a:r>
                      <a:endParaRPr lang="tr-T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 dirty="0">
                          <a:effectLst/>
                        </a:rPr>
                        <a:t>10,44</a:t>
                      </a:r>
                      <a:endParaRPr lang="tr-T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 dirty="0">
                          <a:effectLst/>
                        </a:rPr>
                        <a:t>0,06</a:t>
                      </a:r>
                      <a:endParaRPr lang="tr-T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 dirty="0">
                          <a:effectLst/>
                        </a:rPr>
                        <a:t>0,03</a:t>
                      </a:r>
                      <a:endParaRPr lang="tr-T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 dirty="0">
                          <a:effectLst/>
                        </a:rPr>
                        <a:t>0,30</a:t>
                      </a:r>
                      <a:endParaRPr lang="tr-T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 dirty="0">
                          <a:effectLst/>
                        </a:rPr>
                        <a:t>1,40</a:t>
                      </a:r>
                      <a:endParaRPr lang="tr-T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 dirty="0">
                          <a:effectLst/>
                        </a:rPr>
                        <a:t>20993,00</a:t>
                      </a:r>
                      <a:endParaRPr lang="tr-T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 dirty="0">
                          <a:effectLst/>
                        </a:rPr>
                        <a:t>7738,45</a:t>
                      </a:r>
                      <a:endParaRPr lang="tr-T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 dirty="0">
                          <a:effectLst/>
                        </a:rPr>
                        <a:t>3</a:t>
                      </a:r>
                      <a:endParaRPr lang="tr-T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6405641"/>
                  </a:ext>
                </a:extLst>
              </a:tr>
              <a:tr h="208525"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b="1" u="none" strike="noStrike" dirty="0" err="1">
                          <a:effectLst/>
                        </a:rPr>
                        <a:t>Austria</a:t>
                      </a:r>
                      <a:endParaRPr lang="tr-T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2,70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22,20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1,04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45,07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0,05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0,02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1,40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1,70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5899,00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6824,27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25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7881088"/>
                  </a:ext>
                </a:extLst>
              </a:tr>
              <a:tr h="208525"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b="1" u="none" strike="noStrike" dirty="0" err="1">
                          <a:effectLst/>
                        </a:rPr>
                        <a:t>Romania</a:t>
                      </a:r>
                      <a:endParaRPr lang="tr-T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3,83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9,40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1,21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92,83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0,08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0,03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0,20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1,50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3576,00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5857,97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26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5972051"/>
                  </a:ext>
                </a:extLst>
              </a:tr>
              <a:tr h="208525"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b="1" u="none" strike="noStrike" dirty="0" err="1">
                          <a:effectLst/>
                        </a:rPr>
                        <a:t>Latvia</a:t>
                      </a:r>
                      <a:endParaRPr lang="tr-T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 dirty="0">
                          <a:effectLst/>
                        </a:rPr>
                        <a:t>3,88</a:t>
                      </a:r>
                      <a:endParaRPr lang="tr-T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 dirty="0">
                          <a:effectLst/>
                        </a:rPr>
                        <a:t>27,50</a:t>
                      </a:r>
                      <a:endParaRPr lang="tr-T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 dirty="0">
                          <a:effectLst/>
                        </a:rPr>
                        <a:t>1,02</a:t>
                      </a:r>
                      <a:endParaRPr lang="tr-T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 dirty="0">
                          <a:effectLst/>
                        </a:rPr>
                        <a:t>51,22</a:t>
                      </a:r>
                      <a:endParaRPr lang="tr-T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 dirty="0">
                          <a:effectLst/>
                        </a:rPr>
                        <a:t>0,06</a:t>
                      </a:r>
                      <a:endParaRPr lang="tr-T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 dirty="0">
                          <a:effectLst/>
                        </a:rPr>
                        <a:t>0,02</a:t>
                      </a:r>
                      <a:endParaRPr lang="tr-T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 dirty="0">
                          <a:effectLst/>
                        </a:rPr>
                        <a:t>1,00</a:t>
                      </a:r>
                      <a:endParaRPr lang="tr-T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 dirty="0">
                          <a:effectLst/>
                        </a:rPr>
                        <a:t>1,00</a:t>
                      </a:r>
                      <a:endParaRPr lang="tr-T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 dirty="0">
                          <a:effectLst/>
                        </a:rPr>
                        <a:t>7175,00</a:t>
                      </a:r>
                      <a:endParaRPr lang="tr-T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 dirty="0">
                          <a:effectLst/>
                        </a:rPr>
                        <a:t>8227,72</a:t>
                      </a:r>
                      <a:endParaRPr lang="tr-T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 dirty="0">
                          <a:effectLst/>
                        </a:rPr>
                        <a:t>27</a:t>
                      </a:r>
                      <a:endParaRPr lang="tr-T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4458112"/>
                  </a:ext>
                </a:extLst>
              </a:tr>
              <a:tr h="208525"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b="1" u="none" strike="noStrike">
                          <a:effectLst/>
                        </a:rPr>
                        <a:t>Min. Value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0,76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0,60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0,03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5,50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0,03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0,01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0,10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07" marR="5507" marT="550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0,50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1483,00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3705,70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b="1" u="none" strike="noStrike">
                          <a:effectLst/>
                        </a:rPr>
                        <a:t> 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/>
                </a:tc>
                <a:extLst>
                  <a:ext uri="{0D108BD9-81ED-4DB2-BD59-A6C34878D82A}">
                    <a16:rowId xmlns:a16="http://schemas.microsoft.com/office/drawing/2014/main" val="3734998160"/>
                  </a:ext>
                </a:extLst>
              </a:tr>
              <a:tr h="208525"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b="1" u="none" strike="noStrike">
                          <a:effectLst/>
                        </a:rPr>
                        <a:t>Max. Value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21,34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27,50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4,91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95,66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0,15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0,06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1,40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07" marR="5507" marT="550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2,90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20993,00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12372,72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b="1" u="none" strike="noStrike">
                          <a:effectLst/>
                        </a:rPr>
                        <a:t> 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/>
                </a:tc>
                <a:extLst>
                  <a:ext uri="{0D108BD9-81ED-4DB2-BD59-A6C34878D82A}">
                    <a16:rowId xmlns:a16="http://schemas.microsoft.com/office/drawing/2014/main" val="973630269"/>
                  </a:ext>
                </a:extLst>
              </a:tr>
              <a:tr h="208525"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b="1" u="none" strike="noStrike">
                          <a:effectLst/>
                        </a:rPr>
                        <a:t>Mean Value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5,26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9,29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0,54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35,39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0,06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0,03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0,69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07" marR="5507" marT="550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1,69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6051,81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effectLst/>
                        </a:rPr>
                        <a:t>7052,60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b="1" u="none" strike="noStrike" dirty="0">
                          <a:effectLst/>
                        </a:rPr>
                        <a:t> </a:t>
                      </a:r>
                      <a:endParaRPr lang="tr-T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7" marR="5507" marT="5507" marB="0" anchor="ctr"/>
                </a:tc>
                <a:extLst>
                  <a:ext uri="{0D108BD9-81ED-4DB2-BD59-A6C34878D82A}">
                    <a16:rowId xmlns:a16="http://schemas.microsoft.com/office/drawing/2014/main" val="747716780"/>
                  </a:ext>
                </a:extLst>
              </a:tr>
            </a:tbl>
          </a:graphicData>
        </a:graphic>
      </p:graphicFrame>
      <p:sp>
        <p:nvSpPr>
          <p:cNvPr id="3" name="Metin kutusu 2">
            <a:extLst>
              <a:ext uri="{FF2B5EF4-FFF2-40B4-BE49-F238E27FC236}">
                <a16:creationId xmlns:a16="http://schemas.microsoft.com/office/drawing/2014/main" id="{53EF5F49-9041-6ADF-0BFA-7EAC00A6776C}"/>
              </a:ext>
            </a:extLst>
          </p:cNvPr>
          <p:cNvSpPr txBox="1"/>
          <p:nvPr/>
        </p:nvSpPr>
        <p:spPr>
          <a:xfrm>
            <a:off x="71120" y="6503396"/>
            <a:ext cx="12029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err="1">
                <a:latin typeface="Garamond" panose="02020404030301010803" pitchFamily="18" charset="0"/>
              </a:rPr>
              <a:t>Assoc</a:t>
            </a:r>
            <a:r>
              <a:rPr lang="tr-TR" sz="1400" b="1" dirty="0">
                <a:latin typeface="Garamond" panose="02020404030301010803" pitchFamily="18" charset="0"/>
              </a:rPr>
              <a:t>. Prof. Ayhan DEMİRCİ, Toros </a:t>
            </a:r>
            <a:r>
              <a:rPr lang="tr-TR" sz="1400" b="1" dirty="0" err="1">
                <a:latin typeface="Garamond" panose="02020404030301010803" pitchFamily="18" charset="0"/>
              </a:rPr>
              <a:t>University</a:t>
            </a:r>
            <a:r>
              <a:rPr lang="tr-TR" sz="1400" b="1" dirty="0">
                <a:latin typeface="Garamond" panose="02020404030301010803" pitchFamily="18" charset="0"/>
              </a:rPr>
              <a:t>, </a:t>
            </a:r>
            <a:r>
              <a:rPr lang="tr-TR" sz="1400" b="1" dirty="0" err="1">
                <a:latin typeface="Garamond" panose="02020404030301010803" pitchFamily="18" charset="0"/>
              </a:rPr>
              <a:t>Turkiye</a:t>
            </a:r>
            <a:r>
              <a:rPr lang="tr-TR" sz="1400" b="1" dirty="0">
                <a:latin typeface="Garamond" panose="02020404030301010803" pitchFamily="18" charset="0"/>
              </a:rPr>
              <a:t>.</a:t>
            </a:r>
            <a:endParaRPr lang="en-US" sz="1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1671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0F813870-055F-4C0F-9BB9-2D05AE967C64}"/>
              </a:ext>
            </a:extLst>
          </p:cNvPr>
          <p:cNvSpPr txBox="1"/>
          <p:nvPr/>
        </p:nvSpPr>
        <p:spPr>
          <a:xfrm>
            <a:off x="4808307" y="2510516"/>
            <a:ext cx="61953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>
                <a:latin typeface="Garamond" panose="02020404030301010803" pitchFamily="18" charset="0"/>
              </a:rPr>
              <a:t>THANK YOU FOR YOUR INTEREST!</a:t>
            </a:r>
            <a:endParaRPr lang="en-US" sz="4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0083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3">
            <a:extLst>
              <a:ext uri="{FF2B5EF4-FFF2-40B4-BE49-F238E27FC236}">
                <a16:creationId xmlns:a16="http://schemas.microsoft.com/office/drawing/2014/main" id="{40DCEEEA-6FE7-4541-9EB2-EF754066E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4" name="Rectangle 25">
            <a:extLst>
              <a:ext uri="{FF2B5EF4-FFF2-40B4-BE49-F238E27FC236}">
                <a16:creationId xmlns:a16="http://schemas.microsoft.com/office/drawing/2014/main" id="{03A72D00-0CA4-4A88-86CE-B1FB393C5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 useBgFill="1">
        <p:nvSpPr>
          <p:cNvPr id="35" name="Rectangle 27">
            <a:extLst>
              <a:ext uri="{FF2B5EF4-FFF2-40B4-BE49-F238E27FC236}">
                <a16:creationId xmlns:a16="http://schemas.microsoft.com/office/drawing/2014/main" id="{5C1D4A39-A122-41DA-BF9B-2313FB6B7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6" name="Rectangle 29">
            <a:extLst>
              <a:ext uri="{FF2B5EF4-FFF2-40B4-BE49-F238E27FC236}">
                <a16:creationId xmlns:a16="http://schemas.microsoft.com/office/drawing/2014/main" id="{ACD120F8-C0F1-4CC6-B340-0B8F67C40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7052486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Başlık 5">
            <a:extLst>
              <a:ext uri="{FF2B5EF4-FFF2-40B4-BE49-F238E27FC236}">
                <a16:creationId xmlns:a16="http://schemas.microsoft.com/office/drawing/2014/main" id="{8FB37081-FA16-4EA1-B107-8EAD19D2F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688" y="1798868"/>
            <a:ext cx="6451110" cy="125546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GB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 OF  EU COUNTRIES  IN TERMS OF CIRCULARITY:</a:t>
            </a:r>
            <a:br>
              <a:rPr lang="tr-T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MCDM APPROACH</a:t>
            </a:r>
            <a:endParaRPr lang="en-US" sz="2800" dirty="0"/>
          </a:p>
        </p:txBody>
      </p:sp>
      <p:sp>
        <p:nvSpPr>
          <p:cNvPr id="8" name="Metin Yer Tutucusu 7">
            <a:extLst>
              <a:ext uri="{FF2B5EF4-FFF2-40B4-BE49-F238E27FC236}">
                <a16:creationId xmlns:a16="http://schemas.microsoft.com/office/drawing/2014/main" id="{BB4174FB-F93E-4B67-BFCE-DBF2E78E3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37523" y="4041759"/>
            <a:ext cx="4787757" cy="1255469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-182880" algn="ctr">
              <a:lnSpc>
                <a:spcPct val="90000"/>
              </a:lnSpc>
              <a:buFont typeface="Wingdings 2" pitchFamily="18" charset="2"/>
              <a:buChar char=""/>
            </a:pPr>
            <a:endParaRPr lang="tr-TR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82880" algn="ctr">
              <a:lnSpc>
                <a:spcPct val="90000"/>
              </a:lnSpc>
              <a:buFont typeface="Wingdings 2" pitchFamily="18" charset="2"/>
              <a:buChar char=""/>
            </a:pPr>
            <a:r>
              <a:rPr lang="tr-TR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Assoc</a:t>
            </a:r>
            <a:r>
              <a:rPr lang="tr-T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Prof.  Ayhan DEMİRCİ</a:t>
            </a:r>
          </a:p>
          <a:p>
            <a:pPr indent="-182880" algn="ctr">
              <a:lnSpc>
                <a:spcPct val="90000"/>
              </a:lnSpc>
              <a:buFont typeface="Wingdings 2" pitchFamily="18" charset="2"/>
              <a:buChar char=""/>
            </a:pPr>
            <a:r>
              <a:rPr lang="tr-T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ayhan.demirci@toros.edu.tr</a:t>
            </a:r>
          </a:p>
          <a:p>
            <a:pPr indent="-182880" algn="ctr">
              <a:lnSpc>
                <a:spcPct val="90000"/>
              </a:lnSpc>
              <a:buFont typeface="Wingdings 2" pitchFamily="18" charset="2"/>
              <a:buChar char=""/>
            </a:pPr>
            <a:r>
              <a:rPr lang="tr-T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Toros </a:t>
            </a:r>
            <a:r>
              <a:rPr lang="tr-TR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  <a:r>
              <a:rPr lang="tr-T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Mersin, </a:t>
            </a:r>
            <a:r>
              <a:rPr lang="tr-TR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Turkiye</a:t>
            </a:r>
            <a:endParaRPr lang="tr-T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endParaRPr lang="tr-T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2" descr="Toros Üniversitesi - Vikipedi">
            <a:extLst>
              <a:ext uri="{FF2B5EF4-FFF2-40B4-BE49-F238E27FC236}">
                <a16:creationId xmlns:a16="http://schemas.microsoft.com/office/drawing/2014/main" id="{75DB0E21-CF5F-456E-9FDD-4E156D680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3317" y="5231887"/>
            <a:ext cx="1241715" cy="124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8AF6EFCA-56DD-442E-9948-D162BEBBF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508C90C0-29A6-4EE3-A6C2-BC1027782ED9}"/>
              </a:ext>
            </a:extLst>
          </p:cNvPr>
          <p:cNvSpPr txBox="1"/>
          <p:nvPr/>
        </p:nvSpPr>
        <p:spPr>
          <a:xfrm>
            <a:off x="7466135" y="2248235"/>
            <a:ext cx="381651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Greendeal</a:t>
            </a:r>
            <a:r>
              <a:rPr kumimoji="0" lang="tr-TR" alt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tr-TR" alt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Circular</a:t>
            </a:r>
            <a:r>
              <a:rPr kumimoji="0" lang="tr-TR" alt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alt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Economy</a:t>
            </a:r>
            <a:r>
              <a:rPr kumimoji="0" lang="tr-TR" alt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alt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and</a:t>
            </a:r>
            <a:r>
              <a:rPr kumimoji="0" lang="tr-TR" alt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alt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Industrial</a:t>
            </a:r>
            <a:r>
              <a:rPr kumimoji="0" lang="tr-TR" alt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alt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Ecology</a:t>
            </a:r>
            <a:r>
              <a:rPr kumimoji="0" lang="tr-TR" alt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alt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Symposium</a:t>
            </a:r>
            <a:endParaRPr kumimoji="0" lang="tr-TR" altLang="tr-T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altLang="tr-TR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Clermont-Ferrand</a:t>
            </a:r>
            <a:r>
              <a:rPr kumimoji="0" lang="tr-TR" alt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France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altLang="tr-T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December</a:t>
            </a:r>
            <a:r>
              <a:rPr kumimoji="0" lang="tr-TR" alt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05-06, 2024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1E88E2CB-486A-E094-7470-11D3ECF14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9390" y="78673"/>
            <a:ext cx="4994273" cy="825567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9311C3EA-63AC-9123-0E98-1B02AC343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0239" y="928314"/>
            <a:ext cx="3083831" cy="64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726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>
            <a:extLst>
              <a:ext uri="{FF2B5EF4-FFF2-40B4-BE49-F238E27FC236}">
                <a16:creationId xmlns:a16="http://schemas.microsoft.com/office/drawing/2014/main" id="{0425D257-E8EC-468C-90EB-02DB2EAD7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28" y="3294383"/>
            <a:ext cx="3422560" cy="595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600" b="1" dirty="0" err="1">
                <a:latin typeface="Garamond" panose="02020404030301010803" pitchFamily="18" charset="0"/>
              </a:rPr>
              <a:t>Green</a:t>
            </a:r>
            <a:r>
              <a:rPr lang="tr-TR" sz="3600" b="1" dirty="0">
                <a:latin typeface="Garamond" panose="02020404030301010803" pitchFamily="18" charset="0"/>
              </a:rPr>
              <a:t> </a:t>
            </a:r>
            <a:r>
              <a:rPr lang="tr-TR" sz="3600" b="1" dirty="0" err="1">
                <a:latin typeface="Garamond" panose="02020404030301010803" pitchFamily="18" charset="0"/>
              </a:rPr>
              <a:t>Deal</a:t>
            </a:r>
            <a:endParaRPr lang="en-US" sz="3600" b="1" dirty="0">
              <a:latin typeface="Garamond" panose="02020404030301010803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97E998E-3A48-361F-C98F-CCA0B0B33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634" y="1427436"/>
            <a:ext cx="7932645" cy="4850312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08E22366-D569-3983-3A2A-DED566447736}"/>
              </a:ext>
            </a:extLst>
          </p:cNvPr>
          <p:cNvSpPr txBox="1"/>
          <p:nvPr/>
        </p:nvSpPr>
        <p:spPr>
          <a:xfrm>
            <a:off x="3626778" y="695056"/>
            <a:ext cx="7818634" cy="538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tr-TR" sz="2800" b="1" dirty="0" err="1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The</a:t>
            </a:r>
            <a:r>
              <a:rPr lang="tr-TR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tr-TR" sz="2800" b="1" dirty="0" err="1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European</a:t>
            </a:r>
            <a:r>
              <a:rPr lang="tr-TR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tr-TR" sz="2800" b="1" dirty="0" err="1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Green</a:t>
            </a:r>
            <a:r>
              <a:rPr lang="tr-TR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tr-TR" sz="2800" b="1" dirty="0" err="1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Deal</a:t>
            </a:r>
            <a:endParaRPr lang="en-US" altLang="tr-TR" sz="2800" b="1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3458C03A-BF61-7433-3A44-7EF8E8757C77}"/>
              </a:ext>
            </a:extLst>
          </p:cNvPr>
          <p:cNvSpPr txBox="1"/>
          <p:nvPr/>
        </p:nvSpPr>
        <p:spPr>
          <a:xfrm>
            <a:off x="71120" y="6503396"/>
            <a:ext cx="12029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err="1">
                <a:latin typeface="Garamond" panose="02020404030301010803" pitchFamily="18" charset="0"/>
              </a:rPr>
              <a:t>Assoc</a:t>
            </a:r>
            <a:r>
              <a:rPr lang="tr-TR" sz="1400" b="1" dirty="0">
                <a:latin typeface="Garamond" panose="02020404030301010803" pitchFamily="18" charset="0"/>
              </a:rPr>
              <a:t>. Prof. Ayhan DEMİRCİ, Toros </a:t>
            </a:r>
            <a:r>
              <a:rPr lang="tr-TR" sz="1400" b="1" dirty="0" err="1">
                <a:latin typeface="Garamond" panose="02020404030301010803" pitchFamily="18" charset="0"/>
              </a:rPr>
              <a:t>University</a:t>
            </a:r>
            <a:r>
              <a:rPr lang="tr-TR" sz="1400" b="1" dirty="0">
                <a:latin typeface="Garamond" panose="02020404030301010803" pitchFamily="18" charset="0"/>
              </a:rPr>
              <a:t>, </a:t>
            </a:r>
            <a:r>
              <a:rPr lang="tr-TR" sz="1400" b="1" dirty="0" err="1">
                <a:latin typeface="Garamond" panose="02020404030301010803" pitchFamily="18" charset="0"/>
              </a:rPr>
              <a:t>Turkiye</a:t>
            </a:r>
            <a:r>
              <a:rPr lang="tr-TR" sz="1400" b="1" dirty="0">
                <a:latin typeface="Garamond" panose="02020404030301010803" pitchFamily="18" charset="0"/>
              </a:rPr>
              <a:t>.</a:t>
            </a:r>
            <a:endParaRPr lang="en-US" sz="1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212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>
            <a:extLst>
              <a:ext uri="{FF2B5EF4-FFF2-40B4-BE49-F238E27FC236}">
                <a16:creationId xmlns:a16="http://schemas.microsoft.com/office/drawing/2014/main" id="{0425D257-E8EC-468C-90EB-02DB2EAD7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28" y="3294383"/>
            <a:ext cx="3422560" cy="595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600" b="1" dirty="0" err="1">
                <a:latin typeface="Garamond" panose="02020404030301010803" pitchFamily="18" charset="0"/>
              </a:rPr>
              <a:t>Green</a:t>
            </a:r>
            <a:r>
              <a:rPr lang="tr-TR" sz="3600" b="1" dirty="0">
                <a:latin typeface="Garamond" panose="02020404030301010803" pitchFamily="18" charset="0"/>
              </a:rPr>
              <a:t> </a:t>
            </a:r>
            <a:r>
              <a:rPr lang="tr-TR" sz="3600" b="1" dirty="0" err="1">
                <a:latin typeface="Garamond" panose="02020404030301010803" pitchFamily="18" charset="0"/>
              </a:rPr>
              <a:t>Deal</a:t>
            </a:r>
            <a:endParaRPr lang="en-US" sz="3600" b="1" dirty="0">
              <a:latin typeface="Garamond" panose="02020404030301010803" pitchFamily="18" charset="0"/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51F8364A-5D6C-52D4-EDF6-0926CC757BE7}"/>
              </a:ext>
            </a:extLst>
          </p:cNvPr>
          <p:cNvSpPr txBox="1"/>
          <p:nvPr/>
        </p:nvSpPr>
        <p:spPr>
          <a:xfrm>
            <a:off x="71120" y="6503396"/>
            <a:ext cx="12029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err="1">
                <a:latin typeface="Garamond" panose="02020404030301010803" pitchFamily="18" charset="0"/>
              </a:rPr>
              <a:t>Assoc</a:t>
            </a:r>
            <a:r>
              <a:rPr lang="tr-TR" sz="1400" b="1" dirty="0">
                <a:latin typeface="Garamond" panose="02020404030301010803" pitchFamily="18" charset="0"/>
              </a:rPr>
              <a:t>. Prof. Ayhan DEMİRCİ, Toros </a:t>
            </a:r>
            <a:r>
              <a:rPr lang="tr-TR" sz="1400" b="1" dirty="0" err="1">
                <a:latin typeface="Garamond" panose="02020404030301010803" pitchFamily="18" charset="0"/>
              </a:rPr>
              <a:t>University</a:t>
            </a:r>
            <a:r>
              <a:rPr lang="tr-TR" sz="1400" b="1" dirty="0">
                <a:latin typeface="Garamond" panose="02020404030301010803" pitchFamily="18" charset="0"/>
              </a:rPr>
              <a:t>, </a:t>
            </a:r>
            <a:r>
              <a:rPr lang="tr-TR" sz="1400" b="1" dirty="0" err="1">
                <a:latin typeface="Garamond" panose="02020404030301010803" pitchFamily="18" charset="0"/>
              </a:rPr>
              <a:t>Turkiye</a:t>
            </a:r>
            <a:r>
              <a:rPr lang="tr-TR" sz="1400" b="1" dirty="0">
                <a:latin typeface="Garamond" panose="02020404030301010803" pitchFamily="18" charset="0"/>
              </a:rPr>
              <a:t>.</a:t>
            </a:r>
            <a:endParaRPr lang="en-US" sz="1400" b="1" dirty="0">
              <a:latin typeface="Garamond" panose="02020404030301010803" pitchFamily="18" charset="0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58D76CC5-469E-0705-4802-05AA7F66A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490" y="762000"/>
            <a:ext cx="7280910" cy="535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946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>
            <a:extLst>
              <a:ext uri="{FF2B5EF4-FFF2-40B4-BE49-F238E27FC236}">
                <a16:creationId xmlns:a16="http://schemas.microsoft.com/office/drawing/2014/main" id="{0425D257-E8EC-468C-90EB-02DB2EAD7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28" y="3294383"/>
            <a:ext cx="3422560" cy="595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600" b="1" dirty="0" err="1">
                <a:latin typeface="Garamond" panose="02020404030301010803" pitchFamily="18" charset="0"/>
              </a:rPr>
              <a:t>Sustainability</a:t>
            </a:r>
            <a:endParaRPr lang="en-US" sz="3600" b="1" dirty="0">
              <a:latin typeface="Garamond" panose="02020404030301010803" pitchFamily="18" charset="0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DFD79A1D-60F0-51CD-8EA1-EBC73A236F6A}"/>
              </a:ext>
            </a:extLst>
          </p:cNvPr>
          <p:cNvSpPr txBox="1"/>
          <p:nvPr/>
        </p:nvSpPr>
        <p:spPr>
          <a:xfrm>
            <a:off x="3626778" y="695056"/>
            <a:ext cx="7818634" cy="538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tr-TR" sz="2800" b="1" dirty="0" err="1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Sustainable</a:t>
            </a:r>
            <a:r>
              <a:rPr lang="tr-TR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Development </a:t>
            </a:r>
            <a:r>
              <a:rPr lang="tr-TR" sz="2800" b="1" dirty="0" err="1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Goals</a:t>
            </a:r>
            <a:endParaRPr lang="en-US" altLang="tr-TR" sz="2800" b="1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E6D356D5-C769-7541-CD53-1CDC1D2B1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778" y="1479405"/>
            <a:ext cx="8008544" cy="4149235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4ABA5B70-7135-F198-2A70-D68E6C3BE6DE}"/>
              </a:ext>
            </a:extLst>
          </p:cNvPr>
          <p:cNvSpPr txBox="1"/>
          <p:nvPr/>
        </p:nvSpPr>
        <p:spPr>
          <a:xfrm>
            <a:off x="71120" y="6503396"/>
            <a:ext cx="12029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err="1">
                <a:latin typeface="Garamond" panose="02020404030301010803" pitchFamily="18" charset="0"/>
              </a:rPr>
              <a:t>Assoc</a:t>
            </a:r>
            <a:r>
              <a:rPr lang="tr-TR" sz="1400" b="1" dirty="0">
                <a:latin typeface="Garamond" panose="02020404030301010803" pitchFamily="18" charset="0"/>
              </a:rPr>
              <a:t>. Prof. Ayhan DEMİRCİ, Toros </a:t>
            </a:r>
            <a:r>
              <a:rPr lang="tr-TR" sz="1400" b="1" dirty="0" err="1">
                <a:latin typeface="Garamond" panose="02020404030301010803" pitchFamily="18" charset="0"/>
              </a:rPr>
              <a:t>University</a:t>
            </a:r>
            <a:r>
              <a:rPr lang="tr-TR" sz="1400" b="1" dirty="0">
                <a:latin typeface="Garamond" panose="02020404030301010803" pitchFamily="18" charset="0"/>
              </a:rPr>
              <a:t>, </a:t>
            </a:r>
            <a:r>
              <a:rPr lang="tr-TR" sz="1400" b="1" dirty="0" err="1">
                <a:latin typeface="Garamond" panose="02020404030301010803" pitchFamily="18" charset="0"/>
              </a:rPr>
              <a:t>Turkiye</a:t>
            </a:r>
            <a:r>
              <a:rPr lang="tr-TR" sz="1400" b="1" dirty="0">
                <a:latin typeface="Garamond" panose="02020404030301010803" pitchFamily="18" charset="0"/>
              </a:rPr>
              <a:t>.</a:t>
            </a:r>
            <a:endParaRPr lang="en-US" sz="1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021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>
            <a:extLst>
              <a:ext uri="{FF2B5EF4-FFF2-40B4-BE49-F238E27FC236}">
                <a16:creationId xmlns:a16="http://schemas.microsoft.com/office/drawing/2014/main" id="{0425D257-E8EC-468C-90EB-02DB2EAD7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28" y="3294383"/>
            <a:ext cx="3422560" cy="595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600" b="1" dirty="0" err="1">
                <a:latin typeface="Garamond" panose="02020404030301010803" pitchFamily="18" charset="0"/>
              </a:rPr>
              <a:t>Sustainability</a:t>
            </a:r>
            <a:endParaRPr lang="en-US" sz="3600" b="1" dirty="0">
              <a:latin typeface="Garamond" panose="02020404030301010803" pitchFamily="18" charset="0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DFD79A1D-60F0-51CD-8EA1-EBC73A236F6A}"/>
              </a:ext>
            </a:extLst>
          </p:cNvPr>
          <p:cNvSpPr txBox="1"/>
          <p:nvPr/>
        </p:nvSpPr>
        <p:spPr>
          <a:xfrm>
            <a:off x="3626778" y="695056"/>
            <a:ext cx="7818634" cy="538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tr-TR" sz="2800" b="1" dirty="0" err="1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Dimensions</a:t>
            </a:r>
            <a:r>
              <a:rPr lang="tr-TR" sz="2800" b="1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of </a:t>
            </a:r>
            <a:r>
              <a:rPr lang="tr-TR" sz="2800" b="1" dirty="0" err="1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Sustainability</a:t>
            </a:r>
            <a:endParaRPr lang="en-US" altLang="tr-TR" sz="2800" b="1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CB99994-72D6-9026-7291-1C162034C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240" y="1340477"/>
            <a:ext cx="5320918" cy="5040004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4000D2E2-EFD4-05BD-F979-DAFC2A4C5529}"/>
              </a:ext>
            </a:extLst>
          </p:cNvPr>
          <p:cNvSpPr txBox="1"/>
          <p:nvPr/>
        </p:nvSpPr>
        <p:spPr>
          <a:xfrm>
            <a:off x="71120" y="6503396"/>
            <a:ext cx="12029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err="1">
                <a:latin typeface="Garamond" panose="02020404030301010803" pitchFamily="18" charset="0"/>
              </a:rPr>
              <a:t>Assoc</a:t>
            </a:r>
            <a:r>
              <a:rPr lang="tr-TR" sz="1400" b="1" dirty="0">
                <a:latin typeface="Garamond" panose="02020404030301010803" pitchFamily="18" charset="0"/>
              </a:rPr>
              <a:t>. Prof. Ayhan DEMİRCİ, Toros </a:t>
            </a:r>
            <a:r>
              <a:rPr lang="tr-TR" sz="1400" b="1" dirty="0" err="1">
                <a:latin typeface="Garamond" panose="02020404030301010803" pitchFamily="18" charset="0"/>
              </a:rPr>
              <a:t>University</a:t>
            </a:r>
            <a:r>
              <a:rPr lang="tr-TR" sz="1400" b="1" dirty="0">
                <a:latin typeface="Garamond" panose="02020404030301010803" pitchFamily="18" charset="0"/>
              </a:rPr>
              <a:t>, </a:t>
            </a:r>
            <a:r>
              <a:rPr lang="tr-TR" sz="1400" b="1" dirty="0" err="1">
                <a:latin typeface="Garamond" panose="02020404030301010803" pitchFamily="18" charset="0"/>
              </a:rPr>
              <a:t>Turkiye</a:t>
            </a:r>
            <a:r>
              <a:rPr lang="tr-TR" sz="1400" b="1" dirty="0">
                <a:latin typeface="Garamond" panose="02020404030301010803" pitchFamily="18" charset="0"/>
              </a:rPr>
              <a:t>.</a:t>
            </a:r>
            <a:endParaRPr lang="en-US" sz="1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738920"/>
      </p:ext>
    </p:extLst>
  </p:cSld>
  <p:clrMapOvr>
    <a:masterClrMapping/>
  </p:clrMapOvr>
</p:sld>
</file>

<file path=ppt/theme/theme1.xml><?xml version="1.0" encoding="utf-8"?>
<a:theme xmlns:a="http://schemas.openxmlformats.org/drawingml/2006/main" name="Çerçeve">
  <a:themeElements>
    <a:clrScheme name="Mavi Yeşil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Çerçev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Çerçev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2266</TotalTime>
  <Words>4132</Words>
  <Application>Microsoft Office PowerPoint</Application>
  <PresentationFormat>Geniş ekran</PresentationFormat>
  <Paragraphs>2027</Paragraphs>
  <Slides>54</Slides>
  <Notes>9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54</vt:i4>
      </vt:variant>
    </vt:vector>
  </HeadingPairs>
  <TitlesOfParts>
    <vt:vector size="63" baseType="lpstr">
      <vt:lpstr>Arial</vt:lpstr>
      <vt:lpstr>Calibri</vt:lpstr>
      <vt:lpstr>Cambria Math</vt:lpstr>
      <vt:lpstr>Corbel</vt:lpstr>
      <vt:lpstr>Garamond</vt:lpstr>
      <vt:lpstr>Times New Roman</vt:lpstr>
      <vt:lpstr>Wingdings</vt:lpstr>
      <vt:lpstr>Wingdings 2</vt:lpstr>
      <vt:lpstr>Çerçeve</vt:lpstr>
      <vt:lpstr>ANALYSIS OF  EU COUNTRIES  IN TERMS OF CIRCULARITY: MCDM APPROACH</vt:lpstr>
      <vt:lpstr>Outline  </vt:lpstr>
      <vt:lpstr>Motivation and Purpose    </vt:lpstr>
      <vt:lpstr>Motivation and Purpose    </vt:lpstr>
      <vt:lpstr>Motivation and Purpose    </vt:lpstr>
      <vt:lpstr>Green Deal</vt:lpstr>
      <vt:lpstr>Green Deal</vt:lpstr>
      <vt:lpstr>Sustainability</vt:lpstr>
      <vt:lpstr>Sustainability</vt:lpstr>
      <vt:lpstr>Circularity</vt:lpstr>
      <vt:lpstr>Circularity</vt:lpstr>
      <vt:lpstr>Method  and  Main Data</vt:lpstr>
      <vt:lpstr>Method  and  Main Data</vt:lpstr>
      <vt:lpstr>Method  and  Main Data</vt:lpstr>
      <vt:lpstr>Method  and  Main Data</vt:lpstr>
      <vt:lpstr>Method  and  Main Data</vt:lpstr>
      <vt:lpstr>Method  and  Main Data</vt:lpstr>
      <vt:lpstr>Method  and  Main Data</vt:lpstr>
      <vt:lpstr>Method  and  Main Data</vt:lpstr>
      <vt:lpstr>Method  and  Main Data</vt:lpstr>
      <vt:lpstr>Method  and  Main Data</vt:lpstr>
      <vt:lpstr>Method  and  Main Data</vt:lpstr>
      <vt:lpstr>Method  and  Main Data</vt:lpstr>
      <vt:lpstr>Method  and  Main Data</vt:lpstr>
      <vt:lpstr>Method  and  Main Data</vt:lpstr>
      <vt:lpstr>Method  and  Main Data</vt:lpstr>
      <vt:lpstr>Method  and  Main Data</vt:lpstr>
      <vt:lpstr>Method  and  Main Data</vt:lpstr>
      <vt:lpstr>Method  and  Main Data</vt:lpstr>
      <vt:lpstr>Method  and  Main Data</vt:lpstr>
      <vt:lpstr>Method  and  Main Data</vt:lpstr>
      <vt:lpstr>Method  and  Main Data</vt:lpstr>
      <vt:lpstr>Method  and  Main Data</vt:lpstr>
      <vt:lpstr>Method  and  Main Data</vt:lpstr>
      <vt:lpstr>Method  and  Main Data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Conclusion   </vt:lpstr>
      <vt:lpstr>Conclusion   </vt:lpstr>
      <vt:lpstr>Conclusion   </vt:lpstr>
      <vt:lpstr>Conclusion   </vt:lpstr>
      <vt:lpstr>Conclusion   </vt:lpstr>
      <vt:lpstr>Conclusion   </vt:lpstr>
      <vt:lpstr>PowerPoint Sunusu</vt:lpstr>
      <vt:lpstr>ANALYSIS OF  EU COUNTRIES  IN TERMS OF CIRCULARITY: MCDM APPROACH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RANKING OF G20 COUNTRIES IN TERMS OF LIVEABILITY BY ELECTRE METHOD </dc:title>
  <dc:creator>Gokce Manavgat</dc:creator>
  <cp:lastModifiedBy>ayhan demirci</cp:lastModifiedBy>
  <cp:revision>72</cp:revision>
  <cp:lastPrinted>2024-10-31T12:43:14Z</cp:lastPrinted>
  <dcterms:created xsi:type="dcterms:W3CDTF">2021-06-17T10:33:10Z</dcterms:created>
  <dcterms:modified xsi:type="dcterms:W3CDTF">2024-11-27T11:17:47Z</dcterms:modified>
</cp:coreProperties>
</file>