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761" r:id="rId2"/>
    <p:sldMasterId id="2147483807" r:id="rId3"/>
  </p:sldMasterIdLst>
  <p:notesMasterIdLst>
    <p:notesMasterId r:id="rId18"/>
  </p:notesMasterIdLst>
  <p:sldIdLst>
    <p:sldId id="361" r:id="rId4"/>
    <p:sldId id="2141411459" r:id="rId5"/>
    <p:sldId id="2147375085" r:id="rId6"/>
    <p:sldId id="2141411460" r:id="rId7"/>
    <p:sldId id="2147375082" r:id="rId8"/>
    <p:sldId id="2147375083" r:id="rId9"/>
    <p:sldId id="2147375084" r:id="rId10"/>
    <p:sldId id="2141411450" r:id="rId11"/>
    <p:sldId id="2141411449" r:id="rId12"/>
    <p:sldId id="2141411448" r:id="rId13"/>
    <p:sldId id="2141411455" r:id="rId14"/>
    <p:sldId id="2141411451" r:id="rId15"/>
    <p:sldId id="2147375088" r:id="rId16"/>
    <p:sldId id="2147375089"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3EC484C-6BFB-419F-9B07-79B55A635F31}">
          <p14:sldIdLst>
            <p14:sldId id="361"/>
            <p14:sldId id="2141411459"/>
            <p14:sldId id="2147375085"/>
            <p14:sldId id="2141411460"/>
            <p14:sldId id="2147375082"/>
            <p14:sldId id="2147375083"/>
            <p14:sldId id="2147375084"/>
            <p14:sldId id="2141411450"/>
            <p14:sldId id="2141411449"/>
            <p14:sldId id="2141411448"/>
            <p14:sldId id="2141411455"/>
            <p14:sldId id="2141411451"/>
            <p14:sldId id="2147375088"/>
            <p14:sldId id="214737508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Guillaume BRETENOUX" initials="JB"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0000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5605A-79F3-4A8D-B04B-68C345B8EB5A}" v="691" dt="2024-12-03T15:32:15.682"/>
    <p1510:client id="{7A04EEEC-811D-4C23-9409-D00FB8A496C2}" v="26" dt="2024-12-02T22:59:42.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18"/>
    <p:restoredTop sz="85012" autoAdjust="0"/>
  </p:normalViewPr>
  <p:slideViewPr>
    <p:cSldViewPr snapToGrid="0">
      <p:cViewPr varScale="1">
        <p:scale>
          <a:sx n="95" d="100"/>
          <a:sy n="95" d="100"/>
        </p:scale>
        <p:origin x="14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mer" userId="81msxYRauBxLPvxagUVbvaOiIfJ63g3jv+NSLAJAZWw=" providerId="None" clId="Web-{7A04EEEC-811D-4C23-9409-D00FB8A496C2}"/>
    <pc:docChg chg="modSld">
      <pc:chgData name="Diemer" userId="81msxYRauBxLPvxagUVbvaOiIfJ63g3jv+NSLAJAZWw=" providerId="None" clId="Web-{7A04EEEC-811D-4C23-9409-D00FB8A496C2}" dt="2024-12-02T22:59:42.125" v="22" actId="14100"/>
      <pc:docMkLst>
        <pc:docMk/>
      </pc:docMkLst>
      <pc:sldChg chg="addSp delSp modSp">
        <pc:chgData name="Diemer" userId="81msxYRauBxLPvxagUVbvaOiIfJ63g3jv+NSLAJAZWw=" providerId="None" clId="Web-{7A04EEEC-811D-4C23-9409-D00FB8A496C2}" dt="2024-12-02T22:54:20.224" v="11" actId="1076"/>
        <pc:sldMkLst>
          <pc:docMk/>
          <pc:sldMk cId="3590562519" sldId="2141411450"/>
        </pc:sldMkLst>
        <pc:picChg chg="add del mod">
          <ac:chgData name="Diemer" userId="81msxYRauBxLPvxagUVbvaOiIfJ63g3jv+NSLAJAZWw=" providerId="None" clId="Web-{7A04EEEC-811D-4C23-9409-D00FB8A496C2}" dt="2024-12-02T22:54:10.255" v="9"/>
          <ac:picMkLst>
            <pc:docMk/>
            <pc:sldMk cId="3590562519" sldId="2141411450"/>
            <ac:picMk id="4" creationId="{5A487A43-DD61-F024-8D25-DDEF5F6CBCBD}"/>
          </ac:picMkLst>
        </pc:picChg>
        <pc:picChg chg="del">
          <ac:chgData name="Diemer" userId="81msxYRauBxLPvxagUVbvaOiIfJ63g3jv+NSLAJAZWw=" providerId="None" clId="Web-{7A04EEEC-811D-4C23-9409-D00FB8A496C2}" dt="2024-12-02T22:36:09.771" v="0"/>
          <ac:picMkLst>
            <pc:docMk/>
            <pc:sldMk cId="3590562519" sldId="2141411450"/>
            <ac:picMk id="8" creationId="{69D9B963-AEF9-C5FB-291C-15F7FFB44FFC}"/>
          </ac:picMkLst>
        </pc:picChg>
        <pc:picChg chg="add mod">
          <ac:chgData name="Diemer" userId="81msxYRauBxLPvxagUVbvaOiIfJ63g3jv+NSLAJAZWw=" providerId="None" clId="Web-{7A04EEEC-811D-4C23-9409-D00FB8A496C2}" dt="2024-12-02T22:54:20.224" v="11" actId="1076"/>
          <ac:picMkLst>
            <pc:docMk/>
            <pc:sldMk cId="3590562519" sldId="2141411450"/>
            <ac:picMk id="8" creationId="{D3CE83E0-0884-9428-079E-4CA227942250}"/>
          </ac:picMkLst>
        </pc:picChg>
      </pc:sldChg>
      <pc:sldChg chg="addSp delSp modSp">
        <pc:chgData name="Diemer" userId="81msxYRauBxLPvxagUVbvaOiIfJ63g3jv+NSLAJAZWw=" providerId="None" clId="Web-{7A04EEEC-811D-4C23-9409-D00FB8A496C2}" dt="2024-12-02T22:59:42.125" v="22" actId="14100"/>
        <pc:sldMkLst>
          <pc:docMk/>
          <pc:sldMk cId="4048150871" sldId="2141411455"/>
        </pc:sldMkLst>
        <pc:spChg chg="add del mod">
          <ac:chgData name="Diemer" userId="81msxYRauBxLPvxagUVbvaOiIfJ63g3jv+NSLAJAZWw=" providerId="None" clId="Web-{7A04EEEC-811D-4C23-9409-D00FB8A496C2}" dt="2024-12-02T22:56:27.853" v="15"/>
          <ac:spMkLst>
            <pc:docMk/>
            <pc:sldMk cId="4048150871" sldId="2141411455"/>
            <ac:spMk id="3" creationId="{581E638E-0618-5D60-1311-915DB895BFCF}"/>
          </ac:spMkLst>
        </pc:spChg>
        <pc:spChg chg="mod">
          <ac:chgData name="Diemer" userId="81msxYRauBxLPvxagUVbvaOiIfJ63g3jv+NSLAJAZWw=" providerId="None" clId="Web-{7A04EEEC-811D-4C23-9409-D00FB8A496C2}" dt="2024-12-02T22:37:43.977" v="7" actId="1076"/>
          <ac:spMkLst>
            <pc:docMk/>
            <pc:sldMk cId="4048150871" sldId="2141411455"/>
            <ac:spMk id="6" creationId="{4E1CC311-EDDF-ED40-9858-B7C161389C53}"/>
          </ac:spMkLst>
        </pc:spChg>
        <pc:picChg chg="add mod">
          <ac:chgData name="Diemer" userId="81msxYRauBxLPvxagUVbvaOiIfJ63g3jv+NSLAJAZWw=" providerId="None" clId="Web-{7A04EEEC-811D-4C23-9409-D00FB8A496C2}" dt="2024-12-02T22:59:42.125" v="22" actId="14100"/>
          <ac:picMkLst>
            <pc:docMk/>
            <pc:sldMk cId="4048150871" sldId="2141411455"/>
            <ac:picMk id="4" creationId="{1AA6CED6-EB3B-4E5B-0026-5B3C11CB47E8}"/>
          </ac:picMkLst>
        </pc:picChg>
        <pc:picChg chg="mod">
          <ac:chgData name="Diemer" userId="81msxYRauBxLPvxagUVbvaOiIfJ63g3jv+NSLAJAZWw=" providerId="None" clId="Web-{7A04EEEC-811D-4C23-9409-D00FB8A496C2}" dt="2024-12-02T22:37:53.961" v="8" actId="14100"/>
          <ac:picMkLst>
            <pc:docMk/>
            <pc:sldMk cId="4048150871" sldId="2141411455"/>
            <ac:picMk id="8" creationId="{00000000-0000-0000-0000-000000000000}"/>
          </ac:picMkLst>
        </pc:picChg>
      </pc:sldChg>
    </pc:docChg>
  </pc:docChgLst>
  <pc:docChgLst>
    <pc:chgData name="hugues ferreboeuf" userId="+GZYBP/QSoVs2yWY/ceWq+sGRvucuuW45tYn+sCTLbs=" providerId="None" clId="Web-{14D5605A-79F3-4A8D-B04B-68C345B8EB5A}"/>
    <pc:docChg chg="addSld modSld modSection">
      <pc:chgData name="hugues ferreboeuf" userId="+GZYBP/QSoVs2yWY/ceWq+sGRvucuuW45tYn+sCTLbs=" providerId="None" clId="Web-{14D5605A-79F3-4A8D-B04B-68C345B8EB5A}" dt="2024-12-03T15:32:15.682" v="435" actId="20577"/>
      <pc:docMkLst>
        <pc:docMk/>
      </pc:docMkLst>
      <pc:sldChg chg="modSp">
        <pc:chgData name="hugues ferreboeuf" userId="+GZYBP/QSoVs2yWY/ceWq+sGRvucuuW45tYn+sCTLbs=" providerId="None" clId="Web-{14D5605A-79F3-4A8D-B04B-68C345B8EB5A}" dt="2024-12-03T14:25:19.530" v="1" actId="20577"/>
        <pc:sldMkLst>
          <pc:docMk/>
          <pc:sldMk cId="1700493454" sldId="361"/>
        </pc:sldMkLst>
        <pc:spChg chg="mod">
          <ac:chgData name="hugues ferreboeuf" userId="+GZYBP/QSoVs2yWY/ceWq+sGRvucuuW45tYn+sCTLbs=" providerId="None" clId="Web-{14D5605A-79F3-4A8D-B04B-68C345B8EB5A}" dt="2024-12-03T14:25:19.530" v="1" actId="20577"/>
          <ac:spMkLst>
            <pc:docMk/>
            <pc:sldMk cId="1700493454" sldId="361"/>
            <ac:spMk id="3" creationId="{00000000-0000-0000-0000-000000000000}"/>
          </ac:spMkLst>
        </pc:spChg>
      </pc:sldChg>
      <pc:sldChg chg="modSp">
        <pc:chgData name="hugues ferreboeuf" userId="+GZYBP/QSoVs2yWY/ceWq+sGRvucuuW45tYn+sCTLbs=" providerId="None" clId="Web-{14D5605A-79F3-4A8D-B04B-68C345B8EB5A}" dt="2024-12-03T15:31:44.306" v="431" actId="20577"/>
        <pc:sldMkLst>
          <pc:docMk/>
          <pc:sldMk cId="2445979555" sldId="2141411448"/>
        </pc:sldMkLst>
        <pc:spChg chg="mod">
          <ac:chgData name="hugues ferreboeuf" userId="+GZYBP/QSoVs2yWY/ceWq+sGRvucuuW45tYn+sCTLbs=" providerId="None" clId="Web-{14D5605A-79F3-4A8D-B04B-68C345B8EB5A}" dt="2024-12-03T15:31:44.306" v="431" actId="20577"/>
          <ac:spMkLst>
            <pc:docMk/>
            <pc:sldMk cId="2445979555" sldId="2141411448"/>
            <ac:spMk id="10" creationId="{9C7477F8-2FD2-851C-80A2-F892DDA38E44}"/>
          </ac:spMkLst>
        </pc:spChg>
      </pc:sldChg>
      <pc:sldChg chg="modSp">
        <pc:chgData name="hugues ferreboeuf" userId="+GZYBP/QSoVs2yWY/ceWq+sGRvucuuW45tYn+sCTLbs=" providerId="None" clId="Web-{14D5605A-79F3-4A8D-B04B-68C345B8EB5A}" dt="2024-12-03T15:31:29.649" v="428" actId="20577"/>
        <pc:sldMkLst>
          <pc:docMk/>
          <pc:sldMk cId="2045673188" sldId="2141411449"/>
        </pc:sldMkLst>
        <pc:spChg chg="mod">
          <ac:chgData name="hugues ferreboeuf" userId="+GZYBP/QSoVs2yWY/ceWq+sGRvucuuW45tYn+sCTLbs=" providerId="None" clId="Web-{14D5605A-79F3-4A8D-B04B-68C345B8EB5A}" dt="2024-12-03T15:31:29.649" v="428" actId="20577"/>
          <ac:spMkLst>
            <pc:docMk/>
            <pc:sldMk cId="2045673188" sldId="2141411449"/>
            <ac:spMk id="2" creationId="{8BB21803-24DF-D6BF-3E85-24F443168C7D}"/>
          </ac:spMkLst>
        </pc:spChg>
      </pc:sldChg>
      <pc:sldChg chg="modSp">
        <pc:chgData name="hugues ferreboeuf" userId="+GZYBP/QSoVs2yWY/ceWq+sGRvucuuW45tYn+sCTLbs=" providerId="None" clId="Web-{14D5605A-79F3-4A8D-B04B-68C345B8EB5A}" dt="2024-12-03T15:31:17.555" v="426" actId="20577"/>
        <pc:sldMkLst>
          <pc:docMk/>
          <pc:sldMk cId="3590562519" sldId="2141411450"/>
        </pc:sldMkLst>
        <pc:spChg chg="mod">
          <ac:chgData name="hugues ferreboeuf" userId="+GZYBP/QSoVs2yWY/ceWq+sGRvucuuW45tYn+sCTLbs=" providerId="None" clId="Web-{14D5605A-79F3-4A8D-B04B-68C345B8EB5A}" dt="2024-12-03T15:31:17.555" v="426" actId="20577"/>
          <ac:spMkLst>
            <pc:docMk/>
            <pc:sldMk cId="3590562519" sldId="2141411450"/>
            <ac:spMk id="2" creationId="{FF092BC8-DF75-6859-3168-E413C6A4F7B3}"/>
          </ac:spMkLst>
        </pc:spChg>
      </pc:sldChg>
      <pc:sldChg chg="modSp">
        <pc:chgData name="hugues ferreboeuf" userId="+GZYBP/QSoVs2yWY/ceWq+sGRvucuuW45tYn+sCTLbs=" providerId="None" clId="Web-{14D5605A-79F3-4A8D-B04B-68C345B8EB5A}" dt="2024-12-03T15:32:15.682" v="435" actId="20577"/>
        <pc:sldMkLst>
          <pc:docMk/>
          <pc:sldMk cId="2625565530" sldId="2141411451"/>
        </pc:sldMkLst>
        <pc:spChg chg="mod">
          <ac:chgData name="hugues ferreboeuf" userId="+GZYBP/QSoVs2yWY/ceWq+sGRvucuuW45tYn+sCTLbs=" providerId="None" clId="Web-{14D5605A-79F3-4A8D-B04B-68C345B8EB5A}" dt="2024-12-03T15:32:15.682" v="435" actId="20577"/>
          <ac:spMkLst>
            <pc:docMk/>
            <pc:sldMk cId="2625565530" sldId="2141411451"/>
            <ac:spMk id="2" creationId="{3AF6E66B-957A-90A1-34A2-4086274F553F}"/>
          </ac:spMkLst>
        </pc:spChg>
      </pc:sldChg>
      <pc:sldChg chg="modSp">
        <pc:chgData name="hugues ferreboeuf" userId="+GZYBP/QSoVs2yWY/ceWq+sGRvucuuW45tYn+sCTLbs=" providerId="None" clId="Web-{14D5605A-79F3-4A8D-B04B-68C345B8EB5A}" dt="2024-12-03T15:32:00.432" v="433" actId="20577"/>
        <pc:sldMkLst>
          <pc:docMk/>
          <pc:sldMk cId="4048150871" sldId="2141411455"/>
        </pc:sldMkLst>
        <pc:spChg chg="mod">
          <ac:chgData name="hugues ferreboeuf" userId="+GZYBP/QSoVs2yWY/ceWq+sGRvucuuW45tYn+sCTLbs=" providerId="None" clId="Web-{14D5605A-79F3-4A8D-B04B-68C345B8EB5A}" dt="2024-12-03T15:32:00.432" v="433" actId="20577"/>
          <ac:spMkLst>
            <pc:docMk/>
            <pc:sldMk cId="4048150871" sldId="2141411455"/>
            <ac:spMk id="2" creationId="{3AF6E66B-957A-90A1-34A2-4086274F553F}"/>
          </ac:spMkLst>
        </pc:spChg>
      </pc:sldChg>
      <pc:sldChg chg="modSp">
        <pc:chgData name="hugues ferreboeuf" userId="+GZYBP/QSoVs2yWY/ceWq+sGRvucuuW45tYn+sCTLbs=" providerId="None" clId="Web-{14D5605A-79F3-4A8D-B04B-68C345B8EB5A}" dt="2024-12-03T14:26:09.735" v="3" actId="20577"/>
        <pc:sldMkLst>
          <pc:docMk/>
          <pc:sldMk cId="2211025676" sldId="2141411459"/>
        </pc:sldMkLst>
        <pc:spChg chg="mod">
          <ac:chgData name="hugues ferreboeuf" userId="+GZYBP/QSoVs2yWY/ceWq+sGRvucuuW45tYn+sCTLbs=" providerId="None" clId="Web-{14D5605A-79F3-4A8D-B04B-68C345B8EB5A}" dt="2024-12-03T14:26:09.735" v="3" actId="20577"/>
          <ac:spMkLst>
            <pc:docMk/>
            <pc:sldMk cId="2211025676" sldId="2141411459"/>
            <ac:spMk id="6" creationId="{2301E289-3BDE-7D95-3034-7DA9CADE4785}"/>
          </ac:spMkLst>
        </pc:spChg>
      </pc:sldChg>
      <pc:sldChg chg="modSp">
        <pc:chgData name="hugues ferreboeuf" userId="+GZYBP/QSoVs2yWY/ceWq+sGRvucuuW45tYn+sCTLbs=" providerId="None" clId="Web-{14D5605A-79F3-4A8D-B04B-68C345B8EB5A}" dt="2024-12-03T14:27:07.893" v="10" actId="20577"/>
        <pc:sldMkLst>
          <pc:docMk/>
          <pc:sldMk cId="819419213" sldId="2141411460"/>
        </pc:sldMkLst>
        <pc:spChg chg="mod">
          <ac:chgData name="hugues ferreboeuf" userId="+GZYBP/QSoVs2yWY/ceWq+sGRvucuuW45tYn+sCTLbs=" providerId="None" clId="Web-{14D5605A-79F3-4A8D-B04B-68C345B8EB5A}" dt="2024-12-03T14:26:28.532" v="5" actId="20577"/>
          <ac:spMkLst>
            <pc:docMk/>
            <pc:sldMk cId="819419213" sldId="2141411460"/>
            <ac:spMk id="2" creationId="{8B10D0B4-9B56-C695-0723-B01CA26F907F}"/>
          </ac:spMkLst>
        </pc:spChg>
        <pc:spChg chg="mod">
          <ac:chgData name="hugues ferreboeuf" userId="+GZYBP/QSoVs2yWY/ceWq+sGRvucuuW45tYn+sCTLbs=" providerId="None" clId="Web-{14D5605A-79F3-4A8D-B04B-68C345B8EB5A}" dt="2024-12-03T14:27:07.893" v="10" actId="20577"/>
          <ac:spMkLst>
            <pc:docMk/>
            <pc:sldMk cId="819419213" sldId="2141411460"/>
            <ac:spMk id="10" creationId="{65185498-5C01-B316-1688-40CB3903162F}"/>
          </ac:spMkLst>
        </pc:spChg>
      </pc:sldChg>
      <pc:sldChg chg="addSp delSp modSp">
        <pc:chgData name="hugues ferreboeuf" userId="+GZYBP/QSoVs2yWY/ceWq+sGRvucuuW45tYn+sCTLbs=" providerId="None" clId="Web-{14D5605A-79F3-4A8D-B04B-68C345B8EB5A}" dt="2024-12-03T14:42:28.049" v="77" actId="1076"/>
        <pc:sldMkLst>
          <pc:docMk/>
          <pc:sldMk cId="2496514949" sldId="2147375082"/>
        </pc:sldMkLst>
        <pc:spChg chg="mod">
          <ac:chgData name="hugues ferreboeuf" userId="+GZYBP/QSoVs2yWY/ceWq+sGRvucuuW45tYn+sCTLbs=" providerId="None" clId="Web-{14D5605A-79F3-4A8D-B04B-68C345B8EB5A}" dt="2024-12-03T14:41:12.125" v="58" actId="1076"/>
          <ac:spMkLst>
            <pc:docMk/>
            <pc:sldMk cId="2496514949" sldId="2147375082"/>
            <ac:spMk id="2" creationId="{691AA74C-2FB6-E159-89BE-6F37AC5BCC18}"/>
          </ac:spMkLst>
        </pc:spChg>
        <pc:spChg chg="add del">
          <ac:chgData name="hugues ferreboeuf" userId="+GZYBP/QSoVs2yWY/ceWq+sGRvucuuW45tYn+sCTLbs=" providerId="None" clId="Web-{14D5605A-79F3-4A8D-B04B-68C345B8EB5A}" dt="2024-12-03T14:41:31.625" v="60"/>
          <ac:spMkLst>
            <pc:docMk/>
            <pc:sldMk cId="2496514949" sldId="2147375082"/>
            <ac:spMk id="7" creationId="{88E5EBA6-38BE-59EA-9CDD-0FCDC67FC188}"/>
          </ac:spMkLst>
        </pc:spChg>
        <pc:spChg chg="add mod">
          <ac:chgData name="hugues ferreboeuf" userId="+GZYBP/QSoVs2yWY/ceWq+sGRvucuuW45tYn+sCTLbs=" providerId="None" clId="Web-{14D5605A-79F3-4A8D-B04B-68C345B8EB5A}" dt="2024-12-03T14:42:28.049" v="77" actId="1076"/>
          <ac:spMkLst>
            <pc:docMk/>
            <pc:sldMk cId="2496514949" sldId="2147375082"/>
            <ac:spMk id="8" creationId="{FA4E459A-EB05-7921-BE7E-8567A220B801}"/>
          </ac:spMkLst>
        </pc:spChg>
      </pc:sldChg>
      <pc:sldChg chg="addSp modSp">
        <pc:chgData name="hugues ferreboeuf" userId="+GZYBP/QSoVs2yWY/ceWq+sGRvucuuW45tYn+sCTLbs=" providerId="None" clId="Web-{14D5605A-79F3-4A8D-B04B-68C345B8EB5A}" dt="2024-12-03T15:29:24.176" v="424" actId="1076"/>
        <pc:sldMkLst>
          <pc:docMk/>
          <pc:sldMk cId="2792609980" sldId="2147375083"/>
        </pc:sldMkLst>
        <pc:spChg chg="mod">
          <ac:chgData name="hugues ferreboeuf" userId="+GZYBP/QSoVs2yWY/ceWq+sGRvucuuW45tYn+sCTLbs=" providerId="None" clId="Web-{14D5605A-79F3-4A8D-B04B-68C345B8EB5A}" dt="2024-12-03T15:24:45.057" v="407" actId="20577"/>
          <ac:spMkLst>
            <pc:docMk/>
            <pc:sldMk cId="2792609980" sldId="2147375083"/>
            <ac:spMk id="2" creationId="{3AECC5D8-FB25-ED44-A0B7-49BC97344228}"/>
          </ac:spMkLst>
        </pc:spChg>
        <pc:spChg chg="mod">
          <ac:chgData name="hugues ferreboeuf" userId="+GZYBP/QSoVs2yWY/ceWq+sGRvucuuW45tYn+sCTLbs=" providerId="None" clId="Web-{14D5605A-79F3-4A8D-B04B-68C345B8EB5A}" dt="2024-12-03T15:29:12.785" v="423" actId="20577"/>
          <ac:spMkLst>
            <pc:docMk/>
            <pc:sldMk cId="2792609980" sldId="2147375083"/>
            <ac:spMk id="4" creationId="{ADDC11E1-E397-0168-E6D2-BB5824F4F249}"/>
          </ac:spMkLst>
        </pc:spChg>
        <pc:picChg chg="add mod">
          <ac:chgData name="hugues ferreboeuf" userId="+GZYBP/QSoVs2yWY/ceWq+sGRvucuuW45tYn+sCTLbs=" providerId="None" clId="Web-{14D5605A-79F3-4A8D-B04B-68C345B8EB5A}" dt="2024-12-03T15:29:24.176" v="424" actId="1076"/>
          <ac:picMkLst>
            <pc:docMk/>
            <pc:sldMk cId="2792609980" sldId="2147375083"/>
            <ac:picMk id="5" creationId="{D47EB9A7-BA11-7ED9-AEAE-ACAB6DC6AE90}"/>
          </ac:picMkLst>
        </pc:picChg>
      </pc:sldChg>
      <pc:sldChg chg="modSp">
        <pc:chgData name="hugues ferreboeuf" userId="+GZYBP/QSoVs2yWY/ceWq+sGRvucuuW45tYn+sCTLbs=" providerId="None" clId="Web-{14D5605A-79F3-4A8D-B04B-68C345B8EB5A}" dt="2024-12-03T15:28:01.127" v="418" actId="20577"/>
        <pc:sldMkLst>
          <pc:docMk/>
          <pc:sldMk cId="311273052" sldId="2147375084"/>
        </pc:sldMkLst>
        <pc:spChg chg="mod">
          <ac:chgData name="hugues ferreboeuf" userId="+GZYBP/QSoVs2yWY/ceWq+sGRvucuuW45tYn+sCTLbs=" providerId="None" clId="Web-{14D5605A-79F3-4A8D-B04B-68C345B8EB5A}" dt="2024-12-03T15:25:04.902" v="410" actId="20577"/>
          <ac:spMkLst>
            <pc:docMk/>
            <pc:sldMk cId="311273052" sldId="2147375084"/>
            <ac:spMk id="2" creationId="{CCDFE5BA-C631-97B0-A70D-722F580065EE}"/>
          </ac:spMkLst>
        </pc:spChg>
        <pc:spChg chg="mod">
          <ac:chgData name="hugues ferreboeuf" userId="+GZYBP/QSoVs2yWY/ceWq+sGRvucuuW45tYn+sCTLbs=" providerId="None" clId="Web-{14D5605A-79F3-4A8D-B04B-68C345B8EB5A}" dt="2024-12-03T15:28:01.127" v="418" actId="20577"/>
          <ac:spMkLst>
            <pc:docMk/>
            <pc:sldMk cId="311273052" sldId="2147375084"/>
            <ac:spMk id="3" creationId="{9365E8B8-464E-892D-32F6-8EB2533F8056}"/>
          </ac:spMkLst>
        </pc:spChg>
      </pc:sldChg>
      <pc:sldChg chg="modSp">
        <pc:chgData name="hugues ferreboeuf" userId="+GZYBP/QSoVs2yWY/ceWq+sGRvucuuW45tYn+sCTLbs=" providerId="None" clId="Web-{14D5605A-79F3-4A8D-B04B-68C345B8EB5A}" dt="2024-12-03T14:26:15.860" v="4" actId="20577"/>
        <pc:sldMkLst>
          <pc:docMk/>
          <pc:sldMk cId="959468057" sldId="2147375085"/>
        </pc:sldMkLst>
        <pc:spChg chg="mod">
          <ac:chgData name="hugues ferreboeuf" userId="+GZYBP/QSoVs2yWY/ceWq+sGRvucuuW45tYn+sCTLbs=" providerId="None" clId="Web-{14D5605A-79F3-4A8D-B04B-68C345B8EB5A}" dt="2024-12-03T14:26:15.860" v="4" actId="20577"/>
          <ac:spMkLst>
            <pc:docMk/>
            <pc:sldMk cId="959468057" sldId="2147375085"/>
            <ac:spMk id="2" creationId="{AFC3047C-F42C-D3CA-5218-CF6622231C85}"/>
          </ac:spMkLst>
        </pc:spChg>
      </pc:sldChg>
      <pc:sldChg chg="addSp delSp modSp add replId delAnim">
        <pc:chgData name="hugues ferreboeuf" userId="+GZYBP/QSoVs2yWY/ceWq+sGRvucuuW45tYn+sCTLbs=" providerId="None" clId="Web-{14D5605A-79F3-4A8D-B04B-68C345B8EB5A}" dt="2024-12-03T15:24:28.869" v="406" actId="1076"/>
        <pc:sldMkLst>
          <pc:docMk/>
          <pc:sldMk cId="3965629224" sldId="2147375089"/>
        </pc:sldMkLst>
        <pc:spChg chg="mod">
          <ac:chgData name="hugues ferreboeuf" userId="+GZYBP/QSoVs2yWY/ceWq+sGRvucuuW45tYn+sCTLbs=" providerId="None" clId="Web-{14D5605A-79F3-4A8D-B04B-68C345B8EB5A}" dt="2024-12-03T15:24:28.869" v="406" actId="1076"/>
          <ac:spMkLst>
            <pc:docMk/>
            <pc:sldMk cId="3965629224" sldId="2147375089"/>
            <ac:spMk id="2" creationId="{691AA74C-2FB6-E159-89BE-6F37AC5BCC18}"/>
          </ac:spMkLst>
        </pc:spChg>
        <pc:spChg chg="add del">
          <ac:chgData name="hugues ferreboeuf" userId="+GZYBP/QSoVs2yWY/ceWq+sGRvucuuW45tYn+sCTLbs=" providerId="None" clId="Web-{14D5605A-79F3-4A8D-B04B-68C345B8EB5A}" dt="2024-12-03T14:44:11.037" v="94"/>
          <ac:spMkLst>
            <pc:docMk/>
            <pc:sldMk cId="3965629224" sldId="2147375089"/>
            <ac:spMk id="7" creationId="{A3F29857-7C59-EB48-ABCC-01FB6307BD4A}"/>
          </ac:spMkLst>
        </pc:spChg>
        <pc:spChg chg="del mod">
          <ac:chgData name="hugues ferreboeuf" userId="+GZYBP/QSoVs2yWY/ceWq+sGRvucuuW45tYn+sCTLbs=" providerId="None" clId="Web-{14D5605A-79F3-4A8D-B04B-68C345B8EB5A}" dt="2024-12-03T14:53:15.243" v="139"/>
          <ac:spMkLst>
            <pc:docMk/>
            <pc:sldMk cId="3965629224" sldId="2147375089"/>
            <ac:spMk id="8" creationId="{FA4E459A-EB05-7921-BE7E-8567A220B801}"/>
          </ac:spMkLst>
        </pc:spChg>
        <pc:spChg chg="add del">
          <ac:chgData name="hugues ferreboeuf" userId="+GZYBP/QSoVs2yWY/ceWq+sGRvucuuW45tYn+sCTLbs=" providerId="None" clId="Web-{14D5605A-79F3-4A8D-B04B-68C345B8EB5A}" dt="2024-12-03T14:44:18.959" v="96"/>
          <ac:spMkLst>
            <pc:docMk/>
            <pc:sldMk cId="3965629224" sldId="2147375089"/>
            <ac:spMk id="9" creationId="{E09A71F9-61B9-1755-7733-B6D41D7DB0D8}"/>
          </ac:spMkLst>
        </pc:spChg>
        <pc:spChg chg="add mod">
          <ac:chgData name="hugues ferreboeuf" userId="+GZYBP/QSoVs2yWY/ceWq+sGRvucuuW45tYn+sCTLbs=" providerId="None" clId="Web-{14D5605A-79F3-4A8D-B04B-68C345B8EB5A}" dt="2024-12-03T15:24:11.041" v="403" actId="1076"/>
          <ac:spMkLst>
            <pc:docMk/>
            <pc:sldMk cId="3965629224" sldId="2147375089"/>
            <ac:spMk id="10" creationId="{5EC64CE8-CFD2-CAA5-A2C8-26A87B872002}"/>
          </ac:spMkLst>
        </pc:spChg>
        <pc:spChg chg="add mod">
          <ac:chgData name="hugues ferreboeuf" userId="+GZYBP/QSoVs2yWY/ceWq+sGRvucuuW45tYn+sCTLbs=" providerId="None" clId="Web-{14D5605A-79F3-4A8D-B04B-68C345B8EB5A}" dt="2024-12-03T15:24:14.978" v="404" actId="1076"/>
          <ac:spMkLst>
            <pc:docMk/>
            <pc:sldMk cId="3965629224" sldId="2147375089"/>
            <ac:spMk id="11" creationId="{71C89585-3FCE-8721-7D2F-D5E26A84778B}"/>
          </ac:spMkLst>
        </pc:spChg>
        <pc:spChg chg="add mod">
          <ac:chgData name="hugues ferreboeuf" userId="+GZYBP/QSoVs2yWY/ceWq+sGRvucuuW45tYn+sCTLbs=" providerId="None" clId="Web-{14D5605A-79F3-4A8D-B04B-68C345B8EB5A}" dt="2024-12-03T15:24:20.494" v="405" actId="1076"/>
          <ac:spMkLst>
            <pc:docMk/>
            <pc:sldMk cId="3965629224" sldId="2147375089"/>
            <ac:spMk id="12" creationId="{28E232A0-67E6-20B8-DD00-DFFC0092D342}"/>
          </ac:spMkLst>
        </pc:spChg>
        <pc:spChg chg="add mod">
          <ac:chgData name="hugues ferreboeuf" userId="+GZYBP/QSoVs2yWY/ceWq+sGRvucuuW45tYn+sCTLbs=" providerId="None" clId="Web-{14D5605A-79F3-4A8D-B04B-68C345B8EB5A}" dt="2024-12-03T15:11:42.031" v="220" actId="20577"/>
          <ac:spMkLst>
            <pc:docMk/>
            <pc:sldMk cId="3965629224" sldId="2147375089"/>
            <ac:spMk id="14" creationId="{E1B05490-72FB-5CA6-A058-3088D3B29C3A}"/>
          </ac:spMkLst>
        </pc:spChg>
        <pc:spChg chg="del">
          <ac:chgData name="hugues ferreboeuf" userId="+GZYBP/QSoVs2yWY/ceWq+sGRvucuuW45tYn+sCTLbs=" providerId="None" clId="Web-{14D5605A-79F3-4A8D-B04B-68C345B8EB5A}" dt="2024-12-03T15:19:39.281" v="263"/>
          <ac:spMkLst>
            <pc:docMk/>
            <pc:sldMk cId="3965629224" sldId="2147375089"/>
            <ac:spMk id="15" creationId="{B979A712-9D44-3680-BF0B-7BFEDB336D5B}"/>
          </ac:spMkLst>
        </pc:spChg>
        <pc:spChg chg="add mod">
          <ac:chgData name="hugues ferreboeuf" userId="+GZYBP/QSoVs2yWY/ceWq+sGRvucuuW45tYn+sCTLbs=" providerId="None" clId="Web-{14D5605A-79F3-4A8D-B04B-68C345B8EB5A}" dt="2024-12-03T15:19:10.906" v="259" actId="20577"/>
          <ac:spMkLst>
            <pc:docMk/>
            <pc:sldMk cId="3965629224" sldId="2147375089"/>
            <ac:spMk id="16" creationId="{AF847501-5078-73A8-21FA-5CFBC549BF61}"/>
          </ac:spMkLst>
        </pc:spChg>
        <pc:spChg chg="add mod">
          <ac:chgData name="hugues ferreboeuf" userId="+GZYBP/QSoVs2yWY/ceWq+sGRvucuuW45tYn+sCTLbs=" providerId="None" clId="Web-{14D5605A-79F3-4A8D-B04B-68C345B8EB5A}" dt="2024-12-03T15:22:17.537" v="358" actId="1076"/>
          <ac:spMkLst>
            <pc:docMk/>
            <pc:sldMk cId="3965629224" sldId="2147375089"/>
            <ac:spMk id="17" creationId="{BBF15619-11CA-AE63-D6CC-85CB94609A08}"/>
          </ac:spMkLst>
        </pc:spChg>
        <pc:spChg chg="add mod">
          <ac:chgData name="hugues ferreboeuf" userId="+GZYBP/QSoVs2yWY/ceWq+sGRvucuuW45tYn+sCTLbs=" providerId="None" clId="Web-{14D5605A-79F3-4A8D-B04B-68C345B8EB5A}" dt="2024-12-03T15:24:05.947" v="402" actId="20577"/>
          <ac:spMkLst>
            <pc:docMk/>
            <pc:sldMk cId="3965629224" sldId="2147375089"/>
            <ac:spMk id="18" creationId="{77566B0B-EEFC-3CF4-2AE5-F0D198DE9B8B}"/>
          </ac:spMkLst>
        </pc:spChg>
        <pc:spChg chg="del">
          <ac:chgData name="hugues ferreboeuf" userId="+GZYBP/QSoVs2yWY/ceWq+sGRvucuuW45tYn+sCTLbs=" providerId="None" clId="Web-{14D5605A-79F3-4A8D-B04B-68C345B8EB5A}" dt="2024-12-03T15:22:27.568" v="359"/>
          <ac:spMkLst>
            <pc:docMk/>
            <pc:sldMk cId="3965629224" sldId="2147375089"/>
            <ac:spMk id="23" creationId="{29672330-AABB-D6D2-8E86-8C6A388F3FC7}"/>
          </ac:spMkLst>
        </pc:spChg>
        <pc:spChg chg="del">
          <ac:chgData name="hugues ferreboeuf" userId="+GZYBP/QSoVs2yWY/ceWq+sGRvucuuW45tYn+sCTLbs=" providerId="None" clId="Web-{14D5605A-79F3-4A8D-B04B-68C345B8EB5A}" dt="2024-12-03T14:55:52.514" v="164"/>
          <ac:spMkLst>
            <pc:docMk/>
            <pc:sldMk cId="3965629224" sldId="2147375089"/>
            <ac:spMk id="27" creationId="{7BA0922D-4494-203A-8723-3DEA38FC387F}"/>
          </ac:spMkLst>
        </pc:spChg>
        <pc:spChg chg="del">
          <ac:chgData name="hugues ferreboeuf" userId="+GZYBP/QSoVs2yWY/ceWq+sGRvucuuW45tYn+sCTLbs=" providerId="None" clId="Web-{14D5605A-79F3-4A8D-B04B-68C345B8EB5A}" dt="2024-12-03T14:55:49.123" v="163"/>
          <ac:spMkLst>
            <pc:docMk/>
            <pc:sldMk cId="3965629224" sldId="2147375089"/>
            <ac:spMk id="28" creationId="{E7304889-7721-7FE5-6BB5-676CC3F03240}"/>
          </ac:spMkLst>
        </pc:spChg>
        <pc:spChg chg="del">
          <ac:chgData name="hugues ferreboeuf" userId="+GZYBP/QSoVs2yWY/ceWq+sGRvucuuW45tYn+sCTLbs=" providerId="None" clId="Web-{14D5605A-79F3-4A8D-B04B-68C345B8EB5A}" dt="2024-12-03T14:55:56.530" v="165"/>
          <ac:spMkLst>
            <pc:docMk/>
            <pc:sldMk cId="3965629224" sldId="2147375089"/>
            <ac:spMk id="29" creationId="{8BEE8E3C-0909-098B-8242-E1EF6BCCD54C}"/>
          </ac:spMkLst>
        </pc:spChg>
        <pc:spChg chg="del">
          <ac:chgData name="hugues ferreboeuf" userId="+GZYBP/QSoVs2yWY/ceWq+sGRvucuuW45tYn+sCTLbs=" providerId="None" clId="Web-{14D5605A-79F3-4A8D-B04B-68C345B8EB5A}" dt="2024-12-03T15:22:34.694" v="361"/>
          <ac:spMkLst>
            <pc:docMk/>
            <pc:sldMk cId="3965629224" sldId="2147375089"/>
            <ac:spMk id="45" creationId="{66C3EA25-82D3-AC7E-7E26-2450FF69A4CF}"/>
          </ac:spMkLst>
        </pc:spChg>
        <pc:picChg chg="del">
          <ac:chgData name="hugues ferreboeuf" userId="+GZYBP/QSoVs2yWY/ceWq+sGRvucuuW45tYn+sCTLbs=" providerId="None" clId="Web-{14D5605A-79F3-4A8D-B04B-68C345B8EB5A}" dt="2024-12-03T15:12:17.095" v="225"/>
          <ac:picMkLst>
            <pc:docMk/>
            <pc:sldMk cId="3965629224" sldId="2147375089"/>
            <ac:picMk id="3" creationId="{8835834D-56A9-2E6A-027C-6D5597C61498}"/>
          </ac:picMkLst>
        </pc:picChg>
        <pc:picChg chg="del mod">
          <ac:chgData name="hugues ferreboeuf" userId="+GZYBP/QSoVs2yWY/ceWq+sGRvucuuW45tYn+sCTLbs=" providerId="None" clId="Web-{14D5605A-79F3-4A8D-B04B-68C345B8EB5A}" dt="2024-12-03T14:53:01.383" v="136"/>
          <ac:picMkLst>
            <pc:docMk/>
            <pc:sldMk cId="3965629224" sldId="2147375089"/>
            <ac:picMk id="4" creationId="{D02D777F-D12F-DDBD-49A3-120BF63E0BC4}"/>
          </ac:picMkLst>
        </pc:picChg>
        <pc:picChg chg="mod">
          <ac:chgData name="hugues ferreboeuf" userId="+GZYBP/QSoVs2yWY/ceWq+sGRvucuuW45tYn+sCTLbs=" providerId="None" clId="Web-{14D5605A-79F3-4A8D-B04B-68C345B8EB5A}" dt="2024-12-03T14:43:56.818" v="92" actId="1076"/>
          <ac:picMkLst>
            <pc:docMk/>
            <pc:sldMk cId="3965629224" sldId="2147375089"/>
            <ac:picMk id="5" creationId="{7261F433-3B97-A137-86B9-977ECCBF54E5}"/>
          </ac:picMkLst>
        </pc:picChg>
        <pc:picChg chg="del">
          <ac:chgData name="hugues ferreboeuf" userId="+GZYBP/QSoVs2yWY/ceWq+sGRvucuuW45tYn+sCTLbs=" providerId="None" clId="Web-{14D5605A-79F3-4A8D-B04B-68C345B8EB5A}" dt="2024-12-03T15:19:33.078" v="262"/>
          <ac:picMkLst>
            <pc:docMk/>
            <pc:sldMk cId="3965629224" sldId="2147375089"/>
            <ac:picMk id="6" creationId="{A0D96A2E-F176-AFB0-F7E2-57E81178CCA1}"/>
          </ac:picMkLst>
        </pc:picChg>
        <pc:picChg chg="del mod">
          <ac:chgData name="hugues ferreboeuf" userId="+GZYBP/QSoVs2yWY/ceWq+sGRvucuuW45tYn+sCTLbs=" providerId="None" clId="Web-{14D5605A-79F3-4A8D-B04B-68C345B8EB5A}" dt="2024-12-03T15:11:47.265" v="221"/>
          <ac:picMkLst>
            <pc:docMk/>
            <pc:sldMk cId="3965629224" sldId="2147375089"/>
            <ac:picMk id="13" creationId="{6624428A-2E3F-953A-055C-E219A8BCF5CC}"/>
          </ac:picMkLst>
        </pc:picChg>
        <pc:picChg chg="del mod">
          <ac:chgData name="hugues ferreboeuf" userId="+GZYBP/QSoVs2yWY/ceWq+sGRvucuuW45tYn+sCTLbs=" providerId="None" clId="Web-{14D5605A-79F3-4A8D-B04B-68C345B8EB5A}" dt="2024-12-03T14:56:43.969" v="182"/>
          <ac:picMkLst>
            <pc:docMk/>
            <pc:sldMk cId="3965629224" sldId="2147375089"/>
            <ac:picMk id="19" creationId="{4470CCC9-A63B-4012-EE18-8E773E2EE062}"/>
          </ac:picMkLst>
        </pc:picChg>
        <pc:picChg chg="del">
          <ac:chgData name="hugues ferreboeuf" userId="+GZYBP/QSoVs2yWY/ceWq+sGRvucuuW45tYn+sCTLbs=" providerId="None" clId="Web-{14D5605A-79F3-4A8D-B04B-68C345B8EB5A}" dt="2024-12-03T15:22:31.537" v="360"/>
          <ac:picMkLst>
            <pc:docMk/>
            <pc:sldMk cId="3965629224" sldId="2147375089"/>
            <ac:picMk id="22" creationId="{11D35F3F-B952-BF58-85C0-D528D2FB8F47}"/>
          </ac:picMkLst>
        </pc:picChg>
        <pc:cxnChg chg="del">
          <ac:chgData name="hugues ferreboeuf" userId="+GZYBP/QSoVs2yWY/ceWq+sGRvucuuW45tYn+sCTLbs=" providerId="None" clId="Web-{14D5605A-79F3-4A8D-B04B-68C345B8EB5A}" dt="2024-12-03T15:12:01.750" v="222"/>
          <ac:cxnSpMkLst>
            <pc:docMk/>
            <pc:sldMk cId="3965629224" sldId="2147375089"/>
            <ac:cxnSpMk id="35" creationId="{3C235B81-3C90-09AD-9750-29E2A88E1D61}"/>
          </ac:cxnSpMkLst>
        </pc:cxnChg>
        <pc:cxnChg chg="del">
          <ac:chgData name="hugues ferreboeuf" userId="+GZYBP/QSoVs2yWY/ceWq+sGRvucuuW45tYn+sCTLbs=" providerId="None" clId="Web-{14D5605A-79F3-4A8D-B04B-68C345B8EB5A}" dt="2024-12-03T15:12:06.891" v="223"/>
          <ac:cxnSpMkLst>
            <pc:docMk/>
            <pc:sldMk cId="3965629224" sldId="2147375089"/>
            <ac:cxnSpMk id="37" creationId="{A83CB277-AD1B-6A4C-BB14-6DB53A860B2C}"/>
          </ac:cxnSpMkLst>
        </pc:cxnChg>
        <pc:cxnChg chg="del">
          <ac:chgData name="hugues ferreboeuf" userId="+GZYBP/QSoVs2yWY/ceWq+sGRvucuuW45tYn+sCTLbs=" providerId="None" clId="Web-{14D5605A-79F3-4A8D-B04B-68C345B8EB5A}" dt="2024-12-03T15:12:10.876" v="224"/>
          <ac:cxnSpMkLst>
            <pc:docMk/>
            <pc:sldMk cId="3965629224" sldId="2147375089"/>
            <ac:cxnSpMk id="39" creationId="{80EFDF29-4AD1-6ACE-7CB3-48EFCFC8A9BD}"/>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BB89B9-1695-44A0-B9B4-5458ADFF9BF8}"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fr-FR"/>
        </a:p>
      </dgm:t>
    </dgm:pt>
    <dgm:pt modelId="{4B8FCE65-32CC-43DF-8708-56ED164E9BB9}">
      <dgm:prSet phldrT="[Texte]" phldr="0"/>
      <dgm:spPr/>
      <dgm:t>
        <a:bodyPr/>
        <a:lstStyle/>
        <a:p>
          <a:pPr rtl="0"/>
          <a:r>
            <a:rPr lang="en-GB" noProof="0" dirty="0">
              <a:solidFill>
                <a:srgbClr val="92D050"/>
              </a:solidFill>
              <a:latin typeface="Arial"/>
            </a:rPr>
            <a:t>Ecological footprint and planetary Boundaries</a:t>
          </a:r>
          <a:endParaRPr lang="en-GB" noProof="0" dirty="0">
            <a:solidFill>
              <a:srgbClr val="92D050"/>
            </a:solidFill>
          </a:endParaRPr>
        </a:p>
      </dgm:t>
    </dgm:pt>
    <dgm:pt modelId="{8B431025-EB67-43E0-85A3-66C441EBD231}" type="parTrans" cxnId="{DA0009F5-D312-4ECC-87FC-096A8D3C353F}">
      <dgm:prSet/>
      <dgm:spPr/>
      <dgm:t>
        <a:bodyPr/>
        <a:lstStyle/>
        <a:p>
          <a:endParaRPr lang="fr-FR"/>
        </a:p>
      </dgm:t>
    </dgm:pt>
    <dgm:pt modelId="{F7DDCAC3-D077-496A-8AD5-F34D1F3B20CB}" type="sibTrans" cxnId="{DA0009F5-D312-4ECC-87FC-096A8D3C353F}">
      <dgm:prSet/>
      <dgm:spPr/>
      <dgm:t>
        <a:bodyPr/>
        <a:lstStyle/>
        <a:p>
          <a:endParaRPr lang="fr-FR"/>
        </a:p>
      </dgm:t>
    </dgm:pt>
    <dgm:pt modelId="{F3AA752C-6C11-40E5-90F7-AA0B5CC81F59}">
      <dgm:prSet phldrT="[Texte]" phldr="0"/>
      <dgm:spPr/>
      <dgm:t>
        <a:bodyPr/>
        <a:lstStyle/>
        <a:p>
          <a:pPr rtl="0"/>
          <a:r>
            <a:rPr lang="fr-FR" dirty="0">
              <a:latin typeface="Arial"/>
            </a:rPr>
            <a:t> </a:t>
          </a:r>
          <a:r>
            <a:rPr lang="en-GB" noProof="0" dirty="0">
              <a:solidFill>
                <a:srgbClr val="00B0F0"/>
              </a:solidFill>
              <a:latin typeface="Arial"/>
            </a:rPr>
            <a:t>Circular economy and sustainable innovations</a:t>
          </a:r>
          <a:endParaRPr lang="en-GB" noProof="0" dirty="0">
            <a:solidFill>
              <a:srgbClr val="00B0F0"/>
            </a:solidFill>
          </a:endParaRPr>
        </a:p>
      </dgm:t>
    </dgm:pt>
    <dgm:pt modelId="{5AFF0C0C-6922-4803-BD7A-12B62C3143C3}" type="parTrans" cxnId="{91807CCC-8FBF-4B28-A4A2-981F5D9177F0}">
      <dgm:prSet/>
      <dgm:spPr/>
      <dgm:t>
        <a:bodyPr/>
        <a:lstStyle/>
        <a:p>
          <a:endParaRPr lang="fr-FR"/>
        </a:p>
      </dgm:t>
    </dgm:pt>
    <dgm:pt modelId="{60822DED-E99E-41BD-B166-5B9C6DE4D851}" type="sibTrans" cxnId="{91807CCC-8FBF-4B28-A4A2-981F5D9177F0}">
      <dgm:prSet/>
      <dgm:spPr/>
      <dgm:t>
        <a:bodyPr/>
        <a:lstStyle/>
        <a:p>
          <a:endParaRPr lang="fr-FR"/>
        </a:p>
      </dgm:t>
    </dgm:pt>
    <dgm:pt modelId="{4DD24205-0EBE-4CBD-880D-7ECC76A56D7A}">
      <dgm:prSet phldrT="[Texte]" phldr="0" custT="1"/>
      <dgm:spPr/>
      <dgm:t>
        <a:bodyPr/>
        <a:lstStyle/>
        <a:p>
          <a:pPr rtl="0"/>
          <a:r>
            <a:rPr lang="fr-FR" sz="1700" kern="1200" dirty="0">
              <a:latin typeface="Arial"/>
            </a:rPr>
            <a:t> </a:t>
          </a:r>
          <a:r>
            <a:rPr lang="en-GB" sz="1700" kern="1200" noProof="0" dirty="0">
              <a:solidFill>
                <a:schemeClr val="accent5"/>
              </a:solidFill>
              <a:latin typeface="Arial"/>
            </a:rPr>
            <a:t>The role of Digitalization in other </a:t>
          </a:r>
          <a:r>
            <a:rPr lang="en-GB" sz="1700" kern="1200" noProof="0" dirty="0">
              <a:solidFill>
                <a:srgbClr val="82C8FA"/>
              </a:solidFill>
              <a:latin typeface="Arial"/>
              <a:ea typeface="+mn-ea"/>
              <a:cs typeface="+mn-cs"/>
            </a:rPr>
            <a:t>sectors</a:t>
          </a:r>
        </a:p>
      </dgm:t>
    </dgm:pt>
    <dgm:pt modelId="{349D9BD7-4140-4132-BA68-6F2DD498C145}" type="parTrans" cxnId="{8B9BD5E8-EFE6-4CE5-86A5-9FF2D94F3B4A}">
      <dgm:prSet/>
      <dgm:spPr/>
      <dgm:t>
        <a:bodyPr/>
        <a:lstStyle/>
        <a:p>
          <a:endParaRPr lang="fr-FR"/>
        </a:p>
      </dgm:t>
    </dgm:pt>
    <dgm:pt modelId="{DDBD5E46-E1A5-4988-9969-3A21CB5A4590}" type="sibTrans" cxnId="{8B9BD5E8-EFE6-4CE5-86A5-9FF2D94F3B4A}">
      <dgm:prSet/>
      <dgm:spPr/>
      <dgm:t>
        <a:bodyPr/>
        <a:lstStyle/>
        <a:p>
          <a:endParaRPr lang="fr-FR"/>
        </a:p>
      </dgm:t>
    </dgm:pt>
    <dgm:pt modelId="{C33C4B90-C05F-4DB7-B7E6-535A9CEF1B6A}">
      <dgm:prSet phldrT="[Texte]" phldr="0"/>
      <dgm:spPr/>
      <dgm:t>
        <a:bodyPr/>
        <a:lstStyle/>
        <a:p>
          <a:pPr rtl="0"/>
          <a:r>
            <a:rPr lang="fr-FR">
              <a:latin typeface="Arial"/>
            </a:rPr>
            <a:t> </a:t>
          </a:r>
          <a:r>
            <a:rPr lang="fr-FR">
              <a:solidFill>
                <a:schemeClr val="accent5"/>
              </a:solidFill>
              <a:latin typeface="Arial"/>
            </a:rPr>
            <a:t>Business models</a:t>
          </a:r>
          <a:endParaRPr lang="fr-FR">
            <a:solidFill>
              <a:schemeClr val="accent5"/>
            </a:solidFill>
          </a:endParaRPr>
        </a:p>
      </dgm:t>
    </dgm:pt>
    <dgm:pt modelId="{02A11EBA-3731-4029-9E16-58C2A978461A}" type="parTrans" cxnId="{AA8EA50A-50C6-4C84-A6EA-7D491AC0A6C9}">
      <dgm:prSet/>
      <dgm:spPr/>
      <dgm:t>
        <a:bodyPr/>
        <a:lstStyle/>
        <a:p>
          <a:endParaRPr lang="fr-FR"/>
        </a:p>
      </dgm:t>
    </dgm:pt>
    <dgm:pt modelId="{AD9E7280-8423-45D4-A61F-0EBB41101BDD}" type="sibTrans" cxnId="{AA8EA50A-50C6-4C84-A6EA-7D491AC0A6C9}">
      <dgm:prSet/>
      <dgm:spPr/>
      <dgm:t>
        <a:bodyPr/>
        <a:lstStyle/>
        <a:p>
          <a:endParaRPr lang="fr-FR"/>
        </a:p>
      </dgm:t>
    </dgm:pt>
    <dgm:pt modelId="{1C9D87B3-97BF-4EB0-A2B8-BE29C37F6E86}">
      <dgm:prSet phldrT="[Texte]" phldr="0"/>
      <dgm:spPr/>
      <dgm:t>
        <a:bodyPr/>
        <a:lstStyle/>
        <a:p>
          <a:pPr rtl="0"/>
          <a:r>
            <a:rPr lang="fr-FR" dirty="0">
              <a:latin typeface="Arial"/>
            </a:rPr>
            <a:t> </a:t>
          </a:r>
          <a:r>
            <a:rPr lang="en-GB" noProof="0" dirty="0">
              <a:solidFill>
                <a:schemeClr val="accent4">
                  <a:lumMod val="49000"/>
                </a:schemeClr>
              </a:solidFill>
              <a:latin typeface="Arial"/>
            </a:rPr>
            <a:t>Digital Governance and ethics</a:t>
          </a:r>
          <a:endParaRPr lang="en-GB" noProof="0" dirty="0">
            <a:solidFill>
              <a:schemeClr val="accent4">
                <a:lumMod val="49000"/>
              </a:schemeClr>
            </a:solidFill>
          </a:endParaRPr>
        </a:p>
      </dgm:t>
    </dgm:pt>
    <dgm:pt modelId="{FB78224F-0854-44B7-AAA0-2509910759C6}" type="parTrans" cxnId="{028694C0-4E4F-4E67-B6F7-DF56A32627D8}">
      <dgm:prSet/>
      <dgm:spPr/>
      <dgm:t>
        <a:bodyPr/>
        <a:lstStyle/>
        <a:p>
          <a:endParaRPr lang="fr-FR"/>
        </a:p>
      </dgm:t>
    </dgm:pt>
    <dgm:pt modelId="{97914A43-98DA-4D88-A2DD-8560EA2612D2}" type="sibTrans" cxnId="{028694C0-4E4F-4E67-B6F7-DF56A32627D8}">
      <dgm:prSet/>
      <dgm:spPr/>
      <dgm:t>
        <a:bodyPr/>
        <a:lstStyle/>
        <a:p>
          <a:endParaRPr lang="fr-FR"/>
        </a:p>
      </dgm:t>
    </dgm:pt>
    <dgm:pt modelId="{3237054F-8633-4813-A7B3-DCD1C1411CA5}">
      <dgm:prSet phldrT="[Texte]" phldr="0"/>
      <dgm:spPr/>
      <dgm:t>
        <a:bodyPr/>
        <a:lstStyle/>
        <a:p>
          <a:pPr rtl="0"/>
          <a:r>
            <a:rPr lang="fr-FR" dirty="0">
              <a:latin typeface="Arial"/>
            </a:rPr>
            <a:t> </a:t>
          </a:r>
          <a:r>
            <a:rPr lang="en-GB" noProof="0" dirty="0">
              <a:solidFill>
                <a:schemeClr val="accent2"/>
              </a:solidFill>
              <a:latin typeface="Arial"/>
            </a:rPr>
            <a:t>Accessibility and Inclusion</a:t>
          </a:r>
          <a:endParaRPr lang="en-GB" noProof="0" dirty="0">
            <a:solidFill>
              <a:schemeClr val="accent2"/>
            </a:solidFill>
          </a:endParaRPr>
        </a:p>
      </dgm:t>
    </dgm:pt>
    <dgm:pt modelId="{2273E638-1EAC-4777-BC95-44400C7A4F20}" type="parTrans" cxnId="{B3628EF1-CA93-4458-883A-1411C346A6D0}">
      <dgm:prSet/>
      <dgm:spPr/>
      <dgm:t>
        <a:bodyPr/>
        <a:lstStyle/>
        <a:p>
          <a:endParaRPr lang="fr-FR"/>
        </a:p>
      </dgm:t>
    </dgm:pt>
    <dgm:pt modelId="{AD97C55A-B595-496B-81B4-2BE40B46441E}" type="sibTrans" cxnId="{B3628EF1-CA93-4458-883A-1411C346A6D0}">
      <dgm:prSet/>
      <dgm:spPr/>
      <dgm:t>
        <a:bodyPr/>
        <a:lstStyle/>
        <a:p>
          <a:endParaRPr lang="fr-FR"/>
        </a:p>
      </dgm:t>
    </dgm:pt>
    <dgm:pt modelId="{F4C86BD4-265C-4F03-AB8D-34F437D5FB05}" type="pres">
      <dgm:prSet presAssocID="{DCBB89B9-1695-44A0-B9B4-5458ADFF9BF8}" presName="Name0" presStyleCnt="0">
        <dgm:presLayoutVars>
          <dgm:chPref val="1"/>
          <dgm:dir/>
          <dgm:animOne val="branch"/>
          <dgm:animLvl val="lvl"/>
          <dgm:resizeHandles/>
        </dgm:presLayoutVars>
      </dgm:prSet>
      <dgm:spPr/>
    </dgm:pt>
    <dgm:pt modelId="{403BCC2D-CB66-498A-AC5D-5E6707C53CAA}" type="pres">
      <dgm:prSet presAssocID="{4B8FCE65-32CC-43DF-8708-56ED164E9BB9}" presName="vertOne" presStyleCnt="0"/>
      <dgm:spPr/>
    </dgm:pt>
    <dgm:pt modelId="{0F6DDA60-A799-4606-A2B1-9DDC54E2D93C}" type="pres">
      <dgm:prSet presAssocID="{4B8FCE65-32CC-43DF-8708-56ED164E9BB9}" presName="txOne" presStyleLbl="node0" presStyleIdx="0" presStyleCnt="1">
        <dgm:presLayoutVars>
          <dgm:chPref val="3"/>
        </dgm:presLayoutVars>
      </dgm:prSet>
      <dgm:spPr/>
    </dgm:pt>
    <dgm:pt modelId="{2DF2381F-6E99-4E28-9744-8E0291F391D8}" type="pres">
      <dgm:prSet presAssocID="{4B8FCE65-32CC-43DF-8708-56ED164E9BB9}" presName="parTransOne" presStyleCnt="0"/>
      <dgm:spPr/>
    </dgm:pt>
    <dgm:pt modelId="{3861F977-004D-44BF-8721-99FBC3D26806}" type="pres">
      <dgm:prSet presAssocID="{4B8FCE65-32CC-43DF-8708-56ED164E9BB9}" presName="horzOne" presStyleCnt="0"/>
      <dgm:spPr/>
    </dgm:pt>
    <dgm:pt modelId="{55BEB442-FD35-46E2-B95E-911C160BD08D}" type="pres">
      <dgm:prSet presAssocID="{F3AA752C-6C11-40E5-90F7-AA0B5CC81F59}" presName="vertTwo" presStyleCnt="0"/>
      <dgm:spPr/>
    </dgm:pt>
    <dgm:pt modelId="{85A433C4-02BA-409F-BB5B-A46761B74C3B}" type="pres">
      <dgm:prSet presAssocID="{F3AA752C-6C11-40E5-90F7-AA0B5CC81F59}" presName="txTwo" presStyleLbl="node2" presStyleIdx="0" presStyleCnt="2">
        <dgm:presLayoutVars>
          <dgm:chPref val="3"/>
        </dgm:presLayoutVars>
      </dgm:prSet>
      <dgm:spPr/>
    </dgm:pt>
    <dgm:pt modelId="{9A279DA0-0D90-4519-BD7E-C69CA7055D83}" type="pres">
      <dgm:prSet presAssocID="{F3AA752C-6C11-40E5-90F7-AA0B5CC81F59}" presName="parTransTwo" presStyleCnt="0"/>
      <dgm:spPr/>
    </dgm:pt>
    <dgm:pt modelId="{97F4085B-27AD-458B-9A02-7379F2BE2795}" type="pres">
      <dgm:prSet presAssocID="{F3AA752C-6C11-40E5-90F7-AA0B5CC81F59}" presName="horzTwo" presStyleCnt="0"/>
      <dgm:spPr/>
    </dgm:pt>
    <dgm:pt modelId="{FD6F3AA8-4A21-40DC-BB21-CD517367B925}" type="pres">
      <dgm:prSet presAssocID="{4DD24205-0EBE-4CBD-880D-7ECC76A56D7A}" presName="vertThree" presStyleCnt="0"/>
      <dgm:spPr/>
    </dgm:pt>
    <dgm:pt modelId="{5DB08CF2-7181-4005-A46A-0E50E44D4057}" type="pres">
      <dgm:prSet presAssocID="{4DD24205-0EBE-4CBD-880D-7ECC76A56D7A}" presName="txThree" presStyleLbl="node3" presStyleIdx="0" presStyleCnt="3">
        <dgm:presLayoutVars>
          <dgm:chPref val="3"/>
        </dgm:presLayoutVars>
      </dgm:prSet>
      <dgm:spPr/>
    </dgm:pt>
    <dgm:pt modelId="{3A37A8B7-642B-4EAF-9022-8B916342E1BA}" type="pres">
      <dgm:prSet presAssocID="{4DD24205-0EBE-4CBD-880D-7ECC76A56D7A}" presName="horzThree" presStyleCnt="0"/>
      <dgm:spPr/>
    </dgm:pt>
    <dgm:pt modelId="{80141701-9FDB-4FAF-9FE1-CDCB2EEEF239}" type="pres">
      <dgm:prSet presAssocID="{DDBD5E46-E1A5-4988-9969-3A21CB5A4590}" presName="sibSpaceThree" presStyleCnt="0"/>
      <dgm:spPr/>
    </dgm:pt>
    <dgm:pt modelId="{013DCE18-AE9D-40F4-85C6-5F56FDA9E917}" type="pres">
      <dgm:prSet presAssocID="{C33C4B90-C05F-4DB7-B7E6-535A9CEF1B6A}" presName="vertThree" presStyleCnt="0"/>
      <dgm:spPr/>
    </dgm:pt>
    <dgm:pt modelId="{36368AAF-0B7B-4DD6-8EE9-31760C25B8C6}" type="pres">
      <dgm:prSet presAssocID="{C33C4B90-C05F-4DB7-B7E6-535A9CEF1B6A}" presName="txThree" presStyleLbl="node3" presStyleIdx="1" presStyleCnt="3">
        <dgm:presLayoutVars>
          <dgm:chPref val="3"/>
        </dgm:presLayoutVars>
      </dgm:prSet>
      <dgm:spPr/>
    </dgm:pt>
    <dgm:pt modelId="{E784F9A2-DB23-4D60-BD4D-3CDFA1E3B83F}" type="pres">
      <dgm:prSet presAssocID="{C33C4B90-C05F-4DB7-B7E6-535A9CEF1B6A}" presName="horzThree" presStyleCnt="0"/>
      <dgm:spPr/>
    </dgm:pt>
    <dgm:pt modelId="{4AA76238-1A8E-402E-BDD8-D45C5A9727EC}" type="pres">
      <dgm:prSet presAssocID="{60822DED-E99E-41BD-B166-5B9C6DE4D851}" presName="sibSpaceTwo" presStyleCnt="0"/>
      <dgm:spPr/>
    </dgm:pt>
    <dgm:pt modelId="{3DD19D00-36EA-4A7F-836A-8453DBEF4AD8}" type="pres">
      <dgm:prSet presAssocID="{1C9D87B3-97BF-4EB0-A2B8-BE29C37F6E86}" presName="vertTwo" presStyleCnt="0"/>
      <dgm:spPr/>
    </dgm:pt>
    <dgm:pt modelId="{F84E2E86-2864-4837-90AA-46F4C5E0DF79}" type="pres">
      <dgm:prSet presAssocID="{1C9D87B3-97BF-4EB0-A2B8-BE29C37F6E86}" presName="txTwo" presStyleLbl="node2" presStyleIdx="1" presStyleCnt="2">
        <dgm:presLayoutVars>
          <dgm:chPref val="3"/>
        </dgm:presLayoutVars>
      </dgm:prSet>
      <dgm:spPr/>
    </dgm:pt>
    <dgm:pt modelId="{038928FE-469E-4932-AA44-AAAC501F0F8B}" type="pres">
      <dgm:prSet presAssocID="{1C9D87B3-97BF-4EB0-A2B8-BE29C37F6E86}" presName="parTransTwo" presStyleCnt="0"/>
      <dgm:spPr/>
    </dgm:pt>
    <dgm:pt modelId="{ED9C6467-4634-4A27-8735-065C8C89C14C}" type="pres">
      <dgm:prSet presAssocID="{1C9D87B3-97BF-4EB0-A2B8-BE29C37F6E86}" presName="horzTwo" presStyleCnt="0"/>
      <dgm:spPr/>
    </dgm:pt>
    <dgm:pt modelId="{A6FA3376-D2FF-460A-A8DC-E934EF8F7FCA}" type="pres">
      <dgm:prSet presAssocID="{3237054F-8633-4813-A7B3-DCD1C1411CA5}" presName="vertThree" presStyleCnt="0"/>
      <dgm:spPr/>
    </dgm:pt>
    <dgm:pt modelId="{7B7BF0B0-D139-42D6-98FF-DFC037E76A02}" type="pres">
      <dgm:prSet presAssocID="{3237054F-8633-4813-A7B3-DCD1C1411CA5}" presName="txThree" presStyleLbl="node3" presStyleIdx="2" presStyleCnt="3">
        <dgm:presLayoutVars>
          <dgm:chPref val="3"/>
        </dgm:presLayoutVars>
      </dgm:prSet>
      <dgm:spPr/>
    </dgm:pt>
    <dgm:pt modelId="{0BDE3EC2-1685-492E-9B53-2B5AF4229C5A}" type="pres">
      <dgm:prSet presAssocID="{3237054F-8633-4813-A7B3-DCD1C1411CA5}" presName="horzThree" presStyleCnt="0"/>
      <dgm:spPr/>
    </dgm:pt>
  </dgm:ptLst>
  <dgm:cxnLst>
    <dgm:cxn modelId="{AA8EA50A-50C6-4C84-A6EA-7D491AC0A6C9}" srcId="{F3AA752C-6C11-40E5-90F7-AA0B5CC81F59}" destId="{C33C4B90-C05F-4DB7-B7E6-535A9CEF1B6A}" srcOrd="1" destOrd="0" parTransId="{02A11EBA-3731-4029-9E16-58C2A978461A}" sibTransId="{AD9E7280-8423-45D4-A61F-0EBB41101BDD}"/>
    <dgm:cxn modelId="{900B672F-C2A0-44A4-9EB9-59EF0681E1D8}" type="presOf" srcId="{F3AA752C-6C11-40E5-90F7-AA0B5CC81F59}" destId="{85A433C4-02BA-409F-BB5B-A46761B74C3B}" srcOrd="0" destOrd="0" presId="urn:microsoft.com/office/officeart/2005/8/layout/hierarchy4"/>
    <dgm:cxn modelId="{9599F030-C0F2-4594-9512-8B853F167D82}" type="presOf" srcId="{4DD24205-0EBE-4CBD-880D-7ECC76A56D7A}" destId="{5DB08CF2-7181-4005-A46A-0E50E44D4057}" srcOrd="0" destOrd="0" presId="urn:microsoft.com/office/officeart/2005/8/layout/hierarchy4"/>
    <dgm:cxn modelId="{B7CC0D52-76EF-43CA-9840-D4967A9B3D9B}" type="presOf" srcId="{3237054F-8633-4813-A7B3-DCD1C1411CA5}" destId="{7B7BF0B0-D139-42D6-98FF-DFC037E76A02}" srcOrd="0" destOrd="0" presId="urn:microsoft.com/office/officeart/2005/8/layout/hierarchy4"/>
    <dgm:cxn modelId="{AAF5CEB5-F975-424B-900A-37C8AAF20B3E}" type="presOf" srcId="{C33C4B90-C05F-4DB7-B7E6-535A9CEF1B6A}" destId="{36368AAF-0B7B-4DD6-8EE9-31760C25B8C6}" srcOrd="0" destOrd="0" presId="urn:microsoft.com/office/officeart/2005/8/layout/hierarchy4"/>
    <dgm:cxn modelId="{528A8BBD-3CC8-46EA-B125-CFB9464F5F10}" type="presOf" srcId="{DCBB89B9-1695-44A0-B9B4-5458ADFF9BF8}" destId="{F4C86BD4-265C-4F03-AB8D-34F437D5FB05}" srcOrd="0" destOrd="0" presId="urn:microsoft.com/office/officeart/2005/8/layout/hierarchy4"/>
    <dgm:cxn modelId="{028694C0-4E4F-4E67-B6F7-DF56A32627D8}" srcId="{4B8FCE65-32CC-43DF-8708-56ED164E9BB9}" destId="{1C9D87B3-97BF-4EB0-A2B8-BE29C37F6E86}" srcOrd="1" destOrd="0" parTransId="{FB78224F-0854-44B7-AAA0-2509910759C6}" sibTransId="{97914A43-98DA-4D88-A2DD-8560EA2612D2}"/>
    <dgm:cxn modelId="{4E841EC5-4A0C-4A9D-B857-DFF81DA1E721}" type="presOf" srcId="{4B8FCE65-32CC-43DF-8708-56ED164E9BB9}" destId="{0F6DDA60-A799-4606-A2B1-9DDC54E2D93C}" srcOrd="0" destOrd="0" presId="urn:microsoft.com/office/officeart/2005/8/layout/hierarchy4"/>
    <dgm:cxn modelId="{91807CCC-8FBF-4B28-A4A2-981F5D9177F0}" srcId="{4B8FCE65-32CC-43DF-8708-56ED164E9BB9}" destId="{F3AA752C-6C11-40E5-90F7-AA0B5CC81F59}" srcOrd="0" destOrd="0" parTransId="{5AFF0C0C-6922-4803-BD7A-12B62C3143C3}" sibTransId="{60822DED-E99E-41BD-B166-5B9C6DE4D851}"/>
    <dgm:cxn modelId="{EA079EDF-B087-4C85-9084-C53B9686B9DB}" type="presOf" srcId="{1C9D87B3-97BF-4EB0-A2B8-BE29C37F6E86}" destId="{F84E2E86-2864-4837-90AA-46F4C5E0DF79}" srcOrd="0" destOrd="0" presId="urn:microsoft.com/office/officeart/2005/8/layout/hierarchy4"/>
    <dgm:cxn modelId="{8B9BD5E8-EFE6-4CE5-86A5-9FF2D94F3B4A}" srcId="{F3AA752C-6C11-40E5-90F7-AA0B5CC81F59}" destId="{4DD24205-0EBE-4CBD-880D-7ECC76A56D7A}" srcOrd="0" destOrd="0" parTransId="{349D9BD7-4140-4132-BA68-6F2DD498C145}" sibTransId="{DDBD5E46-E1A5-4988-9969-3A21CB5A4590}"/>
    <dgm:cxn modelId="{B3628EF1-CA93-4458-883A-1411C346A6D0}" srcId="{1C9D87B3-97BF-4EB0-A2B8-BE29C37F6E86}" destId="{3237054F-8633-4813-A7B3-DCD1C1411CA5}" srcOrd="0" destOrd="0" parTransId="{2273E638-1EAC-4777-BC95-44400C7A4F20}" sibTransId="{AD97C55A-B595-496B-81B4-2BE40B46441E}"/>
    <dgm:cxn modelId="{DA0009F5-D312-4ECC-87FC-096A8D3C353F}" srcId="{DCBB89B9-1695-44A0-B9B4-5458ADFF9BF8}" destId="{4B8FCE65-32CC-43DF-8708-56ED164E9BB9}" srcOrd="0" destOrd="0" parTransId="{8B431025-EB67-43E0-85A3-66C441EBD231}" sibTransId="{F7DDCAC3-D077-496A-8AD5-F34D1F3B20CB}"/>
    <dgm:cxn modelId="{BF0513AB-D415-441B-9312-B6B0F6F5B062}" type="presParOf" srcId="{F4C86BD4-265C-4F03-AB8D-34F437D5FB05}" destId="{403BCC2D-CB66-498A-AC5D-5E6707C53CAA}" srcOrd="0" destOrd="0" presId="urn:microsoft.com/office/officeart/2005/8/layout/hierarchy4"/>
    <dgm:cxn modelId="{0FCC2108-89C4-4F64-B323-B493C39276DA}" type="presParOf" srcId="{403BCC2D-CB66-498A-AC5D-5E6707C53CAA}" destId="{0F6DDA60-A799-4606-A2B1-9DDC54E2D93C}" srcOrd="0" destOrd="0" presId="urn:microsoft.com/office/officeart/2005/8/layout/hierarchy4"/>
    <dgm:cxn modelId="{6C38EF9B-DD42-40DC-B352-5BD68A6D58D1}" type="presParOf" srcId="{403BCC2D-CB66-498A-AC5D-5E6707C53CAA}" destId="{2DF2381F-6E99-4E28-9744-8E0291F391D8}" srcOrd="1" destOrd="0" presId="urn:microsoft.com/office/officeart/2005/8/layout/hierarchy4"/>
    <dgm:cxn modelId="{901250E3-FEB8-40D8-BCDD-996D8CB7C776}" type="presParOf" srcId="{403BCC2D-CB66-498A-AC5D-5E6707C53CAA}" destId="{3861F977-004D-44BF-8721-99FBC3D26806}" srcOrd="2" destOrd="0" presId="urn:microsoft.com/office/officeart/2005/8/layout/hierarchy4"/>
    <dgm:cxn modelId="{9C26073F-21D3-41F9-BB1C-5FA4CF16D8C0}" type="presParOf" srcId="{3861F977-004D-44BF-8721-99FBC3D26806}" destId="{55BEB442-FD35-46E2-B95E-911C160BD08D}" srcOrd="0" destOrd="0" presId="urn:microsoft.com/office/officeart/2005/8/layout/hierarchy4"/>
    <dgm:cxn modelId="{FE6B9A9C-C7E6-4C06-90E4-03730E9152A4}" type="presParOf" srcId="{55BEB442-FD35-46E2-B95E-911C160BD08D}" destId="{85A433C4-02BA-409F-BB5B-A46761B74C3B}" srcOrd="0" destOrd="0" presId="urn:microsoft.com/office/officeart/2005/8/layout/hierarchy4"/>
    <dgm:cxn modelId="{25AFD0C8-9D72-4E59-8BB3-9C5D27341A70}" type="presParOf" srcId="{55BEB442-FD35-46E2-B95E-911C160BD08D}" destId="{9A279DA0-0D90-4519-BD7E-C69CA7055D83}" srcOrd="1" destOrd="0" presId="urn:microsoft.com/office/officeart/2005/8/layout/hierarchy4"/>
    <dgm:cxn modelId="{D7AD591E-6FAB-4046-B5D8-984FF228959A}" type="presParOf" srcId="{55BEB442-FD35-46E2-B95E-911C160BD08D}" destId="{97F4085B-27AD-458B-9A02-7379F2BE2795}" srcOrd="2" destOrd="0" presId="urn:microsoft.com/office/officeart/2005/8/layout/hierarchy4"/>
    <dgm:cxn modelId="{966C2293-7830-460A-98AE-EAD633B63A56}" type="presParOf" srcId="{97F4085B-27AD-458B-9A02-7379F2BE2795}" destId="{FD6F3AA8-4A21-40DC-BB21-CD517367B925}" srcOrd="0" destOrd="0" presId="urn:microsoft.com/office/officeart/2005/8/layout/hierarchy4"/>
    <dgm:cxn modelId="{47F03804-9460-4B82-A9C3-EF4E7D667646}" type="presParOf" srcId="{FD6F3AA8-4A21-40DC-BB21-CD517367B925}" destId="{5DB08CF2-7181-4005-A46A-0E50E44D4057}" srcOrd="0" destOrd="0" presId="urn:microsoft.com/office/officeart/2005/8/layout/hierarchy4"/>
    <dgm:cxn modelId="{C9129A76-4B19-405D-9A24-F5EBF0198423}" type="presParOf" srcId="{FD6F3AA8-4A21-40DC-BB21-CD517367B925}" destId="{3A37A8B7-642B-4EAF-9022-8B916342E1BA}" srcOrd="1" destOrd="0" presId="urn:microsoft.com/office/officeart/2005/8/layout/hierarchy4"/>
    <dgm:cxn modelId="{2970BDB9-E4CA-4670-85DA-6C8404A9A4E3}" type="presParOf" srcId="{97F4085B-27AD-458B-9A02-7379F2BE2795}" destId="{80141701-9FDB-4FAF-9FE1-CDCB2EEEF239}" srcOrd="1" destOrd="0" presId="urn:microsoft.com/office/officeart/2005/8/layout/hierarchy4"/>
    <dgm:cxn modelId="{C208724C-7640-4632-B929-80D579327B86}" type="presParOf" srcId="{97F4085B-27AD-458B-9A02-7379F2BE2795}" destId="{013DCE18-AE9D-40F4-85C6-5F56FDA9E917}" srcOrd="2" destOrd="0" presId="urn:microsoft.com/office/officeart/2005/8/layout/hierarchy4"/>
    <dgm:cxn modelId="{EFCBE627-3398-4FDC-88D6-8E94804ED41A}" type="presParOf" srcId="{013DCE18-AE9D-40F4-85C6-5F56FDA9E917}" destId="{36368AAF-0B7B-4DD6-8EE9-31760C25B8C6}" srcOrd="0" destOrd="0" presId="urn:microsoft.com/office/officeart/2005/8/layout/hierarchy4"/>
    <dgm:cxn modelId="{76E3B659-3A5D-4B96-8A6A-80A6A7B1DA5A}" type="presParOf" srcId="{013DCE18-AE9D-40F4-85C6-5F56FDA9E917}" destId="{E784F9A2-DB23-4D60-BD4D-3CDFA1E3B83F}" srcOrd="1" destOrd="0" presId="urn:microsoft.com/office/officeart/2005/8/layout/hierarchy4"/>
    <dgm:cxn modelId="{2C3F6A02-3B8B-4198-B962-6E85AD734008}" type="presParOf" srcId="{3861F977-004D-44BF-8721-99FBC3D26806}" destId="{4AA76238-1A8E-402E-BDD8-D45C5A9727EC}" srcOrd="1" destOrd="0" presId="urn:microsoft.com/office/officeart/2005/8/layout/hierarchy4"/>
    <dgm:cxn modelId="{724403F1-61A3-49FC-9EE0-1511DC96E613}" type="presParOf" srcId="{3861F977-004D-44BF-8721-99FBC3D26806}" destId="{3DD19D00-36EA-4A7F-836A-8453DBEF4AD8}" srcOrd="2" destOrd="0" presId="urn:microsoft.com/office/officeart/2005/8/layout/hierarchy4"/>
    <dgm:cxn modelId="{C4003D9A-5BFC-4FA5-9751-9AC713DB15B3}" type="presParOf" srcId="{3DD19D00-36EA-4A7F-836A-8453DBEF4AD8}" destId="{F84E2E86-2864-4837-90AA-46F4C5E0DF79}" srcOrd="0" destOrd="0" presId="urn:microsoft.com/office/officeart/2005/8/layout/hierarchy4"/>
    <dgm:cxn modelId="{441F769C-7B0A-4958-9617-BB0704426ED9}" type="presParOf" srcId="{3DD19D00-36EA-4A7F-836A-8453DBEF4AD8}" destId="{038928FE-469E-4932-AA44-AAAC501F0F8B}" srcOrd="1" destOrd="0" presId="urn:microsoft.com/office/officeart/2005/8/layout/hierarchy4"/>
    <dgm:cxn modelId="{97B3FF47-5AC2-47DD-BBD8-7017086F6D74}" type="presParOf" srcId="{3DD19D00-36EA-4A7F-836A-8453DBEF4AD8}" destId="{ED9C6467-4634-4A27-8735-065C8C89C14C}" srcOrd="2" destOrd="0" presId="urn:microsoft.com/office/officeart/2005/8/layout/hierarchy4"/>
    <dgm:cxn modelId="{DF84299C-86C2-4D61-A41F-59CE2CFE4CE3}" type="presParOf" srcId="{ED9C6467-4634-4A27-8735-065C8C89C14C}" destId="{A6FA3376-D2FF-460A-A8DC-E934EF8F7FCA}" srcOrd="0" destOrd="0" presId="urn:microsoft.com/office/officeart/2005/8/layout/hierarchy4"/>
    <dgm:cxn modelId="{AA1A0560-D206-454B-B2D4-E0022DEBF9A7}" type="presParOf" srcId="{A6FA3376-D2FF-460A-A8DC-E934EF8F7FCA}" destId="{7B7BF0B0-D139-42D6-98FF-DFC037E76A02}" srcOrd="0" destOrd="0" presId="urn:microsoft.com/office/officeart/2005/8/layout/hierarchy4"/>
    <dgm:cxn modelId="{8B688E9C-AC9B-4E81-BE4F-DF8F824E7B9A}" type="presParOf" srcId="{A6FA3376-D2FF-460A-A8DC-E934EF8F7FCA}" destId="{0BDE3EC2-1685-492E-9B53-2B5AF4229C5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DA60-A799-4606-A2B1-9DDC54E2D93C}">
      <dsp:nvSpPr>
        <dsp:cNvPr id="0" name=""/>
        <dsp:cNvSpPr/>
      </dsp:nvSpPr>
      <dsp:spPr>
        <a:xfrm>
          <a:off x="524" y="642"/>
          <a:ext cx="4570950" cy="1164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noProof="0" dirty="0">
              <a:solidFill>
                <a:srgbClr val="92D050"/>
              </a:solidFill>
              <a:latin typeface="Arial"/>
            </a:rPr>
            <a:t>Ecological footprint and planetary Boundaries</a:t>
          </a:r>
          <a:endParaRPr lang="en-GB" sz="3200" kern="1200" noProof="0" dirty="0">
            <a:solidFill>
              <a:srgbClr val="92D050"/>
            </a:solidFill>
          </a:endParaRPr>
        </a:p>
      </dsp:txBody>
      <dsp:txXfrm>
        <a:off x="34629" y="34747"/>
        <a:ext cx="4502740" cy="1096221"/>
      </dsp:txXfrm>
    </dsp:sp>
    <dsp:sp modelId="{85A433C4-02BA-409F-BB5B-A46761B74C3B}">
      <dsp:nvSpPr>
        <dsp:cNvPr id="0" name=""/>
        <dsp:cNvSpPr/>
      </dsp:nvSpPr>
      <dsp:spPr>
        <a:xfrm>
          <a:off x="524" y="1246584"/>
          <a:ext cx="2985886" cy="1164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fr-FR" sz="1700" kern="1200" dirty="0">
              <a:latin typeface="Arial"/>
            </a:rPr>
            <a:t> </a:t>
          </a:r>
          <a:r>
            <a:rPr lang="en-GB" sz="1700" kern="1200" noProof="0" dirty="0">
              <a:solidFill>
                <a:srgbClr val="00B0F0"/>
              </a:solidFill>
              <a:latin typeface="Arial"/>
            </a:rPr>
            <a:t>Circular economy and sustainable innovations</a:t>
          </a:r>
          <a:endParaRPr lang="en-GB" sz="1700" kern="1200" noProof="0" dirty="0">
            <a:solidFill>
              <a:srgbClr val="00B0F0"/>
            </a:solidFill>
          </a:endParaRPr>
        </a:p>
      </dsp:txBody>
      <dsp:txXfrm>
        <a:off x="34629" y="1280689"/>
        <a:ext cx="2917676" cy="1096221"/>
      </dsp:txXfrm>
    </dsp:sp>
    <dsp:sp modelId="{5DB08CF2-7181-4005-A46A-0E50E44D4057}">
      <dsp:nvSpPr>
        <dsp:cNvPr id="0" name=""/>
        <dsp:cNvSpPr/>
      </dsp:nvSpPr>
      <dsp:spPr>
        <a:xfrm>
          <a:off x="524" y="2492525"/>
          <a:ext cx="1462236" cy="1164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fr-FR" sz="1700" kern="1200" dirty="0">
              <a:latin typeface="Arial"/>
            </a:rPr>
            <a:t> </a:t>
          </a:r>
          <a:r>
            <a:rPr lang="en-GB" sz="1700" kern="1200" noProof="0" dirty="0">
              <a:solidFill>
                <a:schemeClr val="accent5"/>
              </a:solidFill>
              <a:latin typeface="Arial"/>
            </a:rPr>
            <a:t>The role of Digitalization in other </a:t>
          </a:r>
          <a:r>
            <a:rPr lang="en-GB" sz="1700" kern="1200" noProof="0" dirty="0">
              <a:solidFill>
                <a:srgbClr val="82C8FA"/>
              </a:solidFill>
              <a:latin typeface="Arial"/>
              <a:ea typeface="+mn-ea"/>
              <a:cs typeface="+mn-cs"/>
            </a:rPr>
            <a:t>sectors</a:t>
          </a:r>
        </a:p>
      </dsp:txBody>
      <dsp:txXfrm>
        <a:off x="34629" y="2526630"/>
        <a:ext cx="1394026" cy="1096221"/>
      </dsp:txXfrm>
    </dsp:sp>
    <dsp:sp modelId="{36368AAF-0B7B-4DD6-8EE9-31760C25B8C6}">
      <dsp:nvSpPr>
        <dsp:cNvPr id="0" name=""/>
        <dsp:cNvSpPr/>
      </dsp:nvSpPr>
      <dsp:spPr>
        <a:xfrm>
          <a:off x="1524174" y="2492525"/>
          <a:ext cx="1462236" cy="1164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fr-FR" sz="1700" kern="1200">
              <a:latin typeface="Arial"/>
            </a:rPr>
            <a:t> </a:t>
          </a:r>
          <a:r>
            <a:rPr lang="fr-FR" sz="1700" kern="1200">
              <a:solidFill>
                <a:schemeClr val="accent5"/>
              </a:solidFill>
              <a:latin typeface="Arial"/>
            </a:rPr>
            <a:t>Business models</a:t>
          </a:r>
          <a:endParaRPr lang="fr-FR" sz="1700" kern="1200">
            <a:solidFill>
              <a:schemeClr val="accent5"/>
            </a:solidFill>
          </a:endParaRPr>
        </a:p>
      </dsp:txBody>
      <dsp:txXfrm>
        <a:off x="1558279" y="2526630"/>
        <a:ext cx="1394026" cy="1096221"/>
      </dsp:txXfrm>
    </dsp:sp>
    <dsp:sp modelId="{F84E2E86-2864-4837-90AA-46F4C5E0DF79}">
      <dsp:nvSpPr>
        <dsp:cNvPr id="0" name=""/>
        <dsp:cNvSpPr/>
      </dsp:nvSpPr>
      <dsp:spPr>
        <a:xfrm>
          <a:off x="3109239" y="1246584"/>
          <a:ext cx="1462236" cy="1164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fr-FR" sz="1700" kern="1200" dirty="0">
              <a:latin typeface="Arial"/>
            </a:rPr>
            <a:t> </a:t>
          </a:r>
          <a:r>
            <a:rPr lang="en-GB" sz="1700" kern="1200" noProof="0" dirty="0">
              <a:solidFill>
                <a:schemeClr val="accent4">
                  <a:lumMod val="49000"/>
                </a:schemeClr>
              </a:solidFill>
              <a:latin typeface="Arial"/>
            </a:rPr>
            <a:t>Digital Governance and ethics</a:t>
          </a:r>
          <a:endParaRPr lang="en-GB" sz="1700" kern="1200" noProof="0" dirty="0">
            <a:solidFill>
              <a:schemeClr val="accent4">
                <a:lumMod val="49000"/>
              </a:schemeClr>
            </a:solidFill>
          </a:endParaRPr>
        </a:p>
      </dsp:txBody>
      <dsp:txXfrm>
        <a:off x="3143344" y="1280689"/>
        <a:ext cx="1394026" cy="1096221"/>
      </dsp:txXfrm>
    </dsp:sp>
    <dsp:sp modelId="{7B7BF0B0-D139-42D6-98FF-DFC037E76A02}">
      <dsp:nvSpPr>
        <dsp:cNvPr id="0" name=""/>
        <dsp:cNvSpPr/>
      </dsp:nvSpPr>
      <dsp:spPr>
        <a:xfrm>
          <a:off x="3109239" y="2492525"/>
          <a:ext cx="1462236" cy="1164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fr-FR" sz="1700" kern="1200" dirty="0">
              <a:latin typeface="Arial"/>
            </a:rPr>
            <a:t> </a:t>
          </a:r>
          <a:r>
            <a:rPr lang="en-GB" sz="1700" kern="1200" noProof="0" dirty="0">
              <a:solidFill>
                <a:schemeClr val="accent2"/>
              </a:solidFill>
              <a:latin typeface="Arial"/>
            </a:rPr>
            <a:t>Accessibility and Inclusion</a:t>
          </a:r>
          <a:endParaRPr lang="en-GB" sz="1700" kern="1200" noProof="0" dirty="0">
            <a:solidFill>
              <a:schemeClr val="accent2"/>
            </a:solidFill>
          </a:endParaRPr>
        </a:p>
      </dsp:txBody>
      <dsp:txXfrm>
        <a:off x="3143344" y="2526630"/>
        <a:ext cx="1394026" cy="10962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227CC-8F40-43A0-A784-1E77C9226FBC}" type="datetimeFigureOut">
              <a:rPr lang="fr-FR" smtClean="0"/>
              <a:t>03/12/2024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4D65A-1715-468F-B794-3B7668D934DA}" type="slidenum">
              <a:rPr lang="fr-FR" smtClean="0"/>
              <a:t>‹#›</a:t>
            </a:fld>
            <a:endParaRPr lang="fr-FR"/>
          </a:p>
        </p:txBody>
      </p:sp>
    </p:spTree>
    <p:extLst>
      <p:ext uri="{BB962C8B-B14F-4D97-AF65-F5344CB8AC3E}">
        <p14:creationId xmlns:p14="http://schemas.microsoft.com/office/powerpoint/2010/main" val="1536242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Va-t-on réussir à changer « notre système » pour conserver le climat, la biosphère, le vivant ?</a:t>
            </a:r>
          </a:p>
          <a:p>
            <a:endParaRPr lang="fr-FR" dirty="0"/>
          </a:p>
          <a:p>
            <a:pPr marL="0" indent="0">
              <a:buNone/>
            </a:pPr>
            <a:r>
              <a:rPr lang="fr-FR" dirty="0"/>
              <a:t>Vous convaincre de l’importance de « former » massivement à la pensée systémique, au Shift, dans l’enseignement supérieur (ingénieurs, sciences politiques), chez les politiques, dans le monde professionnel…</a:t>
            </a:r>
          </a:p>
          <a:p>
            <a:pPr marL="0" indent="0">
              <a:buNone/>
            </a:pPr>
            <a:endParaRPr lang="fr-FR" dirty="0"/>
          </a:p>
          <a:p>
            <a:pPr marL="0" indent="0">
              <a:buNone/>
            </a:pPr>
            <a:r>
              <a:rPr lang="fr-FR" dirty="0"/>
              <a:t>L’accès à la pensée systémique par le plus grand nombre permettra d’augmenter la compréhension collective « du système » qui génère la dynamique qui aboutit à la déstabilisation de la biosphère et aboutir à un consensus sur les leviers à activer.</a:t>
            </a:r>
          </a:p>
          <a:p>
            <a:endParaRPr lang="fr-FR" dirty="0"/>
          </a:p>
        </p:txBody>
      </p:sp>
      <p:sp>
        <p:nvSpPr>
          <p:cNvPr id="4" name="Espace réservé du numéro de diapositive 3"/>
          <p:cNvSpPr>
            <a:spLocks noGrp="1"/>
          </p:cNvSpPr>
          <p:nvPr>
            <p:ph type="sldNum" sz="quarter" idx="5"/>
          </p:nvPr>
        </p:nvSpPr>
        <p:spPr/>
        <p:txBody>
          <a:bodyPr/>
          <a:lstStyle/>
          <a:p>
            <a:fld id="{A6F4D65A-1715-468F-B794-3B7668D934DA}" type="slidenum">
              <a:rPr lang="fr-FR" smtClean="0"/>
              <a:t>1</a:t>
            </a:fld>
            <a:endParaRPr lang="fr-FR"/>
          </a:p>
        </p:txBody>
      </p:sp>
    </p:spTree>
    <p:extLst>
      <p:ext uri="{BB962C8B-B14F-4D97-AF65-F5344CB8AC3E}">
        <p14:creationId xmlns:p14="http://schemas.microsoft.com/office/powerpoint/2010/main" val="411520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A303B"/>
                </a:solidFill>
                <a:effectLst/>
                <a:latin typeface="The Antiqua B"/>
              </a:rPr>
              <a:t>Les géants du numérique se convertissent au nucléaire pour étancher les besoins énergétiques toujours plus importants de l’IA</a:t>
            </a:r>
          </a:p>
          <a:p>
            <a:endParaRPr lang="fr-FR" dirty="0"/>
          </a:p>
        </p:txBody>
      </p:sp>
      <p:sp>
        <p:nvSpPr>
          <p:cNvPr id="4" name="Espace réservé du numéro de diapositive 3"/>
          <p:cNvSpPr>
            <a:spLocks noGrp="1"/>
          </p:cNvSpPr>
          <p:nvPr>
            <p:ph type="sldNum" sz="quarter" idx="5"/>
          </p:nvPr>
        </p:nvSpPr>
        <p:spPr/>
        <p:txBody>
          <a:bodyPr/>
          <a:lstStyle/>
          <a:p>
            <a:fld id="{A6F4D65A-1715-468F-B794-3B7668D934DA}" type="slidenum">
              <a:rPr lang="fr-FR" smtClean="0"/>
              <a:t>4</a:t>
            </a:fld>
            <a:endParaRPr lang="fr-FR"/>
          </a:p>
        </p:txBody>
      </p:sp>
    </p:spTree>
    <p:extLst>
      <p:ext uri="{BB962C8B-B14F-4D97-AF65-F5344CB8AC3E}">
        <p14:creationId xmlns:p14="http://schemas.microsoft.com/office/powerpoint/2010/main" val="285483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6F4D65A-1715-468F-B794-3B7668D934DA}" type="slidenum">
              <a:rPr lang="fr-FR" smtClean="0"/>
              <a:t>13</a:t>
            </a:fld>
            <a:endParaRPr lang="fr-FR"/>
          </a:p>
        </p:txBody>
      </p:sp>
    </p:spTree>
    <p:extLst>
      <p:ext uri="{BB962C8B-B14F-4D97-AF65-F5344CB8AC3E}">
        <p14:creationId xmlns:p14="http://schemas.microsoft.com/office/powerpoint/2010/main" val="3557330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bleu">
    <p:bg>
      <p:bgPr>
        <a:solidFill>
          <a:schemeClr val="accent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303076D-1FA4-49C0-9051-159BEF3A1C68}"/>
              </a:ext>
            </a:extLst>
          </p:cNvPr>
          <p:cNvPicPr>
            <a:picLocks noChangeAspect="1"/>
          </p:cNvPicPr>
          <p:nvPr userDrawn="1"/>
        </p:nvPicPr>
        <p:blipFill rotWithShape="1">
          <a:blip r:embed="rId2"/>
          <a:srcRect/>
          <a:stretch/>
        </p:blipFill>
        <p:spPr>
          <a:xfrm rot="10800000">
            <a:off x="6451598" y="0"/>
            <a:ext cx="5740401" cy="6858000"/>
          </a:xfrm>
          <a:prstGeom prst="rect">
            <a:avLst/>
          </a:prstGeom>
        </p:spPr>
      </p:pic>
      <p:pic>
        <p:nvPicPr>
          <p:cNvPr id="8" name="Image 7">
            <a:extLst>
              <a:ext uri="{FF2B5EF4-FFF2-40B4-BE49-F238E27FC236}">
                <a16:creationId xmlns:a16="http://schemas.microsoft.com/office/drawing/2014/main" id="{F4DDEA18-8066-4612-A989-D1DBA0AAA8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5" y="748705"/>
            <a:ext cx="1782414" cy="432000"/>
          </a:xfrm>
          <a:prstGeom prst="rect">
            <a:avLst/>
          </a:prstGeom>
        </p:spPr>
      </p:pic>
      <p:sp>
        <p:nvSpPr>
          <p:cNvPr id="9" name="Espace réservé du texte 3">
            <a:extLst>
              <a:ext uri="{FF2B5EF4-FFF2-40B4-BE49-F238E27FC236}">
                <a16:creationId xmlns:a16="http://schemas.microsoft.com/office/drawing/2014/main" id="{3669946F-B2D5-4055-BCCE-FA4B82448FBE}"/>
              </a:ext>
            </a:extLst>
          </p:cNvPr>
          <p:cNvSpPr>
            <a:spLocks noGrp="1"/>
          </p:cNvSpPr>
          <p:nvPr>
            <p:ph type="body" sz="quarter" idx="10" hasCustomPrompt="1"/>
          </p:nvPr>
        </p:nvSpPr>
        <p:spPr>
          <a:xfrm>
            <a:off x="695324" y="1447800"/>
            <a:ext cx="5045079" cy="4681538"/>
          </a:xfrm>
          <a:prstGeom prst="rect">
            <a:avLst/>
          </a:prstGeom>
        </p:spPr>
        <p:txBody>
          <a:bodyPr lIns="0" tIns="0" rIns="0" bIns="0" anchor="b"/>
          <a:lstStyle>
            <a:lvl1pPr marL="0" indent="0">
              <a:lnSpc>
                <a:spcPct val="90000"/>
              </a:lnSpc>
              <a:spcBef>
                <a:spcPts val="0"/>
              </a:spcBef>
              <a:buNone/>
              <a:defRPr sz="4800" b="1">
                <a:solidFill>
                  <a:schemeClr val="bg1"/>
                </a:solidFill>
              </a:defRPr>
            </a:lvl1pPr>
            <a:lvl2pPr marL="0" indent="0">
              <a:lnSpc>
                <a:spcPct val="90000"/>
              </a:lnSpc>
              <a:spcBef>
                <a:spcPts val="0"/>
              </a:spcBef>
              <a:spcAft>
                <a:spcPts val="600"/>
              </a:spcAft>
              <a:buNone/>
              <a:defRPr sz="2000">
                <a:solidFill>
                  <a:schemeClr val="accent2"/>
                </a:solidFill>
              </a:defRPr>
            </a:lvl2pPr>
            <a:lvl3pPr marL="0" indent="0">
              <a:lnSpc>
                <a:spcPct val="100000"/>
              </a:lnSpc>
              <a:spcBef>
                <a:spcPts val="0"/>
              </a:spcBef>
              <a:buNone/>
              <a:tabLst/>
              <a:defRPr sz="1400">
                <a:solidFill>
                  <a:schemeClr val="bg1"/>
                </a:solidFill>
              </a:defRPr>
            </a:lvl3pPr>
            <a:lvl4pPr marL="0" indent="0">
              <a:lnSpc>
                <a:spcPct val="100000"/>
              </a:lnSpc>
              <a:spcBef>
                <a:spcPts val="0"/>
              </a:spcBef>
              <a:buNone/>
              <a:defRPr sz="1400">
                <a:solidFill>
                  <a:schemeClr val="bg1"/>
                </a:solidFill>
              </a:defRPr>
            </a:lvl4pPr>
            <a:lvl5pPr>
              <a:defRPr>
                <a:solidFill>
                  <a:schemeClr val="bg1"/>
                </a:solidFill>
              </a:defRPr>
            </a:lvl5pPr>
          </a:lstStyle>
          <a:p>
            <a:pPr lvl="0"/>
            <a:r>
              <a:rPr lang="fr-FR"/>
              <a:t>Titre du document</a:t>
            </a:r>
          </a:p>
          <a:p>
            <a:pPr lvl="1"/>
            <a:r>
              <a:rPr lang="fr-FR"/>
              <a:t>Sous titre</a:t>
            </a:r>
          </a:p>
          <a:p>
            <a:pPr lvl="2"/>
            <a:r>
              <a:rPr lang="fr-FR"/>
              <a:t>Date</a:t>
            </a:r>
          </a:p>
          <a:p>
            <a:pPr lvl="2"/>
            <a:endParaRPr lang="fr-FR"/>
          </a:p>
          <a:p>
            <a:pPr lvl="3"/>
            <a:r>
              <a:rPr lang="fr-FR"/>
              <a:t>Commentaire</a:t>
            </a:r>
          </a:p>
        </p:txBody>
      </p:sp>
    </p:spTree>
    <p:extLst>
      <p:ext uri="{BB962C8B-B14F-4D97-AF65-F5344CB8AC3E}">
        <p14:creationId xmlns:p14="http://schemas.microsoft.com/office/powerpoint/2010/main" val="1741566096"/>
      </p:ext>
    </p:extLst>
  </p:cSld>
  <p:clrMapOvr>
    <a:masterClrMapping/>
  </p:clrMapOvr>
  <p:extLst>
    <p:ext uri="{DCECCB84-F9BA-43D5-87BE-67443E8EF086}">
      <p15:sldGuideLst xmlns:p15="http://schemas.microsoft.com/office/powerpoint/2012/main">
        <p15:guide id="1" pos="3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E4C4C4-AB4A-4C88-8BEA-B5D284D61C7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0D458F3-E771-43F4-A4DE-11E02ECF5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6574DA9-59B9-433D-B514-F4F5CD6BC872}"/>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F2B57991-CF7B-4D4A-A8FA-DB292870BBB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E223F0-F169-4F48-A724-A11EDB250864}"/>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284346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54794-64D7-4B41-8BDB-DDD114CF1D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010D4A-D0C4-4718-877B-D8E4957B821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2D417A-37A8-4931-8B8E-79799876295D}"/>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8ECDB54A-5736-42DD-ACEF-71853D0862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9E1363-234A-4122-9598-B71F16B555B5}"/>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2121148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7197E5-79C6-4F9E-A8C3-4046A16D55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D04891A-3829-46A0-8E8A-ED811FF1D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6F155DB-F60C-4A62-B952-7C7E1EA68555}"/>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803CACE2-AA07-4D9E-BCD7-A93DE4FD96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FB8209-AAD5-400B-8E94-D00B9E1C1213}"/>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3725286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4FBDD-C40B-4A96-B8EB-E3C98AABF60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B3AAB2A-A3F4-48F5-A512-DCB66A894B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AE3014-3CD0-4459-A957-66B647F4929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2A21612-9141-4F9D-90FA-10C0FDABD107}"/>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6" name="Espace réservé du pied de page 5">
            <a:extLst>
              <a:ext uri="{FF2B5EF4-FFF2-40B4-BE49-F238E27FC236}">
                <a16:creationId xmlns:a16="http://schemas.microsoft.com/office/drawing/2014/main" id="{656C3A70-90CA-4DEB-8686-F7C7F8681A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B53C4D-4341-4215-9D5B-091C455FCB0D}"/>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3833399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E51D6D-5333-469D-98EC-026725E66B9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EC3BCEB-BBC5-4A1F-AC66-A362A645E6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CEBB5D7-FFD0-49F9-B1B7-A4FD5E9A5D1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D2D5FEC-7816-4F81-8E15-4024EF2DA2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A5685D8-9498-428D-89FD-56B86EAC7CE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BAEC609-C7F2-49C0-A3F3-246C7F985C6E}"/>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8" name="Espace réservé du pied de page 7">
            <a:extLst>
              <a:ext uri="{FF2B5EF4-FFF2-40B4-BE49-F238E27FC236}">
                <a16:creationId xmlns:a16="http://schemas.microsoft.com/office/drawing/2014/main" id="{728308BB-FE9A-4EE9-B71F-81AD1282822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B3A75E0-064C-455E-8896-F1B2664F3C67}"/>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1196335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9F1E6-8892-4EBC-9B3D-1BC3111095D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A3A82E8-24DE-4B66-B082-124E740A1E04}"/>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4" name="Espace réservé du pied de page 3">
            <a:extLst>
              <a:ext uri="{FF2B5EF4-FFF2-40B4-BE49-F238E27FC236}">
                <a16:creationId xmlns:a16="http://schemas.microsoft.com/office/drawing/2014/main" id="{0D92CBAB-533C-4D02-BCD3-92E736F9C97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4B1E4E2-E7A5-4113-B1FF-ADA00BDE1E04}"/>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166535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49D8F9-BD2F-47A0-A2AB-0AAF7D009C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7F8ABBA-2A65-418C-B459-65439B9F84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F39C077-D680-4D48-A1EB-D74BE5DB4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0A0D303-3EE6-4312-9664-32C2D99D5CFB}"/>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6" name="Espace réservé du pied de page 5">
            <a:extLst>
              <a:ext uri="{FF2B5EF4-FFF2-40B4-BE49-F238E27FC236}">
                <a16:creationId xmlns:a16="http://schemas.microsoft.com/office/drawing/2014/main" id="{EC91CBF6-531C-4B74-A63E-34B29FFC5A9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F14835F-FE13-4BAB-BF77-FCBD2149445E}"/>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2000144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2C34F2-DAFE-45A9-9DE2-C2507EF420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51EAFB9-5600-4FF6-91DE-3DB353031F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CB20DD7-F857-4AB3-8067-D6B433FBB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8E2651F-9B73-4C40-9F77-F39998031FD6}"/>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6" name="Espace réservé du pied de page 5">
            <a:extLst>
              <a:ext uri="{FF2B5EF4-FFF2-40B4-BE49-F238E27FC236}">
                <a16:creationId xmlns:a16="http://schemas.microsoft.com/office/drawing/2014/main" id="{B12E7454-7E31-4932-A764-1290EDB9FB6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603A655-4340-430F-8661-422AC220A27C}"/>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2371026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D2426A-B095-4660-8CC7-86EAD730F6B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8BEBAFF-949D-4B32-9B8B-4EE23A7FCE4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869CA0-986D-4602-ADEE-D15757BC129C}"/>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65BCCA63-C8AB-443D-82ED-1930192B80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3594F1-6F57-405E-B5CA-B93AC5D344FB}"/>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59978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D24CECA-C36E-4593-AC2D-79C030DCCF7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A58DAF2-ACB0-4F0B-9F9E-F5F7097A073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94BB229-8833-4960-950F-5A66775F32BF}"/>
              </a:ext>
            </a:extLst>
          </p:cNvPr>
          <p:cNvSpPr>
            <a:spLocks noGrp="1"/>
          </p:cNvSpPr>
          <p:nvPr>
            <p:ph type="dt" sz="half" idx="10"/>
          </p:nvPr>
        </p:nvSpPr>
        <p:spPr/>
        <p:txBody>
          <a:bodyPr/>
          <a:lstStyle/>
          <a:p>
            <a:fld id="{8C8ADEB2-10AA-4436-955F-C5EB6F97EC5B}"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F2C8E109-951F-4C72-8267-A3CA70ECC7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9DB532-3D38-48D3-BCFB-17D1200F459C}"/>
              </a:ext>
            </a:extLst>
          </p:cNvPr>
          <p:cNvSpPr>
            <a:spLocks noGrp="1"/>
          </p:cNvSpPr>
          <p:nvPr>
            <p:ph type="sldNum" sz="quarter" idx="12"/>
          </p:nvPr>
        </p:nvSpPr>
        <p:spPr/>
        <p:txBody>
          <a:bodyPr/>
          <a:lstStyle/>
          <a:p>
            <a:fld id="{FD825868-1433-49A3-B069-665ED69A5197}" type="slidenum">
              <a:rPr lang="fr-FR" smtClean="0"/>
              <a:t>‹#›</a:t>
            </a:fld>
            <a:endParaRPr lang="fr-FR"/>
          </a:p>
        </p:txBody>
      </p:sp>
    </p:spTree>
    <p:extLst>
      <p:ext uri="{BB962C8B-B14F-4D97-AF65-F5344CB8AC3E}">
        <p14:creationId xmlns:p14="http://schemas.microsoft.com/office/powerpoint/2010/main" val="71824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Blanc">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F78F1709-E914-4D2E-9726-C8209606E826}"/>
              </a:ext>
            </a:extLst>
          </p:cNvPr>
          <p:cNvSpPr>
            <a:spLocks noGrp="1"/>
          </p:cNvSpPr>
          <p:nvPr>
            <p:ph type="pic" sz="quarter" idx="11" hasCustomPrompt="1"/>
          </p:nvPr>
        </p:nvSpPr>
        <p:spPr>
          <a:xfrm>
            <a:off x="6096000" y="0"/>
            <a:ext cx="6095999" cy="6858000"/>
          </a:xfrm>
          <a:prstGeom prst="rect">
            <a:avLst/>
          </a:prstGeom>
        </p:spPr>
        <p:txBody>
          <a:bodyPr anchor="ctr"/>
          <a:lstStyle>
            <a:lvl1pPr marL="0" indent="0" algn="ctr">
              <a:buNone/>
              <a:defRPr/>
            </a:lvl1pPr>
          </a:lstStyle>
          <a:p>
            <a:r>
              <a:rPr lang="fr-FR"/>
              <a:t>Image ici</a:t>
            </a:r>
          </a:p>
        </p:txBody>
      </p:sp>
      <p:sp>
        <p:nvSpPr>
          <p:cNvPr id="4" name="Espace réservé du texte 3">
            <a:extLst>
              <a:ext uri="{FF2B5EF4-FFF2-40B4-BE49-F238E27FC236}">
                <a16:creationId xmlns:a16="http://schemas.microsoft.com/office/drawing/2014/main" id="{470FC076-4118-407E-88F1-545493431DC8}"/>
              </a:ext>
            </a:extLst>
          </p:cNvPr>
          <p:cNvSpPr>
            <a:spLocks noGrp="1"/>
          </p:cNvSpPr>
          <p:nvPr>
            <p:ph type="body" sz="quarter" idx="10" hasCustomPrompt="1"/>
          </p:nvPr>
        </p:nvSpPr>
        <p:spPr>
          <a:xfrm>
            <a:off x="695324" y="1447800"/>
            <a:ext cx="5040315" cy="4681538"/>
          </a:xfrm>
          <a:prstGeom prst="rect">
            <a:avLst/>
          </a:prstGeom>
        </p:spPr>
        <p:txBody>
          <a:bodyPr lIns="0" tIns="0" rIns="0" bIns="0" anchor="b"/>
          <a:lstStyle>
            <a:lvl1pPr marL="0" indent="0">
              <a:lnSpc>
                <a:spcPct val="90000"/>
              </a:lnSpc>
              <a:spcBef>
                <a:spcPts val="0"/>
              </a:spcBef>
              <a:buNone/>
              <a:defRPr sz="4800" b="1">
                <a:solidFill>
                  <a:schemeClr val="tx2"/>
                </a:solidFill>
              </a:defRPr>
            </a:lvl1pPr>
            <a:lvl2pPr marL="0" indent="0">
              <a:lnSpc>
                <a:spcPct val="90000"/>
              </a:lnSpc>
              <a:spcBef>
                <a:spcPts val="0"/>
              </a:spcBef>
              <a:spcAft>
                <a:spcPts val="600"/>
              </a:spcAft>
              <a:buNone/>
              <a:defRPr sz="2000">
                <a:solidFill>
                  <a:schemeClr val="accent2"/>
                </a:solidFill>
              </a:defRPr>
            </a:lvl2pPr>
            <a:lvl3pPr marL="0" indent="0">
              <a:lnSpc>
                <a:spcPct val="100000"/>
              </a:lnSpc>
              <a:spcBef>
                <a:spcPts val="0"/>
              </a:spcBef>
              <a:buNone/>
              <a:tabLst/>
              <a:defRPr sz="1400">
                <a:solidFill>
                  <a:schemeClr val="tx2"/>
                </a:solidFill>
              </a:defRPr>
            </a:lvl3pPr>
            <a:lvl4pPr marL="0" indent="0">
              <a:lnSpc>
                <a:spcPct val="100000"/>
              </a:lnSpc>
              <a:spcBef>
                <a:spcPts val="0"/>
              </a:spcBef>
              <a:buNone/>
              <a:defRPr sz="1400">
                <a:solidFill>
                  <a:schemeClr val="tx2"/>
                </a:solidFill>
              </a:defRPr>
            </a:lvl4pPr>
            <a:lvl5pPr>
              <a:defRPr>
                <a:solidFill>
                  <a:schemeClr val="bg1"/>
                </a:solidFill>
              </a:defRPr>
            </a:lvl5pPr>
          </a:lstStyle>
          <a:p>
            <a:pPr lvl="0"/>
            <a:r>
              <a:rPr lang="fr-FR"/>
              <a:t>Titre du document</a:t>
            </a:r>
          </a:p>
          <a:p>
            <a:pPr lvl="1"/>
            <a:r>
              <a:rPr lang="fr-FR"/>
              <a:t>Sous titre</a:t>
            </a:r>
          </a:p>
          <a:p>
            <a:pPr lvl="2"/>
            <a:r>
              <a:rPr lang="fr-FR"/>
              <a:t>Date</a:t>
            </a:r>
          </a:p>
          <a:p>
            <a:pPr lvl="2"/>
            <a:endParaRPr lang="fr-FR"/>
          </a:p>
          <a:p>
            <a:pPr lvl="3"/>
            <a:r>
              <a:rPr lang="fr-FR"/>
              <a:t>Commentaire</a:t>
            </a:r>
          </a:p>
        </p:txBody>
      </p:sp>
      <p:pic>
        <p:nvPicPr>
          <p:cNvPr id="5" name="Image 4">
            <a:extLst>
              <a:ext uri="{FF2B5EF4-FFF2-40B4-BE49-F238E27FC236}">
                <a16:creationId xmlns:a16="http://schemas.microsoft.com/office/drawing/2014/main" id="{E8FC3FFE-5E6B-4EAC-8EB2-1756222684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5324" y="728662"/>
            <a:ext cx="1776000" cy="432000"/>
          </a:xfrm>
          <a:prstGeom prst="rect">
            <a:avLst/>
          </a:prstGeom>
        </p:spPr>
      </p:pic>
    </p:spTree>
    <p:extLst>
      <p:ext uri="{BB962C8B-B14F-4D97-AF65-F5344CB8AC3E}">
        <p14:creationId xmlns:p14="http://schemas.microsoft.com/office/powerpoint/2010/main" val="1468812874"/>
      </p:ext>
    </p:extLst>
  </p:cSld>
  <p:clrMapOvr>
    <a:masterClrMapping/>
  </p:clrMapOvr>
  <p:extLst>
    <p:ext uri="{DCECCB84-F9BA-43D5-87BE-67443E8EF086}">
      <p15:sldGuideLst xmlns:p15="http://schemas.microsoft.com/office/powerpoint/2012/main">
        <p15:guide id="1" pos="3840" userDrawn="1">
          <p15:clr>
            <a:srgbClr val="FBAE40"/>
          </p15:clr>
        </p15:guide>
        <p15:guide id="2" pos="361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lide Text">
    <p:spTree>
      <p:nvGrpSpPr>
        <p:cNvPr id="1" name=""/>
        <p:cNvGrpSpPr/>
        <p:nvPr/>
      </p:nvGrpSpPr>
      <p:grpSpPr>
        <a:xfrm>
          <a:off x="0" y="0"/>
          <a:ext cx="0" cy="0"/>
          <a:chOff x="0" y="0"/>
          <a:chExt cx="0" cy="0"/>
        </a:xfrm>
      </p:grpSpPr>
      <p:sp>
        <p:nvSpPr>
          <p:cNvPr id="11" name="Sommaire"/>
          <p:cNvSpPr>
            <a:spLocks noGrp="1"/>
          </p:cNvSpPr>
          <p:nvPr>
            <p:ph type="title" hasCustomPrompt="1"/>
          </p:nvPr>
        </p:nvSpPr>
        <p:spPr>
          <a:xfrm>
            <a:off x="311999" y="274638"/>
            <a:ext cx="11760000" cy="470429"/>
          </a:xfrm>
          <a:prstGeom prst="rect">
            <a:avLst/>
          </a:prstGeom>
        </p:spPr>
        <p:txBody>
          <a:bodyPr lIns="0" tIns="0" rIns="0" bIns="0" anchor="ctr">
            <a:noAutofit/>
          </a:bodyPr>
          <a:lstStyle>
            <a:lvl1pPr algn="l">
              <a:defRPr sz="3200">
                <a:solidFill>
                  <a:srgbClr val="00008F"/>
                </a:solidFill>
                <a:latin typeface="+mn-lt"/>
                <a:cs typeface="Arial" pitchFamily="34" charset="0"/>
              </a:defRPr>
            </a:lvl1pPr>
          </a:lstStyle>
          <a:p>
            <a:r>
              <a:rPr lang="en-US" noProof="0"/>
              <a:t>Title </a:t>
            </a:r>
          </a:p>
        </p:txBody>
      </p:sp>
      <p:sp>
        <p:nvSpPr>
          <p:cNvPr id="12" name="Espace réservé du texte 4"/>
          <p:cNvSpPr>
            <a:spLocks noGrp="1"/>
          </p:cNvSpPr>
          <p:nvPr>
            <p:ph type="body" sz="quarter" idx="11" hasCustomPrompt="1"/>
          </p:nvPr>
        </p:nvSpPr>
        <p:spPr>
          <a:xfrm>
            <a:off x="312001" y="762274"/>
            <a:ext cx="11760000" cy="380727"/>
          </a:xfrm>
          <a:prstGeom prst="rect">
            <a:avLst/>
          </a:prstGeom>
        </p:spPr>
        <p:txBody>
          <a:bodyPr lIns="0" tIns="0" rIns="0" bIns="0" anchor="ctr">
            <a:noAutofit/>
          </a:bodyPr>
          <a:lstStyle>
            <a:lvl1pPr marL="0" indent="0">
              <a:buNone/>
              <a:defRPr sz="2400">
                <a:solidFill>
                  <a:srgbClr val="027180"/>
                </a:solidFill>
                <a:latin typeface="+mn-lt"/>
                <a:cs typeface="Arial" pitchFamily="34" charset="0"/>
              </a:defRPr>
            </a:lvl1pPr>
          </a:lstStyle>
          <a:p>
            <a:pPr lvl="0"/>
            <a:r>
              <a:rPr lang="en-US" noProof="0"/>
              <a:t>Subtitle or next title (optional)</a:t>
            </a:r>
          </a:p>
        </p:txBody>
      </p:sp>
      <p:pic>
        <p:nvPicPr>
          <p:cNvPr id="13" name="Logo AXA" descr="\\Mac\AllFiles\Volumes\DOSSIERS EN COURS\17_1098 AXA_Creation_gabarits\elements\png\new_logo_axa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842062" y="6502970"/>
            <a:ext cx="235972" cy="236063"/>
          </a:xfrm>
          <a:prstGeom prst="rect">
            <a:avLst/>
          </a:prstGeom>
          <a:noFill/>
          <a:ln w="9525">
            <a:noFill/>
            <a:miter lim="800000"/>
            <a:headEnd/>
            <a:tailEnd/>
          </a:ln>
        </p:spPr>
      </p:pic>
      <p:sp>
        <p:nvSpPr>
          <p:cNvPr id="16" name="Espace réservé du texte 11"/>
          <p:cNvSpPr>
            <a:spLocks noGrp="1"/>
          </p:cNvSpPr>
          <p:nvPr>
            <p:ph type="body" sz="quarter" idx="10" hasCustomPrompt="1"/>
          </p:nvPr>
        </p:nvSpPr>
        <p:spPr>
          <a:xfrm>
            <a:off x="312001" y="1501615"/>
            <a:ext cx="11766032" cy="4878260"/>
          </a:xfrm>
          <a:prstGeom prst="rect">
            <a:avLst/>
          </a:prstGeom>
        </p:spPr>
        <p:txBody>
          <a:bodyPr vert="horz" lIns="0" tIns="0" rIns="0" bIns="0"/>
          <a:lstStyle>
            <a:lvl1pPr marL="421211" indent="-421211">
              <a:buSzPct val="120000"/>
              <a:buFontTx/>
              <a:buBlip>
                <a:blip r:embed="rId3"/>
              </a:buBlip>
              <a:defRPr sz="2133">
                <a:solidFill>
                  <a:schemeClr val="tx1"/>
                </a:solidFill>
                <a:latin typeface="+mn-lt"/>
                <a:cs typeface="Arial"/>
              </a:defRPr>
            </a:lvl1pPr>
            <a:lvl2pPr marL="842420" indent="-284937">
              <a:buClr>
                <a:srgbClr val="00727A"/>
              </a:buClr>
              <a:buSzPct val="100000"/>
              <a:buFont typeface="Wingdings" pitchFamily="2" charset="2"/>
              <a:buChar char="à"/>
              <a:defRPr sz="1867" baseline="0">
                <a:solidFill>
                  <a:schemeClr val="tx1"/>
                </a:solidFill>
                <a:latin typeface="+mn-lt"/>
                <a:cs typeface="Arial"/>
              </a:defRPr>
            </a:lvl2pPr>
            <a:lvl3pPr marL="1263631" indent="-284937">
              <a:buClr>
                <a:srgbClr val="004563"/>
              </a:buClr>
              <a:buSzPct val="100000"/>
              <a:buFont typeface="Source Sans Pro" pitchFamily="34" charset="0"/>
              <a:buChar char="–"/>
              <a:defRPr sz="1733" i="1">
                <a:solidFill>
                  <a:schemeClr val="tx1"/>
                </a:solidFill>
                <a:latin typeface="+mn-lt"/>
                <a:cs typeface="Arial"/>
              </a:defRPr>
            </a:lvl3pPr>
            <a:lvl4pPr marL="1536179" indent="-272548">
              <a:buFont typeface="Arial" pitchFamily="34" charset="0"/>
              <a:buChar char="•"/>
              <a:defRPr sz="1200">
                <a:solidFill>
                  <a:schemeClr val="tx1"/>
                </a:solidFill>
                <a:latin typeface="+mn-lt"/>
              </a:defRPr>
            </a:lvl4pPr>
            <a:lvl5pPr marL="1821116" indent="-284937">
              <a:buFont typeface="Open Sans" pitchFamily="34" charset="0"/>
              <a:buChar char="&gt;"/>
              <a:defRPr sz="933">
                <a:solidFill>
                  <a:schemeClr val="tx1"/>
                </a:solidFill>
                <a:latin typeface="+mn-lt"/>
              </a:defRPr>
            </a:lvl5pPr>
          </a:lstStyle>
          <a:p>
            <a:pPr lvl="0"/>
            <a:r>
              <a:rPr lang="en-US" noProof="0"/>
              <a:t>Click to edit Master text styles</a:t>
            </a:r>
          </a:p>
          <a:p>
            <a:pPr lvl="1"/>
            <a:r>
              <a:rPr lang="en-US" noProof="0"/>
              <a:t>Second level </a:t>
            </a:r>
          </a:p>
          <a:p>
            <a:pPr lvl="2"/>
            <a:r>
              <a:rPr lang="en-US" noProof="0"/>
              <a:t>Third level</a:t>
            </a:r>
          </a:p>
          <a:p>
            <a:pPr lvl="3"/>
            <a:r>
              <a:rPr lang="en-US" noProof="0"/>
              <a:t>Fourth level</a:t>
            </a:r>
          </a:p>
          <a:p>
            <a:pPr lvl="4"/>
            <a:r>
              <a:rPr lang="en-US" noProof="0"/>
              <a:t>Fifth level</a:t>
            </a:r>
          </a:p>
        </p:txBody>
      </p:sp>
      <p:sp>
        <p:nvSpPr>
          <p:cNvPr id="15" name="Espace réservé de la date 2"/>
          <p:cNvSpPr>
            <a:spLocks noGrp="1"/>
          </p:cNvSpPr>
          <p:nvPr>
            <p:ph type="dt" sz="half" idx="12"/>
          </p:nvPr>
        </p:nvSpPr>
        <p:spPr>
          <a:xfrm>
            <a:off x="667005" y="6541947"/>
            <a:ext cx="2954020" cy="233363"/>
          </a:xfrm>
        </p:spPr>
        <p:txBody>
          <a:bodyPr/>
          <a:lstStyle/>
          <a:p>
            <a:r>
              <a:rPr lang="en-US" noProof="0"/>
              <a:t>Title of the presentation l Date</a:t>
            </a:r>
          </a:p>
        </p:txBody>
      </p:sp>
      <p:sp>
        <p:nvSpPr>
          <p:cNvPr id="17" name="Espace réservé du pied de page 3"/>
          <p:cNvSpPr>
            <a:spLocks noGrp="1"/>
          </p:cNvSpPr>
          <p:nvPr>
            <p:ph type="ftr" sz="quarter" idx="13"/>
          </p:nvPr>
        </p:nvSpPr>
        <p:spPr>
          <a:xfrm>
            <a:off x="4435943" y="6541947"/>
            <a:ext cx="3299883" cy="233363"/>
          </a:xfrm>
        </p:spPr>
        <p:txBody>
          <a:bodyPr/>
          <a:lstStyle/>
          <a:p>
            <a:r>
              <a:rPr lang="en-US" noProof="0"/>
              <a:t>CONFIDENTIALITY LEVEL</a:t>
            </a:r>
          </a:p>
        </p:txBody>
      </p:sp>
    </p:spTree>
    <p:extLst>
      <p:ext uri="{BB962C8B-B14F-4D97-AF65-F5344CB8AC3E}">
        <p14:creationId xmlns:p14="http://schemas.microsoft.com/office/powerpoint/2010/main" val="1444469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titre bleu">
    <p:bg>
      <p:bgPr>
        <a:solidFill>
          <a:schemeClr val="accent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303076D-1FA4-49C0-9051-159BEF3A1C68}"/>
              </a:ext>
            </a:extLst>
          </p:cNvPr>
          <p:cNvPicPr>
            <a:picLocks noChangeAspect="1"/>
          </p:cNvPicPr>
          <p:nvPr userDrawn="1"/>
        </p:nvPicPr>
        <p:blipFill rotWithShape="1">
          <a:blip r:embed="rId2"/>
          <a:srcRect/>
          <a:stretch/>
        </p:blipFill>
        <p:spPr>
          <a:xfrm rot="10800000">
            <a:off x="6451598" y="0"/>
            <a:ext cx="5740401" cy="6858000"/>
          </a:xfrm>
          <a:prstGeom prst="rect">
            <a:avLst/>
          </a:prstGeom>
        </p:spPr>
      </p:pic>
      <p:pic>
        <p:nvPicPr>
          <p:cNvPr id="8" name="Image 7">
            <a:extLst>
              <a:ext uri="{FF2B5EF4-FFF2-40B4-BE49-F238E27FC236}">
                <a16:creationId xmlns:a16="http://schemas.microsoft.com/office/drawing/2014/main" id="{F4DDEA18-8066-4612-A989-D1DBA0AAA8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5" y="748705"/>
            <a:ext cx="1782414" cy="432000"/>
          </a:xfrm>
          <a:prstGeom prst="rect">
            <a:avLst/>
          </a:prstGeom>
        </p:spPr>
      </p:pic>
      <p:sp>
        <p:nvSpPr>
          <p:cNvPr id="9" name="Espace réservé du texte 3">
            <a:extLst>
              <a:ext uri="{FF2B5EF4-FFF2-40B4-BE49-F238E27FC236}">
                <a16:creationId xmlns:a16="http://schemas.microsoft.com/office/drawing/2014/main" id="{3669946F-B2D5-4055-BCCE-FA4B82448FBE}"/>
              </a:ext>
            </a:extLst>
          </p:cNvPr>
          <p:cNvSpPr>
            <a:spLocks noGrp="1"/>
          </p:cNvSpPr>
          <p:nvPr>
            <p:ph type="body" sz="quarter" idx="10" hasCustomPrompt="1"/>
          </p:nvPr>
        </p:nvSpPr>
        <p:spPr>
          <a:xfrm>
            <a:off x="695324" y="1447800"/>
            <a:ext cx="5045079" cy="4681538"/>
          </a:xfrm>
          <a:prstGeom prst="rect">
            <a:avLst/>
          </a:prstGeom>
        </p:spPr>
        <p:txBody>
          <a:bodyPr lIns="0" tIns="0" rIns="0" bIns="0" anchor="b"/>
          <a:lstStyle>
            <a:lvl1pPr marL="0" indent="0">
              <a:lnSpc>
                <a:spcPct val="90000"/>
              </a:lnSpc>
              <a:spcBef>
                <a:spcPts val="0"/>
              </a:spcBef>
              <a:buNone/>
              <a:defRPr sz="4800" b="1">
                <a:solidFill>
                  <a:schemeClr val="bg1"/>
                </a:solidFill>
              </a:defRPr>
            </a:lvl1pPr>
            <a:lvl2pPr marL="0" indent="0">
              <a:lnSpc>
                <a:spcPct val="90000"/>
              </a:lnSpc>
              <a:spcBef>
                <a:spcPts val="0"/>
              </a:spcBef>
              <a:spcAft>
                <a:spcPts val="600"/>
              </a:spcAft>
              <a:buNone/>
              <a:defRPr sz="2000">
                <a:solidFill>
                  <a:schemeClr val="accent2"/>
                </a:solidFill>
              </a:defRPr>
            </a:lvl2pPr>
            <a:lvl3pPr marL="0" indent="0">
              <a:lnSpc>
                <a:spcPct val="100000"/>
              </a:lnSpc>
              <a:spcBef>
                <a:spcPts val="0"/>
              </a:spcBef>
              <a:buNone/>
              <a:tabLst/>
              <a:defRPr sz="1400">
                <a:solidFill>
                  <a:schemeClr val="bg1"/>
                </a:solidFill>
              </a:defRPr>
            </a:lvl3pPr>
            <a:lvl4pPr marL="0" indent="0">
              <a:lnSpc>
                <a:spcPct val="100000"/>
              </a:lnSpc>
              <a:spcBef>
                <a:spcPts val="0"/>
              </a:spcBef>
              <a:buNone/>
              <a:defRPr sz="1400">
                <a:solidFill>
                  <a:schemeClr val="bg1"/>
                </a:solidFill>
              </a:defRPr>
            </a:lvl4pPr>
            <a:lvl5pPr>
              <a:defRPr>
                <a:solidFill>
                  <a:schemeClr val="bg1"/>
                </a:solidFill>
              </a:defRPr>
            </a:lvl5pPr>
          </a:lstStyle>
          <a:p>
            <a:pPr lvl="0"/>
            <a:r>
              <a:rPr lang="fr-FR"/>
              <a:t>Titre du document</a:t>
            </a:r>
          </a:p>
          <a:p>
            <a:pPr lvl="1"/>
            <a:r>
              <a:rPr lang="fr-FR"/>
              <a:t>Sous titre</a:t>
            </a:r>
          </a:p>
          <a:p>
            <a:pPr lvl="2"/>
            <a:r>
              <a:rPr lang="fr-FR"/>
              <a:t>Date</a:t>
            </a:r>
          </a:p>
          <a:p>
            <a:pPr lvl="2"/>
            <a:endParaRPr lang="fr-FR"/>
          </a:p>
          <a:p>
            <a:pPr lvl="3"/>
            <a:r>
              <a:rPr lang="fr-FR"/>
              <a:t>Commentaire</a:t>
            </a:r>
          </a:p>
        </p:txBody>
      </p:sp>
    </p:spTree>
    <p:extLst>
      <p:ext uri="{BB962C8B-B14F-4D97-AF65-F5344CB8AC3E}">
        <p14:creationId xmlns:p14="http://schemas.microsoft.com/office/powerpoint/2010/main" val="2247538047"/>
      </p:ext>
    </p:extLst>
  </p:cSld>
  <p:clrMapOvr>
    <a:masterClrMapping/>
  </p:clrMapOvr>
  <p:extLst>
    <p:ext uri="{DCECCB84-F9BA-43D5-87BE-67443E8EF086}">
      <p15:sldGuideLst xmlns:p15="http://schemas.microsoft.com/office/powerpoint/2012/main">
        <p15:guide id="1" pos="361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titre Blanc">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F78F1709-E914-4D2E-9726-C8209606E826}"/>
              </a:ext>
            </a:extLst>
          </p:cNvPr>
          <p:cNvSpPr>
            <a:spLocks noGrp="1"/>
          </p:cNvSpPr>
          <p:nvPr>
            <p:ph type="pic" sz="quarter" idx="11" hasCustomPrompt="1"/>
          </p:nvPr>
        </p:nvSpPr>
        <p:spPr>
          <a:xfrm>
            <a:off x="6096000" y="0"/>
            <a:ext cx="6095999" cy="6858000"/>
          </a:xfrm>
          <a:prstGeom prst="rect">
            <a:avLst/>
          </a:prstGeom>
        </p:spPr>
        <p:txBody>
          <a:bodyPr anchor="ctr"/>
          <a:lstStyle>
            <a:lvl1pPr marL="0" indent="0" algn="ctr">
              <a:buNone/>
              <a:defRPr/>
            </a:lvl1pPr>
          </a:lstStyle>
          <a:p>
            <a:r>
              <a:rPr lang="fr-FR"/>
              <a:t>Image ici</a:t>
            </a:r>
          </a:p>
        </p:txBody>
      </p:sp>
      <p:sp>
        <p:nvSpPr>
          <p:cNvPr id="4" name="Espace réservé du texte 3">
            <a:extLst>
              <a:ext uri="{FF2B5EF4-FFF2-40B4-BE49-F238E27FC236}">
                <a16:creationId xmlns:a16="http://schemas.microsoft.com/office/drawing/2014/main" id="{470FC076-4118-407E-88F1-545493431DC8}"/>
              </a:ext>
            </a:extLst>
          </p:cNvPr>
          <p:cNvSpPr>
            <a:spLocks noGrp="1"/>
          </p:cNvSpPr>
          <p:nvPr>
            <p:ph type="body" sz="quarter" idx="10" hasCustomPrompt="1"/>
          </p:nvPr>
        </p:nvSpPr>
        <p:spPr>
          <a:xfrm>
            <a:off x="695324" y="1447800"/>
            <a:ext cx="5040315" cy="4681538"/>
          </a:xfrm>
          <a:prstGeom prst="rect">
            <a:avLst/>
          </a:prstGeom>
        </p:spPr>
        <p:txBody>
          <a:bodyPr lIns="0" tIns="0" rIns="0" bIns="0" anchor="b"/>
          <a:lstStyle>
            <a:lvl1pPr marL="0" indent="0">
              <a:lnSpc>
                <a:spcPct val="90000"/>
              </a:lnSpc>
              <a:spcBef>
                <a:spcPts val="0"/>
              </a:spcBef>
              <a:buNone/>
              <a:defRPr sz="4800" b="1">
                <a:solidFill>
                  <a:schemeClr val="tx2"/>
                </a:solidFill>
              </a:defRPr>
            </a:lvl1pPr>
            <a:lvl2pPr marL="0" indent="0">
              <a:lnSpc>
                <a:spcPct val="90000"/>
              </a:lnSpc>
              <a:spcBef>
                <a:spcPts val="0"/>
              </a:spcBef>
              <a:spcAft>
                <a:spcPts val="600"/>
              </a:spcAft>
              <a:buNone/>
              <a:defRPr sz="2000">
                <a:solidFill>
                  <a:schemeClr val="accent2"/>
                </a:solidFill>
              </a:defRPr>
            </a:lvl2pPr>
            <a:lvl3pPr marL="0" indent="0">
              <a:lnSpc>
                <a:spcPct val="100000"/>
              </a:lnSpc>
              <a:spcBef>
                <a:spcPts val="0"/>
              </a:spcBef>
              <a:buNone/>
              <a:tabLst/>
              <a:defRPr sz="1400">
                <a:solidFill>
                  <a:schemeClr val="tx2"/>
                </a:solidFill>
              </a:defRPr>
            </a:lvl3pPr>
            <a:lvl4pPr marL="0" indent="0">
              <a:lnSpc>
                <a:spcPct val="100000"/>
              </a:lnSpc>
              <a:spcBef>
                <a:spcPts val="0"/>
              </a:spcBef>
              <a:buNone/>
              <a:defRPr sz="1400">
                <a:solidFill>
                  <a:schemeClr val="tx2"/>
                </a:solidFill>
              </a:defRPr>
            </a:lvl4pPr>
            <a:lvl5pPr>
              <a:defRPr>
                <a:solidFill>
                  <a:schemeClr val="bg1"/>
                </a:solidFill>
              </a:defRPr>
            </a:lvl5pPr>
          </a:lstStyle>
          <a:p>
            <a:pPr lvl="0"/>
            <a:r>
              <a:rPr lang="fr-FR"/>
              <a:t>Titre du document</a:t>
            </a:r>
          </a:p>
          <a:p>
            <a:pPr lvl="1"/>
            <a:r>
              <a:rPr lang="fr-FR"/>
              <a:t>Sous titre</a:t>
            </a:r>
          </a:p>
          <a:p>
            <a:pPr lvl="2"/>
            <a:r>
              <a:rPr lang="fr-FR"/>
              <a:t>Date</a:t>
            </a:r>
          </a:p>
          <a:p>
            <a:pPr lvl="2"/>
            <a:endParaRPr lang="fr-FR"/>
          </a:p>
          <a:p>
            <a:pPr lvl="3"/>
            <a:r>
              <a:rPr lang="fr-FR"/>
              <a:t>Commentaire</a:t>
            </a:r>
          </a:p>
        </p:txBody>
      </p:sp>
      <p:pic>
        <p:nvPicPr>
          <p:cNvPr id="5" name="Image 4">
            <a:extLst>
              <a:ext uri="{FF2B5EF4-FFF2-40B4-BE49-F238E27FC236}">
                <a16:creationId xmlns:a16="http://schemas.microsoft.com/office/drawing/2014/main" id="{E8FC3FFE-5E6B-4EAC-8EB2-1756222684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5324" y="728662"/>
            <a:ext cx="1776000" cy="432000"/>
          </a:xfrm>
          <a:prstGeom prst="rect">
            <a:avLst/>
          </a:prstGeom>
        </p:spPr>
      </p:pic>
    </p:spTree>
    <p:extLst>
      <p:ext uri="{BB962C8B-B14F-4D97-AF65-F5344CB8AC3E}">
        <p14:creationId xmlns:p14="http://schemas.microsoft.com/office/powerpoint/2010/main" val="970870680"/>
      </p:ext>
    </p:extLst>
  </p:cSld>
  <p:clrMapOvr>
    <a:masterClrMapping/>
  </p:clrMapOvr>
  <p:extLst>
    <p:ext uri="{DCECCB84-F9BA-43D5-87BE-67443E8EF086}">
      <p15:sldGuideLst xmlns:p15="http://schemas.microsoft.com/office/powerpoint/2012/main">
        <p15:guide id="1" pos="3840">
          <p15:clr>
            <a:srgbClr val="FBAE40"/>
          </p15:clr>
        </p15:guide>
        <p15:guide id="2" pos="361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itre">
    <p:bg>
      <p:bgPr>
        <a:solidFill>
          <a:schemeClr val="accent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73358B-A2BA-418C-89F2-1316F657B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027" b="218"/>
          <a:stretch/>
        </p:blipFill>
        <p:spPr>
          <a:xfrm>
            <a:off x="0" y="0"/>
            <a:ext cx="6124824" cy="6858000"/>
          </a:xfrm>
          <a:prstGeom prst="rect">
            <a:avLst/>
          </a:prstGeom>
        </p:spPr>
      </p:pic>
      <p:sp>
        <p:nvSpPr>
          <p:cNvPr id="6" name="Espace réservé du texte 11">
            <a:extLst>
              <a:ext uri="{FF2B5EF4-FFF2-40B4-BE49-F238E27FC236}">
                <a16:creationId xmlns:a16="http://schemas.microsoft.com/office/drawing/2014/main" id="{88882101-99DF-4310-A674-74A2697A1B4F}"/>
              </a:ext>
            </a:extLst>
          </p:cNvPr>
          <p:cNvSpPr>
            <a:spLocks noGrp="1"/>
          </p:cNvSpPr>
          <p:nvPr>
            <p:ph type="body" sz="quarter" idx="10" hasCustomPrompt="1"/>
          </p:nvPr>
        </p:nvSpPr>
        <p:spPr>
          <a:xfrm>
            <a:off x="6962775" y="728663"/>
            <a:ext cx="4533900" cy="5400675"/>
          </a:xfrm>
          <a:prstGeom prst="rect">
            <a:avLst/>
          </a:prstGeom>
        </p:spPr>
        <p:txBody>
          <a:bodyPr lIns="0" tIns="0" rIns="0" bIns="0" anchor="ctr"/>
          <a:lstStyle>
            <a:lvl1pPr marL="0" indent="0">
              <a:buNone/>
              <a:defRPr lang="fr-FR" sz="2800" b="1" dirty="0" smtClean="0">
                <a:solidFill>
                  <a:schemeClr val="bg1"/>
                </a:solidFill>
              </a:defRPr>
            </a:lvl1pPr>
            <a:lvl2pPr marL="0" indent="0">
              <a:buNone/>
              <a:tabLst>
                <a:tab pos="0" algn="l"/>
                <a:tab pos="92075" algn="l"/>
              </a:tabLst>
              <a:defRPr sz="1400">
                <a:solidFill>
                  <a:schemeClr val="accent2"/>
                </a:solidFill>
              </a:defRPr>
            </a:lvl2pPr>
            <a:lvl3pPr marL="0" indent="0">
              <a:buNone/>
              <a:tabLst/>
              <a:defRPr sz="2000" b="1">
                <a:solidFill>
                  <a:schemeClr val="accent6"/>
                </a:solidFill>
              </a:defRPr>
            </a:lvl3pPr>
            <a:lvl4pPr marL="0" indent="1371600">
              <a:buNone/>
              <a:defRPr sz="1100">
                <a:solidFill>
                  <a:schemeClr val="accent6"/>
                </a:solidFill>
              </a:defRPr>
            </a:lvl4pPr>
            <a:lvl5pPr marL="1828800" indent="0">
              <a:buNone/>
              <a:defRPr/>
            </a:lvl5pPr>
          </a:lstStyle>
          <a:p>
            <a:pPr lvl="0"/>
            <a:r>
              <a:rPr lang="fr-FR"/>
              <a:t>Grand chapitre ici</a:t>
            </a:r>
          </a:p>
          <a:p>
            <a:pPr lvl="1"/>
            <a:r>
              <a:rPr lang="fr-FR"/>
              <a:t>Petit chapitre</a:t>
            </a:r>
          </a:p>
          <a:p>
            <a:pPr marL="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fr-FR"/>
              <a:t>Autres chapitres ici</a:t>
            </a:r>
          </a:p>
          <a:p>
            <a:pPr marL="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fr-FR"/>
              <a:t>Petit chapitre</a:t>
            </a:r>
          </a:p>
          <a:p>
            <a:pPr marL="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fr-FR"/>
          </a:p>
          <a:p>
            <a:pPr lvl="2"/>
            <a:endParaRPr lang="fr-FR"/>
          </a:p>
        </p:txBody>
      </p:sp>
      <p:pic>
        <p:nvPicPr>
          <p:cNvPr id="9" name="Image 8">
            <a:extLst>
              <a:ext uri="{FF2B5EF4-FFF2-40B4-BE49-F238E27FC236}">
                <a16:creationId xmlns:a16="http://schemas.microsoft.com/office/drawing/2014/main" id="{0565A81F-95CD-406C-B3A0-D25EC23708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0310" y="5960121"/>
            <a:ext cx="1396365" cy="338434"/>
          </a:xfrm>
          <a:prstGeom prst="rect">
            <a:avLst/>
          </a:prstGeom>
        </p:spPr>
      </p:pic>
    </p:spTree>
    <p:extLst>
      <p:ext uri="{BB962C8B-B14F-4D97-AF65-F5344CB8AC3E}">
        <p14:creationId xmlns:p14="http://schemas.microsoft.com/office/powerpoint/2010/main" val="90007983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
    <p:bg>
      <p:bgPr>
        <a:solidFill>
          <a:schemeClr val="accent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1CF5F32-1A1A-45CE-960A-3BAA17282100}"/>
              </a:ext>
            </a:extLst>
          </p:cNvPr>
          <p:cNvPicPr>
            <a:picLocks noChangeAspect="1"/>
          </p:cNvPicPr>
          <p:nvPr userDrawn="1"/>
        </p:nvPicPr>
        <p:blipFill rotWithShape="1">
          <a:blip r:embed="rId2"/>
          <a:srcRect/>
          <a:stretch/>
        </p:blipFill>
        <p:spPr>
          <a:xfrm rot="10800000">
            <a:off x="6451598" y="0"/>
            <a:ext cx="5740401" cy="6858000"/>
          </a:xfrm>
          <a:prstGeom prst="rect">
            <a:avLst/>
          </a:prstGeom>
        </p:spPr>
      </p:pic>
      <p:pic>
        <p:nvPicPr>
          <p:cNvPr id="10" name="Image 9">
            <a:extLst>
              <a:ext uri="{FF2B5EF4-FFF2-40B4-BE49-F238E27FC236}">
                <a16:creationId xmlns:a16="http://schemas.microsoft.com/office/drawing/2014/main" id="{67ADAC65-280F-499E-A2FB-3ED5A87EE1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5" y="5689331"/>
            <a:ext cx="1815451" cy="440007"/>
          </a:xfrm>
          <a:prstGeom prst="rect">
            <a:avLst/>
          </a:prstGeom>
        </p:spPr>
      </p:pic>
      <p:sp>
        <p:nvSpPr>
          <p:cNvPr id="8" name="Espace réservé du texte 21">
            <a:extLst>
              <a:ext uri="{FF2B5EF4-FFF2-40B4-BE49-F238E27FC236}">
                <a16:creationId xmlns:a16="http://schemas.microsoft.com/office/drawing/2014/main" id="{8451EA5E-9226-4A83-B7B0-B3739C0BD228}"/>
              </a:ext>
            </a:extLst>
          </p:cNvPr>
          <p:cNvSpPr>
            <a:spLocks noGrp="1"/>
          </p:cNvSpPr>
          <p:nvPr>
            <p:ph type="body" sz="quarter" idx="75" hasCustomPrompt="1"/>
          </p:nvPr>
        </p:nvSpPr>
        <p:spPr>
          <a:xfrm>
            <a:off x="710551" y="2080261"/>
            <a:ext cx="3600449" cy="3032760"/>
          </a:xfrm>
          <a:prstGeom prst="rect">
            <a:avLst/>
          </a:prstGeom>
        </p:spPr>
        <p:txBody>
          <a:bodyPr lIns="0" tIns="0" rIns="0" bIns="0" anchor="b" anchorCtr="0"/>
          <a:lstStyle>
            <a:lvl1pPr marL="0" indent="0">
              <a:lnSpc>
                <a:spcPct val="110000"/>
              </a:lnSpc>
              <a:spcBef>
                <a:spcPts val="0"/>
              </a:spcBef>
              <a:spcAft>
                <a:spcPts val="0"/>
              </a:spcAft>
              <a:buNone/>
              <a:defRPr sz="1600" b="1">
                <a:solidFill>
                  <a:schemeClr val="bg1"/>
                </a:solidFill>
              </a:defRPr>
            </a:lvl1pPr>
            <a:lvl2pPr marL="0" indent="0">
              <a:lnSpc>
                <a:spcPct val="110000"/>
              </a:lnSpc>
              <a:spcBef>
                <a:spcPts val="0"/>
              </a:spcBef>
              <a:spcAft>
                <a:spcPts val="0"/>
              </a:spcAft>
              <a:buNone/>
              <a:defRPr sz="1600" b="1">
                <a:solidFill>
                  <a:schemeClr val="accent2"/>
                </a:solidFill>
              </a:defRPr>
            </a:lvl2pPr>
            <a:lvl3pPr marL="0" indent="0">
              <a:lnSpc>
                <a:spcPct val="100000"/>
              </a:lnSpc>
              <a:spcBef>
                <a:spcPts val="0"/>
              </a:spcBef>
              <a:spcAft>
                <a:spcPts val="0"/>
              </a:spcAft>
              <a:buFont typeface="Arial" panose="020B0604020202020204" pitchFamily="34" charset="0"/>
              <a:buNone/>
              <a:defRPr sz="1200" i="0">
                <a:solidFill>
                  <a:schemeClr val="bg1"/>
                </a:solidFill>
              </a:defRPr>
            </a:lvl3pPr>
            <a:lvl4pPr marL="0" indent="0">
              <a:lnSpc>
                <a:spcPct val="100000"/>
              </a:lnSpc>
              <a:buNone/>
              <a:defRPr sz="1100">
                <a:solidFill>
                  <a:schemeClr val="tx2"/>
                </a:solidFill>
              </a:defRPr>
            </a:lvl4pPr>
            <a:lvl5pPr marL="0" indent="0">
              <a:lnSpc>
                <a:spcPct val="100000"/>
              </a:lnSpc>
              <a:buNone/>
              <a:defRPr sz="1100">
                <a:solidFill>
                  <a:schemeClr val="tx2"/>
                </a:solidFill>
              </a:defRPr>
            </a:lvl5pPr>
          </a:lstStyle>
          <a:p>
            <a:pPr lvl="0"/>
            <a:r>
              <a:rPr lang="fr-FR"/>
              <a:t>Contactes :</a:t>
            </a:r>
          </a:p>
          <a:p>
            <a:pPr lvl="0"/>
            <a:endParaRPr lang="fr-FR"/>
          </a:p>
          <a:p>
            <a:pPr lvl="1"/>
            <a:r>
              <a:rPr lang="fr-FR"/>
              <a:t>Nom Prénom </a:t>
            </a:r>
          </a:p>
          <a:p>
            <a:pPr lvl="2"/>
            <a:r>
              <a:rPr lang="fr-FR"/>
              <a:t>Poste</a:t>
            </a:r>
          </a:p>
          <a:p>
            <a:pPr lvl="2"/>
            <a:r>
              <a:rPr lang="fr-FR"/>
              <a:t>Téléphone / email</a:t>
            </a:r>
          </a:p>
        </p:txBody>
      </p:sp>
      <p:sp>
        <p:nvSpPr>
          <p:cNvPr id="3" name="Espace réservé du texte 2">
            <a:extLst>
              <a:ext uri="{FF2B5EF4-FFF2-40B4-BE49-F238E27FC236}">
                <a16:creationId xmlns:a16="http://schemas.microsoft.com/office/drawing/2014/main" id="{7F3EC92D-779A-4E97-9573-C33E8C50A6C5}"/>
              </a:ext>
            </a:extLst>
          </p:cNvPr>
          <p:cNvSpPr>
            <a:spLocks noGrp="1"/>
          </p:cNvSpPr>
          <p:nvPr>
            <p:ph type="body" sz="quarter" idx="76" hasCustomPrompt="1"/>
          </p:nvPr>
        </p:nvSpPr>
        <p:spPr>
          <a:xfrm>
            <a:off x="711200" y="728663"/>
            <a:ext cx="5029200" cy="1168400"/>
          </a:xfrm>
          <a:prstGeom prst="rect">
            <a:avLst/>
          </a:prstGeom>
        </p:spPr>
        <p:txBody>
          <a:bodyPr lIns="0" tIns="0" rIns="0" bIns="0"/>
          <a:lstStyle>
            <a:lvl1pPr marL="0" indent="0">
              <a:buNone/>
              <a:defRPr sz="3200" b="1">
                <a:solidFill>
                  <a:schemeClr val="bg1"/>
                </a:solidFill>
              </a:defRPr>
            </a:lvl1pPr>
            <a:lvl2pPr marL="0" indent="0">
              <a:buNone/>
              <a:defRPr sz="2000">
                <a:solidFill>
                  <a:schemeClr val="bg1"/>
                </a:solidFill>
              </a:defRPr>
            </a:lvl2pPr>
          </a:lstStyle>
          <a:p>
            <a:pPr lvl="0"/>
            <a:r>
              <a:rPr lang="fr-FR"/>
              <a:t>Ajouter remercîments</a:t>
            </a:r>
          </a:p>
          <a:p>
            <a:pPr lvl="1"/>
            <a:r>
              <a:rPr lang="fr-FR"/>
              <a:t>Commentaire</a:t>
            </a:r>
          </a:p>
        </p:txBody>
      </p:sp>
    </p:spTree>
    <p:extLst>
      <p:ext uri="{BB962C8B-B14F-4D97-AF65-F5344CB8AC3E}">
        <p14:creationId xmlns:p14="http://schemas.microsoft.com/office/powerpoint/2010/main" val="164543678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2310B9-11FD-99A2-37B9-4CAE455AADA9}"/>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B8DEEBFB-4766-F4CE-5D25-476FC145AAAE}"/>
              </a:ext>
            </a:extLst>
          </p:cNvPr>
          <p:cNvSpPr>
            <a:spLocks noGrp="1"/>
          </p:cNvSpPr>
          <p:nvPr>
            <p:ph type="body"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6600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CEABAE-1D62-0A40-AF0F-DC9266321D3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DEC1AA0-542B-2542-B2F4-F2F3B9AAE91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896013-4A94-5040-8927-6835F16774D9}"/>
              </a:ext>
            </a:extLst>
          </p:cNvPr>
          <p:cNvSpPr>
            <a:spLocks noGrp="1"/>
          </p:cNvSpPr>
          <p:nvPr>
            <p:ph type="dt" sz="half" idx="10"/>
          </p:nvPr>
        </p:nvSpPr>
        <p:spPr/>
        <p:txBody>
          <a:bodyPr/>
          <a:lstStyle/>
          <a:p>
            <a:fld id="{AD25FBF8-AE51-7A48-B5D2-F21254D81D5A}"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245B4122-5A48-7142-BDB6-F4471888E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DE8539-E9F2-7C48-92CD-5FCF48B2F172}"/>
              </a:ext>
            </a:extLst>
          </p:cNvPr>
          <p:cNvSpPr>
            <a:spLocks noGrp="1"/>
          </p:cNvSpPr>
          <p:nvPr>
            <p:ph type="sldNum" sz="quarter" idx="12"/>
          </p:nvPr>
        </p:nvSpPr>
        <p:spPr/>
        <p:txBody>
          <a:bodyPr/>
          <a:lstStyle/>
          <a:p>
            <a:fld id="{E778AE3F-264D-5C40-9F17-8D1B023E32A7}" type="slidenum">
              <a:rPr lang="fr-FR" smtClean="0"/>
              <a:t>‹#›</a:t>
            </a:fld>
            <a:endParaRPr lang="fr-FR"/>
          </a:p>
        </p:txBody>
      </p:sp>
    </p:spTree>
    <p:extLst>
      <p:ext uri="{BB962C8B-B14F-4D97-AF65-F5344CB8AC3E}">
        <p14:creationId xmlns:p14="http://schemas.microsoft.com/office/powerpoint/2010/main" val="160162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p:bg>
      <p:bgPr>
        <a:solidFill>
          <a:schemeClr val="accent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73358B-A2BA-418C-89F2-1316F657B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027" b="218"/>
          <a:stretch/>
        </p:blipFill>
        <p:spPr>
          <a:xfrm>
            <a:off x="0" y="0"/>
            <a:ext cx="6124824" cy="6858000"/>
          </a:xfrm>
          <a:prstGeom prst="rect">
            <a:avLst/>
          </a:prstGeom>
        </p:spPr>
      </p:pic>
      <p:sp>
        <p:nvSpPr>
          <p:cNvPr id="6" name="Espace réservé du texte 11">
            <a:extLst>
              <a:ext uri="{FF2B5EF4-FFF2-40B4-BE49-F238E27FC236}">
                <a16:creationId xmlns:a16="http://schemas.microsoft.com/office/drawing/2014/main" id="{88882101-99DF-4310-A674-74A2697A1B4F}"/>
              </a:ext>
            </a:extLst>
          </p:cNvPr>
          <p:cNvSpPr>
            <a:spLocks noGrp="1"/>
          </p:cNvSpPr>
          <p:nvPr>
            <p:ph type="body" sz="quarter" idx="10" hasCustomPrompt="1"/>
          </p:nvPr>
        </p:nvSpPr>
        <p:spPr>
          <a:xfrm>
            <a:off x="6962775" y="728663"/>
            <a:ext cx="4533900" cy="5400675"/>
          </a:xfrm>
          <a:prstGeom prst="rect">
            <a:avLst/>
          </a:prstGeom>
        </p:spPr>
        <p:txBody>
          <a:bodyPr lIns="0" tIns="0" rIns="0" bIns="0" anchor="ctr"/>
          <a:lstStyle>
            <a:lvl1pPr marL="0" indent="0">
              <a:buNone/>
              <a:defRPr lang="fr-FR" sz="2800" b="1" dirty="0" smtClean="0">
                <a:solidFill>
                  <a:schemeClr val="bg1"/>
                </a:solidFill>
              </a:defRPr>
            </a:lvl1pPr>
            <a:lvl2pPr marL="0" indent="0">
              <a:buNone/>
              <a:tabLst>
                <a:tab pos="0" algn="l"/>
                <a:tab pos="92075" algn="l"/>
              </a:tabLst>
              <a:defRPr sz="1400">
                <a:solidFill>
                  <a:schemeClr val="accent2"/>
                </a:solidFill>
              </a:defRPr>
            </a:lvl2pPr>
            <a:lvl3pPr marL="0" indent="0">
              <a:buNone/>
              <a:tabLst/>
              <a:defRPr sz="2000" b="1">
                <a:solidFill>
                  <a:schemeClr val="accent6"/>
                </a:solidFill>
              </a:defRPr>
            </a:lvl3pPr>
            <a:lvl4pPr marL="0" indent="1371600">
              <a:buNone/>
              <a:defRPr sz="1100">
                <a:solidFill>
                  <a:schemeClr val="accent6"/>
                </a:solidFill>
              </a:defRPr>
            </a:lvl4pPr>
            <a:lvl5pPr marL="1828800" indent="0">
              <a:buNone/>
              <a:defRPr/>
            </a:lvl5pPr>
          </a:lstStyle>
          <a:p>
            <a:pPr lvl="0"/>
            <a:r>
              <a:rPr lang="fr-FR"/>
              <a:t>Grand chapitre ici</a:t>
            </a:r>
          </a:p>
          <a:p>
            <a:pPr lvl="1"/>
            <a:r>
              <a:rPr lang="fr-FR"/>
              <a:t>Petit chapitre</a:t>
            </a:r>
          </a:p>
          <a:p>
            <a:pPr marL="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fr-FR"/>
              <a:t>Autres chapitres ici</a:t>
            </a:r>
          </a:p>
          <a:p>
            <a:pPr marL="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fr-FR"/>
              <a:t>Petit chapitre</a:t>
            </a:r>
          </a:p>
          <a:p>
            <a:pPr marL="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fr-FR"/>
          </a:p>
          <a:p>
            <a:pPr lvl="2"/>
            <a:endParaRPr lang="fr-FR"/>
          </a:p>
        </p:txBody>
      </p:sp>
      <p:pic>
        <p:nvPicPr>
          <p:cNvPr id="9" name="Image 8">
            <a:extLst>
              <a:ext uri="{FF2B5EF4-FFF2-40B4-BE49-F238E27FC236}">
                <a16:creationId xmlns:a16="http://schemas.microsoft.com/office/drawing/2014/main" id="{0565A81F-95CD-406C-B3A0-D25EC23708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0310" y="5960121"/>
            <a:ext cx="1396365" cy="338434"/>
          </a:xfrm>
          <a:prstGeom prst="rect">
            <a:avLst/>
          </a:prstGeom>
        </p:spPr>
      </p:pic>
    </p:spTree>
    <p:extLst>
      <p:ext uri="{BB962C8B-B14F-4D97-AF65-F5344CB8AC3E}">
        <p14:creationId xmlns:p14="http://schemas.microsoft.com/office/powerpoint/2010/main" val="119660118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
    <p:bg>
      <p:bgPr>
        <a:solidFill>
          <a:schemeClr val="accent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1CF5F32-1A1A-45CE-960A-3BAA17282100}"/>
              </a:ext>
            </a:extLst>
          </p:cNvPr>
          <p:cNvPicPr>
            <a:picLocks noChangeAspect="1"/>
          </p:cNvPicPr>
          <p:nvPr userDrawn="1"/>
        </p:nvPicPr>
        <p:blipFill rotWithShape="1">
          <a:blip r:embed="rId2"/>
          <a:srcRect/>
          <a:stretch/>
        </p:blipFill>
        <p:spPr>
          <a:xfrm rot="10800000">
            <a:off x="6451598" y="0"/>
            <a:ext cx="5740401" cy="6858000"/>
          </a:xfrm>
          <a:prstGeom prst="rect">
            <a:avLst/>
          </a:prstGeom>
        </p:spPr>
      </p:pic>
      <p:pic>
        <p:nvPicPr>
          <p:cNvPr id="10" name="Image 9">
            <a:extLst>
              <a:ext uri="{FF2B5EF4-FFF2-40B4-BE49-F238E27FC236}">
                <a16:creationId xmlns:a16="http://schemas.microsoft.com/office/drawing/2014/main" id="{67ADAC65-280F-499E-A2FB-3ED5A87EE1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5" y="5689331"/>
            <a:ext cx="1815451" cy="440007"/>
          </a:xfrm>
          <a:prstGeom prst="rect">
            <a:avLst/>
          </a:prstGeom>
        </p:spPr>
      </p:pic>
      <p:sp>
        <p:nvSpPr>
          <p:cNvPr id="8" name="Espace réservé du texte 21">
            <a:extLst>
              <a:ext uri="{FF2B5EF4-FFF2-40B4-BE49-F238E27FC236}">
                <a16:creationId xmlns:a16="http://schemas.microsoft.com/office/drawing/2014/main" id="{8451EA5E-9226-4A83-B7B0-B3739C0BD228}"/>
              </a:ext>
            </a:extLst>
          </p:cNvPr>
          <p:cNvSpPr>
            <a:spLocks noGrp="1"/>
          </p:cNvSpPr>
          <p:nvPr>
            <p:ph type="body" sz="quarter" idx="75" hasCustomPrompt="1"/>
          </p:nvPr>
        </p:nvSpPr>
        <p:spPr>
          <a:xfrm>
            <a:off x="710551" y="2080261"/>
            <a:ext cx="3600449" cy="3032760"/>
          </a:xfrm>
          <a:prstGeom prst="rect">
            <a:avLst/>
          </a:prstGeom>
        </p:spPr>
        <p:txBody>
          <a:bodyPr lIns="0" tIns="0" rIns="0" bIns="0" anchor="b" anchorCtr="0"/>
          <a:lstStyle>
            <a:lvl1pPr marL="0" indent="0">
              <a:lnSpc>
                <a:spcPct val="110000"/>
              </a:lnSpc>
              <a:spcBef>
                <a:spcPts val="0"/>
              </a:spcBef>
              <a:spcAft>
                <a:spcPts val="0"/>
              </a:spcAft>
              <a:buNone/>
              <a:defRPr sz="1600" b="1">
                <a:solidFill>
                  <a:schemeClr val="bg1"/>
                </a:solidFill>
              </a:defRPr>
            </a:lvl1pPr>
            <a:lvl2pPr marL="0" indent="0">
              <a:lnSpc>
                <a:spcPct val="110000"/>
              </a:lnSpc>
              <a:spcBef>
                <a:spcPts val="0"/>
              </a:spcBef>
              <a:spcAft>
                <a:spcPts val="0"/>
              </a:spcAft>
              <a:buNone/>
              <a:defRPr sz="1600" b="1">
                <a:solidFill>
                  <a:schemeClr val="accent2"/>
                </a:solidFill>
              </a:defRPr>
            </a:lvl2pPr>
            <a:lvl3pPr marL="0" indent="0">
              <a:lnSpc>
                <a:spcPct val="100000"/>
              </a:lnSpc>
              <a:spcBef>
                <a:spcPts val="0"/>
              </a:spcBef>
              <a:spcAft>
                <a:spcPts val="0"/>
              </a:spcAft>
              <a:buFont typeface="Arial" panose="020B0604020202020204" pitchFamily="34" charset="0"/>
              <a:buNone/>
              <a:defRPr sz="1200" i="0">
                <a:solidFill>
                  <a:schemeClr val="bg1"/>
                </a:solidFill>
              </a:defRPr>
            </a:lvl3pPr>
            <a:lvl4pPr marL="0" indent="0">
              <a:lnSpc>
                <a:spcPct val="100000"/>
              </a:lnSpc>
              <a:buNone/>
              <a:defRPr sz="1100">
                <a:solidFill>
                  <a:schemeClr val="tx2"/>
                </a:solidFill>
              </a:defRPr>
            </a:lvl4pPr>
            <a:lvl5pPr marL="0" indent="0">
              <a:lnSpc>
                <a:spcPct val="100000"/>
              </a:lnSpc>
              <a:buNone/>
              <a:defRPr sz="1100">
                <a:solidFill>
                  <a:schemeClr val="tx2"/>
                </a:solidFill>
              </a:defRPr>
            </a:lvl5pPr>
          </a:lstStyle>
          <a:p>
            <a:pPr lvl="0"/>
            <a:r>
              <a:rPr lang="fr-FR"/>
              <a:t>Contactes :</a:t>
            </a:r>
          </a:p>
          <a:p>
            <a:pPr lvl="0"/>
            <a:endParaRPr lang="fr-FR"/>
          </a:p>
          <a:p>
            <a:pPr lvl="1"/>
            <a:r>
              <a:rPr lang="fr-FR"/>
              <a:t>Nom Prénom </a:t>
            </a:r>
          </a:p>
          <a:p>
            <a:pPr lvl="2"/>
            <a:r>
              <a:rPr lang="fr-FR"/>
              <a:t>Poste</a:t>
            </a:r>
          </a:p>
          <a:p>
            <a:pPr lvl="2"/>
            <a:r>
              <a:rPr lang="fr-FR"/>
              <a:t>Téléphone / email</a:t>
            </a:r>
          </a:p>
        </p:txBody>
      </p:sp>
      <p:sp>
        <p:nvSpPr>
          <p:cNvPr id="3" name="Espace réservé du texte 2">
            <a:extLst>
              <a:ext uri="{FF2B5EF4-FFF2-40B4-BE49-F238E27FC236}">
                <a16:creationId xmlns:a16="http://schemas.microsoft.com/office/drawing/2014/main" id="{7F3EC92D-779A-4E97-9573-C33E8C50A6C5}"/>
              </a:ext>
            </a:extLst>
          </p:cNvPr>
          <p:cNvSpPr>
            <a:spLocks noGrp="1"/>
          </p:cNvSpPr>
          <p:nvPr>
            <p:ph type="body" sz="quarter" idx="76" hasCustomPrompt="1"/>
          </p:nvPr>
        </p:nvSpPr>
        <p:spPr>
          <a:xfrm>
            <a:off x="711200" y="728663"/>
            <a:ext cx="5029200" cy="1168400"/>
          </a:xfrm>
          <a:prstGeom prst="rect">
            <a:avLst/>
          </a:prstGeom>
        </p:spPr>
        <p:txBody>
          <a:bodyPr lIns="0" tIns="0" rIns="0" bIns="0"/>
          <a:lstStyle>
            <a:lvl1pPr marL="0" indent="0">
              <a:buNone/>
              <a:defRPr sz="3200" b="1">
                <a:solidFill>
                  <a:schemeClr val="bg1"/>
                </a:solidFill>
              </a:defRPr>
            </a:lvl1pPr>
            <a:lvl2pPr marL="0" indent="0">
              <a:buNone/>
              <a:defRPr sz="2000">
                <a:solidFill>
                  <a:schemeClr val="bg1"/>
                </a:solidFill>
              </a:defRPr>
            </a:lvl2pPr>
          </a:lstStyle>
          <a:p>
            <a:pPr lvl="0"/>
            <a:r>
              <a:rPr lang="fr-FR"/>
              <a:t>Ajouter remercîments</a:t>
            </a:r>
          </a:p>
          <a:p>
            <a:pPr lvl="1"/>
            <a:r>
              <a:rPr lang="fr-FR"/>
              <a:t>Commentaire</a:t>
            </a:r>
          </a:p>
        </p:txBody>
      </p:sp>
    </p:spTree>
    <p:extLst>
      <p:ext uri="{BB962C8B-B14F-4D97-AF65-F5344CB8AC3E}">
        <p14:creationId xmlns:p14="http://schemas.microsoft.com/office/powerpoint/2010/main" val="33546266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CEABAE-1D62-0A40-AF0F-DC9266321D3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DEC1AA0-542B-2542-B2F4-F2F3B9AAE91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896013-4A94-5040-8927-6835F16774D9}"/>
              </a:ext>
            </a:extLst>
          </p:cNvPr>
          <p:cNvSpPr>
            <a:spLocks noGrp="1"/>
          </p:cNvSpPr>
          <p:nvPr>
            <p:ph type="dt" sz="half" idx="10"/>
          </p:nvPr>
        </p:nvSpPr>
        <p:spPr/>
        <p:txBody>
          <a:bodyPr/>
          <a:lstStyle/>
          <a:p>
            <a:fld id="{AD25FBF8-AE51-7A48-B5D2-F21254D81D5A}"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245B4122-5A48-7142-BDB6-F4471888E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DE8539-E9F2-7C48-92CD-5FCF48B2F172}"/>
              </a:ext>
            </a:extLst>
          </p:cNvPr>
          <p:cNvSpPr>
            <a:spLocks noGrp="1"/>
          </p:cNvSpPr>
          <p:nvPr>
            <p:ph type="sldNum" sz="quarter" idx="12"/>
          </p:nvPr>
        </p:nvSpPr>
        <p:spPr/>
        <p:txBody>
          <a:bodyPr/>
          <a:lstStyle/>
          <a:p>
            <a:fld id="{E778AE3F-264D-5C40-9F17-8D1B023E32A7}" type="slidenum">
              <a:rPr lang="fr-FR" smtClean="0"/>
              <a:t>‹#›</a:t>
            </a:fld>
            <a:endParaRPr lang="fr-FR"/>
          </a:p>
        </p:txBody>
      </p:sp>
    </p:spTree>
    <p:extLst>
      <p:ext uri="{BB962C8B-B14F-4D97-AF65-F5344CB8AC3E}">
        <p14:creationId xmlns:p14="http://schemas.microsoft.com/office/powerpoint/2010/main" val="2033316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le">
    <p:spTree>
      <p:nvGrpSpPr>
        <p:cNvPr id="1" name=""/>
        <p:cNvGrpSpPr/>
        <p:nvPr/>
      </p:nvGrpSpPr>
      <p:grpSpPr>
        <a:xfrm>
          <a:off x="0" y="0"/>
          <a:ext cx="0" cy="0"/>
          <a:chOff x="0" y="0"/>
          <a:chExt cx="0" cy="0"/>
        </a:xfrm>
      </p:grpSpPr>
      <p:pic>
        <p:nvPicPr>
          <p:cNvPr id="7" name="Image 6" descr="Une image contenant extérieur&#10;&#10;Description générée automatiquement">
            <a:extLst>
              <a:ext uri="{FF2B5EF4-FFF2-40B4-BE49-F238E27FC236}">
                <a16:creationId xmlns:a16="http://schemas.microsoft.com/office/drawing/2014/main" id="{7C0F0C7B-9A25-48B2-9BA9-B60660BDD5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11" t="155" r="-32215" b="1458"/>
          <a:stretch/>
        </p:blipFill>
        <p:spPr>
          <a:xfrm>
            <a:off x="2342" y="743872"/>
            <a:ext cx="10867219" cy="6112811"/>
          </a:xfrm>
          <a:prstGeom prst="rect">
            <a:avLst/>
          </a:prstGeom>
        </p:spPr>
      </p:pic>
      <p:sp>
        <p:nvSpPr>
          <p:cNvPr id="10" name="Rectangle 9">
            <a:extLst>
              <a:ext uri="{FF2B5EF4-FFF2-40B4-BE49-F238E27FC236}">
                <a16:creationId xmlns:a16="http://schemas.microsoft.com/office/drawing/2014/main" id="{6B939398-26EE-4E90-B3E0-DE2FBBF3B998}"/>
              </a:ext>
            </a:extLst>
          </p:cNvPr>
          <p:cNvSpPr/>
          <p:nvPr userDrawn="1"/>
        </p:nvSpPr>
        <p:spPr>
          <a:xfrm>
            <a:off x="1917291" y="2632"/>
            <a:ext cx="10297342" cy="6855368"/>
          </a:xfrm>
          <a:prstGeom prst="rect">
            <a:avLst/>
          </a:prstGeom>
          <a:gradFill flip="none" rotWithShape="1">
            <a:gsLst>
              <a:gs pos="0">
                <a:srgbClr val="D4E5F0">
                  <a:alpha val="0"/>
                </a:srgbClr>
              </a:gs>
              <a:gs pos="53000">
                <a:srgbClr val="D4E5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Rectangle 15">
            <a:extLst>
              <a:ext uri="{FF2B5EF4-FFF2-40B4-BE49-F238E27FC236}">
                <a16:creationId xmlns:a16="http://schemas.microsoft.com/office/drawing/2014/main" id="{8BD757C8-AD96-4987-AE2F-03F75E39151A}"/>
              </a:ext>
            </a:extLst>
          </p:cNvPr>
          <p:cNvSpPr/>
          <p:nvPr userDrawn="1"/>
        </p:nvSpPr>
        <p:spPr>
          <a:xfrm rot="16200000">
            <a:off x="1466148" y="-1466148"/>
            <a:ext cx="3923071" cy="6855368"/>
          </a:xfrm>
          <a:prstGeom prst="rect">
            <a:avLst/>
          </a:prstGeom>
          <a:gradFill flip="none" rotWithShape="1">
            <a:gsLst>
              <a:gs pos="0">
                <a:srgbClr val="D4E5F0">
                  <a:alpha val="0"/>
                </a:srgbClr>
              </a:gs>
              <a:gs pos="79000">
                <a:srgbClr val="D4E5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8" name="Graphique 7">
            <a:extLst>
              <a:ext uri="{FF2B5EF4-FFF2-40B4-BE49-F238E27FC236}">
                <a16:creationId xmlns:a16="http://schemas.microsoft.com/office/drawing/2014/main" id="{02E8278B-370E-413A-B4AE-5BA663058D1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174" y="301916"/>
            <a:ext cx="647163" cy="647163"/>
          </a:xfrm>
          <a:prstGeom prst="rect">
            <a:avLst/>
          </a:prstGeom>
        </p:spPr>
      </p:pic>
      <p:sp>
        <p:nvSpPr>
          <p:cNvPr id="13" name="object 3">
            <a:extLst>
              <a:ext uri="{FF2B5EF4-FFF2-40B4-BE49-F238E27FC236}">
                <a16:creationId xmlns:a16="http://schemas.microsoft.com/office/drawing/2014/main" id="{D92555D2-D43D-449B-91C8-7A86B1D00CF9}"/>
              </a:ext>
            </a:extLst>
          </p:cNvPr>
          <p:cNvSpPr txBox="1">
            <a:spLocks noChangeArrowheads="1"/>
          </p:cNvSpPr>
          <p:nvPr userDrawn="1"/>
        </p:nvSpPr>
        <p:spPr bwMode="auto">
          <a:xfrm>
            <a:off x="3463876" y="-942216"/>
            <a:ext cx="8172257" cy="26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r" defTabSz="928849" rtl="0" eaLnBrk="1" fontAlgn="auto" latinLnBrk="0" hangingPunct="1">
              <a:lnSpc>
                <a:spcPct val="78000"/>
              </a:lnSpc>
              <a:spcBef>
                <a:spcPts val="0"/>
              </a:spcBef>
              <a:spcAft>
                <a:spcPts val="0"/>
              </a:spcAft>
              <a:buClrTx/>
              <a:buSzTx/>
              <a:buFontTx/>
              <a:buNone/>
              <a:tabLst/>
              <a:defRPr/>
            </a:pPr>
            <a:r>
              <a:rPr kumimoji="0" lang="en-GB" sz="2132" b="0" i="0" u="none" strike="noStrike" kern="1200" cap="none" spc="0" normalizeH="0" baseline="0" noProof="0">
                <a:ln>
                  <a:noFill/>
                </a:ln>
                <a:solidFill>
                  <a:srgbClr val="1F497D"/>
                </a:solidFill>
                <a:effectLst/>
                <a:uLnTx/>
                <a:uFillTx/>
                <a:latin typeface="Source Sans Pro"/>
                <a:ea typeface="+mn-ea"/>
                <a:cs typeface="Times New Roman" pitchFamily="18" charset="0"/>
              </a:rPr>
              <a:t>AXA Group Operations</a:t>
            </a:r>
          </a:p>
        </p:txBody>
      </p:sp>
      <p:sp>
        <p:nvSpPr>
          <p:cNvPr id="12" name="Titre 11"/>
          <p:cNvSpPr>
            <a:spLocks noGrp="1"/>
          </p:cNvSpPr>
          <p:nvPr>
            <p:ph type="title" hasCustomPrompt="1"/>
          </p:nvPr>
        </p:nvSpPr>
        <p:spPr>
          <a:xfrm>
            <a:off x="4974771" y="870857"/>
            <a:ext cx="7056367" cy="4678919"/>
          </a:xfrm>
          <a:prstGeom prst="rect">
            <a:avLst/>
          </a:prstGeom>
        </p:spPr>
        <p:txBody>
          <a:bodyPr lIns="81628" tIns="40814" rIns="81628" bIns="40814">
            <a:noAutofit/>
          </a:bodyPr>
          <a:lstStyle>
            <a:lvl1pPr marL="0" indent="0" algn="r">
              <a:defRPr sz="6664" b="1">
                <a:solidFill>
                  <a:srgbClr val="027180"/>
                </a:solidFill>
                <a:latin typeface="Source Sans Pro" pitchFamily="34" charset="0"/>
              </a:defRPr>
            </a:lvl1pPr>
          </a:lstStyle>
          <a:p>
            <a:r>
              <a:rPr lang="en-US" noProof="0"/>
              <a:t>Insert title of the       presentation in bold here</a:t>
            </a:r>
          </a:p>
        </p:txBody>
      </p:sp>
      <p:sp>
        <p:nvSpPr>
          <p:cNvPr id="14" name="Sous-titre 2"/>
          <p:cNvSpPr>
            <a:spLocks noGrp="1"/>
          </p:cNvSpPr>
          <p:nvPr>
            <p:ph type="subTitle" idx="1" hasCustomPrompt="1"/>
          </p:nvPr>
        </p:nvSpPr>
        <p:spPr>
          <a:xfrm>
            <a:off x="6341949" y="6361701"/>
            <a:ext cx="3595200" cy="322299"/>
          </a:xfrm>
          <a:prstGeom prst="rect">
            <a:avLst/>
          </a:prstGeom>
        </p:spPr>
        <p:txBody>
          <a:bodyPr wrap="square" lIns="81628" tIns="40814" rIns="81628" bIns="40814" anchor="ctr">
            <a:spAutoFit/>
          </a:bodyPr>
          <a:lstStyle>
            <a:lvl1pPr marL="0" indent="0" algn="r">
              <a:lnSpc>
                <a:spcPct val="90000"/>
              </a:lnSpc>
              <a:buNone/>
              <a:defRPr sz="1732" b="0">
                <a:solidFill>
                  <a:srgbClr val="027180"/>
                </a:solidFill>
              </a:defRPr>
            </a:lvl1pPr>
            <a:lvl2pPr marL="407962" indent="0" algn="ctr">
              <a:buNone/>
              <a:defRPr sz="1732"/>
            </a:lvl2pPr>
            <a:lvl3pPr marL="815922" indent="0" algn="ctr">
              <a:buNone/>
              <a:defRPr sz="1600"/>
            </a:lvl3pPr>
            <a:lvl4pPr marL="1223885" indent="0" algn="ctr">
              <a:buNone/>
              <a:defRPr sz="1465"/>
            </a:lvl4pPr>
            <a:lvl5pPr marL="1631847" indent="0" algn="ctr">
              <a:buNone/>
              <a:defRPr sz="1465"/>
            </a:lvl5pPr>
            <a:lvl6pPr marL="2039809" indent="0" algn="ctr">
              <a:buNone/>
              <a:defRPr sz="1465"/>
            </a:lvl6pPr>
            <a:lvl7pPr marL="2447768" indent="0" algn="ctr">
              <a:buNone/>
              <a:defRPr sz="1465"/>
            </a:lvl7pPr>
            <a:lvl8pPr marL="2855731" indent="0" algn="ctr">
              <a:buNone/>
              <a:defRPr sz="1465"/>
            </a:lvl8pPr>
            <a:lvl9pPr marL="3263690" indent="0" algn="ctr">
              <a:buNone/>
              <a:defRPr sz="1465"/>
            </a:lvl9pPr>
          </a:lstStyle>
          <a:p>
            <a:r>
              <a:rPr lang="en-US" noProof="0"/>
              <a:t>Date - Place</a:t>
            </a:r>
          </a:p>
        </p:txBody>
      </p:sp>
      <p:sp>
        <p:nvSpPr>
          <p:cNvPr id="11" name="Espace réservé du contenu 10"/>
          <p:cNvSpPr>
            <a:spLocks noGrp="1"/>
          </p:cNvSpPr>
          <p:nvPr>
            <p:ph sz="quarter" idx="12" hasCustomPrompt="1"/>
          </p:nvPr>
        </p:nvSpPr>
        <p:spPr>
          <a:xfrm>
            <a:off x="6341949" y="6013451"/>
            <a:ext cx="3595200" cy="352800"/>
          </a:xfrm>
          <a:prstGeom prst="rect">
            <a:avLst/>
          </a:prstGeom>
        </p:spPr>
        <p:txBody>
          <a:bodyPr lIns="81628" tIns="40814" rIns="81628" bIns="40814" anchor="ctr"/>
          <a:lstStyle>
            <a:lvl1pPr marL="0" indent="0" algn="r">
              <a:buNone/>
              <a:defRPr sz="1732">
                <a:solidFill>
                  <a:srgbClr val="027180"/>
                </a:solidFill>
              </a:defRPr>
            </a:lvl1pPr>
          </a:lstStyle>
          <a:p>
            <a:pPr lvl="0"/>
            <a:r>
              <a:rPr lang="en-US" noProof="0"/>
              <a:t>Speaker/Team/Other</a:t>
            </a:r>
          </a:p>
        </p:txBody>
      </p:sp>
      <p:sp>
        <p:nvSpPr>
          <p:cNvPr id="15" name="ZoneTexte 14">
            <a:extLst>
              <a:ext uri="{FF2B5EF4-FFF2-40B4-BE49-F238E27FC236}">
                <a16:creationId xmlns:a16="http://schemas.microsoft.com/office/drawing/2014/main" id="{87515FAA-7F7D-4EB3-A16B-322598A3988A}"/>
              </a:ext>
            </a:extLst>
          </p:cNvPr>
          <p:cNvSpPr txBox="1"/>
          <p:nvPr userDrawn="1"/>
        </p:nvSpPr>
        <p:spPr bwMode="auto">
          <a:xfrm>
            <a:off x="7601999" y="259584"/>
            <a:ext cx="4360632" cy="430887"/>
          </a:xfrm>
          <a:prstGeom prst="rect">
            <a:avLst/>
          </a:prstGeom>
          <a:noFill/>
          <a:ln>
            <a:noFill/>
          </a:ln>
        </p:spPr>
        <p:txBody>
          <a:bodyPr wrap="square" lIns="0" tIns="0" rIns="0" bIns="0" rtlCol="0" anchor="t">
            <a:spAutoFit/>
          </a:bodyPr>
          <a:lstStyle/>
          <a:p>
            <a:pPr algn="r" defTabSz="929194" fontAlgn="base">
              <a:spcBef>
                <a:spcPct val="0"/>
              </a:spcBef>
              <a:spcAft>
                <a:spcPct val="0"/>
              </a:spcAft>
              <a:defRPr/>
            </a:pPr>
            <a:r>
              <a:rPr lang="en-US" sz="2800" i="0">
                <a:solidFill>
                  <a:srgbClr val="00008F"/>
                </a:solidFill>
                <a:latin typeface="Source Sans Pro" panose="020B0503030403020204" pitchFamily="34" charset="0"/>
                <a:ea typeface="Source Sans Pro" panose="020B0503030403020204" pitchFamily="34" charset="0"/>
                <a:cs typeface="Arial" pitchFamily="34" charset="0"/>
              </a:rPr>
              <a:t>GOT Development Compass</a:t>
            </a:r>
          </a:p>
        </p:txBody>
      </p:sp>
    </p:spTree>
    <p:extLst>
      <p:ext uri="{BB962C8B-B14F-4D97-AF65-F5344CB8AC3E}">
        <p14:creationId xmlns:p14="http://schemas.microsoft.com/office/powerpoint/2010/main" val="1761851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p:bgPr>
        <a:solidFill>
          <a:srgbClr val="D4E5F0"/>
        </a:solidFill>
        <a:effectLst/>
      </p:bgPr>
    </p:bg>
    <p:spTree>
      <p:nvGrpSpPr>
        <p:cNvPr id="1" name=""/>
        <p:cNvGrpSpPr/>
        <p:nvPr/>
      </p:nvGrpSpPr>
      <p:grpSpPr>
        <a:xfrm>
          <a:off x="0" y="0"/>
          <a:ext cx="0" cy="0"/>
          <a:chOff x="0" y="0"/>
          <a:chExt cx="0" cy="0"/>
        </a:xfrm>
      </p:grpSpPr>
      <p:pic>
        <p:nvPicPr>
          <p:cNvPr id="5" name="Image 4" descr="Une image contenant extérieur&#10;&#10;Description générée automatiquement">
            <a:extLst>
              <a:ext uri="{FF2B5EF4-FFF2-40B4-BE49-F238E27FC236}">
                <a16:creationId xmlns:a16="http://schemas.microsoft.com/office/drawing/2014/main" id="{D10B89E4-E83D-4013-873F-179F5511BE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11" t="155" r="-32215" b="1458"/>
          <a:stretch/>
        </p:blipFill>
        <p:spPr>
          <a:xfrm>
            <a:off x="-10594" y="3882084"/>
            <a:ext cx="5290518" cy="2975916"/>
          </a:xfrm>
          <a:prstGeom prst="rect">
            <a:avLst/>
          </a:prstGeom>
        </p:spPr>
      </p:pic>
      <p:sp>
        <p:nvSpPr>
          <p:cNvPr id="7" name="Rectangle 6">
            <a:extLst>
              <a:ext uri="{FF2B5EF4-FFF2-40B4-BE49-F238E27FC236}">
                <a16:creationId xmlns:a16="http://schemas.microsoft.com/office/drawing/2014/main" id="{55A4A1AB-E7A4-4CC2-BE02-BFEC2CA023D1}"/>
              </a:ext>
            </a:extLst>
          </p:cNvPr>
          <p:cNvSpPr/>
          <p:nvPr userDrawn="1"/>
        </p:nvSpPr>
        <p:spPr>
          <a:xfrm>
            <a:off x="838201" y="2632"/>
            <a:ext cx="11376432" cy="6855368"/>
          </a:xfrm>
          <a:prstGeom prst="rect">
            <a:avLst/>
          </a:prstGeom>
          <a:gradFill flip="none" rotWithShape="1">
            <a:gsLst>
              <a:gs pos="0">
                <a:srgbClr val="D4E5F0">
                  <a:alpha val="0"/>
                </a:srgbClr>
              </a:gs>
              <a:gs pos="23000">
                <a:srgbClr val="D4E5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Rectangle 7">
            <a:extLst>
              <a:ext uri="{FF2B5EF4-FFF2-40B4-BE49-F238E27FC236}">
                <a16:creationId xmlns:a16="http://schemas.microsoft.com/office/drawing/2014/main" id="{FA8D0B8B-CE82-40BA-9CAB-1075D75A9DEB}"/>
              </a:ext>
            </a:extLst>
          </p:cNvPr>
          <p:cNvSpPr/>
          <p:nvPr userDrawn="1"/>
        </p:nvSpPr>
        <p:spPr>
          <a:xfrm rot="16200000">
            <a:off x="398585" y="-455885"/>
            <a:ext cx="5943600" cy="6855368"/>
          </a:xfrm>
          <a:prstGeom prst="rect">
            <a:avLst/>
          </a:prstGeom>
          <a:gradFill flip="none" rotWithShape="1">
            <a:gsLst>
              <a:gs pos="0">
                <a:srgbClr val="D4E5F0">
                  <a:alpha val="0"/>
                </a:srgbClr>
              </a:gs>
              <a:gs pos="37000">
                <a:srgbClr val="D4E5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9" name="Graphique 8">
            <a:extLst>
              <a:ext uri="{FF2B5EF4-FFF2-40B4-BE49-F238E27FC236}">
                <a16:creationId xmlns:a16="http://schemas.microsoft.com/office/drawing/2014/main" id="{C1F4B2A5-881D-4B6A-9560-232762448EC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33240" y="6364223"/>
            <a:ext cx="314408" cy="314408"/>
          </a:xfrm>
          <a:prstGeom prst="rect">
            <a:avLst/>
          </a:prstGeom>
        </p:spPr>
      </p:pic>
      <p:sp>
        <p:nvSpPr>
          <p:cNvPr id="10" name="ZoneTexte 9">
            <a:extLst>
              <a:ext uri="{FF2B5EF4-FFF2-40B4-BE49-F238E27FC236}">
                <a16:creationId xmlns:a16="http://schemas.microsoft.com/office/drawing/2014/main" id="{36160599-8FE6-48D8-8D80-D5756AB55B1F}"/>
              </a:ext>
            </a:extLst>
          </p:cNvPr>
          <p:cNvSpPr txBox="1"/>
          <p:nvPr userDrawn="1"/>
        </p:nvSpPr>
        <p:spPr bwMode="auto">
          <a:xfrm>
            <a:off x="1735755" y="5662135"/>
            <a:ext cx="4360632" cy="738664"/>
          </a:xfrm>
          <a:prstGeom prst="rect">
            <a:avLst/>
          </a:prstGeom>
          <a:noFill/>
          <a:ln>
            <a:noFill/>
          </a:ln>
        </p:spPr>
        <p:txBody>
          <a:bodyPr wrap="square" lIns="0" tIns="0" rIns="0" bIns="0" rtlCol="0" anchor="t">
            <a:spAutoFit/>
          </a:bodyPr>
          <a:lstStyle/>
          <a:p>
            <a:pPr algn="l" defTabSz="929194" fontAlgn="base">
              <a:spcBef>
                <a:spcPct val="0"/>
              </a:spcBef>
              <a:spcAft>
                <a:spcPct val="0"/>
              </a:spcAft>
              <a:defRPr/>
            </a:pPr>
            <a:r>
              <a:rPr lang="en-US" sz="2400" i="0">
                <a:solidFill>
                  <a:srgbClr val="00008F"/>
                </a:solidFill>
                <a:latin typeface="Source Sans Pro" panose="020B0503030403020204" pitchFamily="34" charset="0"/>
                <a:ea typeface="Source Sans Pro" panose="020B0503030403020204" pitchFamily="34" charset="0"/>
                <a:cs typeface="Arial" pitchFamily="34" charset="0"/>
              </a:rPr>
              <a:t>GOT</a:t>
            </a:r>
            <a:br>
              <a:rPr lang="en-US" sz="2400" i="0">
                <a:solidFill>
                  <a:srgbClr val="00008F"/>
                </a:solidFill>
                <a:latin typeface="Source Sans Pro" panose="020B0503030403020204" pitchFamily="34" charset="0"/>
                <a:ea typeface="Source Sans Pro" panose="020B0503030403020204" pitchFamily="34" charset="0"/>
                <a:cs typeface="Arial" pitchFamily="34" charset="0"/>
              </a:rPr>
            </a:br>
            <a:r>
              <a:rPr lang="en-US" sz="2400" i="0">
                <a:solidFill>
                  <a:srgbClr val="00008F"/>
                </a:solidFill>
                <a:latin typeface="Source Sans Pro" panose="020B0503030403020204" pitchFamily="34" charset="0"/>
                <a:ea typeface="Source Sans Pro" panose="020B0503030403020204" pitchFamily="34" charset="0"/>
                <a:cs typeface="Arial" pitchFamily="34" charset="0"/>
              </a:rPr>
              <a:t>Development Compass</a:t>
            </a:r>
          </a:p>
        </p:txBody>
      </p:sp>
    </p:spTree>
    <p:extLst>
      <p:ext uri="{BB962C8B-B14F-4D97-AF65-F5344CB8AC3E}">
        <p14:creationId xmlns:p14="http://schemas.microsoft.com/office/powerpoint/2010/main" val="3369301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Vide">
    <p:bg>
      <p:bgPr>
        <a:solidFill>
          <a:srgbClr val="D4E5F0"/>
        </a:solidFill>
        <a:effectLst/>
      </p:bgPr>
    </p:bg>
    <p:spTree>
      <p:nvGrpSpPr>
        <p:cNvPr id="1" name=""/>
        <p:cNvGrpSpPr/>
        <p:nvPr/>
      </p:nvGrpSpPr>
      <p:grpSpPr>
        <a:xfrm>
          <a:off x="0" y="0"/>
          <a:ext cx="0" cy="0"/>
          <a:chOff x="0" y="0"/>
          <a:chExt cx="0" cy="0"/>
        </a:xfrm>
      </p:grpSpPr>
      <p:pic>
        <p:nvPicPr>
          <p:cNvPr id="5" name="Image 4" descr="Une image contenant extérieur&#10;&#10;Description générée automatiquement">
            <a:extLst>
              <a:ext uri="{FF2B5EF4-FFF2-40B4-BE49-F238E27FC236}">
                <a16:creationId xmlns:a16="http://schemas.microsoft.com/office/drawing/2014/main" id="{D10B89E4-E83D-4013-873F-179F5511BE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11" t="155" r="-32215" b="1458"/>
          <a:stretch/>
        </p:blipFill>
        <p:spPr>
          <a:xfrm>
            <a:off x="-10594" y="1899348"/>
            <a:ext cx="8815382" cy="4958652"/>
          </a:xfrm>
          <a:prstGeom prst="rect">
            <a:avLst/>
          </a:prstGeom>
        </p:spPr>
      </p:pic>
      <p:sp>
        <p:nvSpPr>
          <p:cNvPr id="7" name="Rectangle 6">
            <a:extLst>
              <a:ext uri="{FF2B5EF4-FFF2-40B4-BE49-F238E27FC236}">
                <a16:creationId xmlns:a16="http://schemas.microsoft.com/office/drawing/2014/main" id="{55A4A1AB-E7A4-4CC2-BE02-BFEC2CA023D1}"/>
              </a:ext>
            </a:extLst>
          </p:cNvPr>
          <p:cNvSpPr/>
          <p:nvPr userDrawn="1"/>
        </p:nvSpPr>
        <p:spPr>
          <a:xfrm>
            <a:off x="838201" y="2632"/>
            <a:ext cx="11376432" cy="6855368"/>
          </a:xfrm>
          <a:prstGeom prst="rect">
            <a:avLst/>
          </a:prstGeom>
          <a:gradFill flip="none" rotWithShape="1">
            <a:gsLst>
              <a:gs pos="0">
                <a:srgbClr val="D4E5F0">
                  <a:alpha val="0"/>
                </a:srgbClr>
              </a:gs>
              <a:gs pos="44000">
                <a:srgbClr val="D4E5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Rectangle 7">
            <a:extLst>
              <a:ext uri="{FF2B5EF4-FFF2-40B4-BE49-F238E27FC236}">
                <a16:creationId xmlns:a16="http://schemas.microsoft.com/office/drawing/2014/main" id="{FA8D0B8B-CE82-40BA-9CAB-1075D75A9DEB}"/>
              </a:ext>
            </a:extLst>
          </p:cNvPr>
          <p:cNvSpPr/>
          <p:nvPr userDrawn="1"/>
        </p:nvSpPr>
        <p:spPr>
          <a:xfrm rot="16200000">
            <a:off x="1571081" y="-1628382"/>
            <a:ext cx="3598607" cy="6855368"/>
          </a:xfrm>
          <a:prstGeom prst="rect">
            <a:avLst/>
          </a:prstGeom>
          <a:gradFill flip="none" rotWithShape="1">
            <a:gsLst>
              <a:gs pos="0">
                <a:srgbClr val="D4E5F0">
                  <a:alpha val="0"/>
                </a:srgbClr>
              </a:gs>
              <a:gs pos="37000">
                <a:srgbClr val="D4E5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9" name="Graphique 8">
            <a:extLst>
              <a:ext uri="{FF2B5EF4-FFF2-40B4-BE49-F238E27FC236}">
                <a16:creationId xmlns:a16="http://schemas.microsoft.com/office/drawing/2014/main" id="{C1F4B2A5-881D-4B6A-9560-232762448EC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977" y="287887"/>
            <a:ext cx="491988" cy="491988"/>
          </a:xfrm>
          <a:prstGeom prst="rect">
            <a:avLst/>
          </a:prstGeom>
        </p:spPr>
      </p:pic>
      <p:sp>
        <p:nvSpPr>
          <p:cNvPr id="10" name="ZoneTexte 9">
            <a:extLst>
              <a:ext uri="{FF2B5EF4-FFF2-40B4-BE49-F238E27FC236}">
                <a16:creationId xmlns:a16="http://schemas.microsoft.com/office/drawing/2014/main" id="{36160599-8FE6-48D8-8D80-D5756AB55B1F}"/>
              </a:ext>
            </a:extLst>
          </p:cNvPr>
          <p:cNvSpPr txBox="1"/>
          <p:nvPr userDrawn="1"/>
        </p:nvSpPr>
        <p:spPr bwMode="auto">
          <a:xfrm>
            <a:off x="2762676" y="4718079"/>
            <a:ext cx="2767969" cy="1107996"/>
          </a:xfrm>
          <a:prstGeom prst="rect">
            <a:avLst/>
          </a:prstGeom>
          <a:noFill/>
          <a:ln>
            <a:noFill/>
          </a:ln>
        </p:spPr>
        <p:txBody>
          <a:bodyPr wrap="square" lIns="0" tIns="0" rIns="0" bIns="0" rtlCol="0" anchor="t">
            <a:spAutoFit/>
          </a:bodyPr>
          <a:lstStyle/>
          <a:p>
            <a:pPr algn="l" defTabSz="929194" fontAlgn="base">
              <a:spcBef>
                <a:spcPct val="0"/>
              </a:spcBef>
              <a:spcAft>
                <a:spcPct val="0"/>
              </a:spcAft>
              <a:defRPr/>
            </a:pPr>
            <a:r>
              <a:rPr lang="en-US" sz="2400" i="0">
                <a:solidFill>
                  <a:srgbClr val="00008F"/>
                </a:solidFill>
                <a:latin typeface="Source Sans Pro" panose="020B0503030403020204" pitchFamily="34" charset="0"/>
                <a:ea typeface="Source Sans Pro" panose="020B0503030403020204" pitchFamily="34" charset="0"/>
                <a:cs typeface="Arial" pitchFamily="34" charset="0"/>
              </a:rPr>
              <a:t>GOT</a:t>
            </a:r>
            <a:br>
              <a:rPr lang="en-US" sz="2400" i="0">
                <a:solidFill>
                  <a:srgbClr val="00008F"/>
                </a:solidFill>
                <a:latin typeface="Source Sans Pro" panose="020B0503030403020204" pitchFamily="34" charset="0"/>
                <a:ea typeface="Source Sans Pro" panose="020B0503030403020204" pitchFamily="34" charset="0"/>
                <a:cs typeface="Arial" pitchFamily="34" charset="0"/>
              </a:rPr>
            </a:br>
            <a:r>
              <a:rPr lang="en-US" sz="2400" i="0">
                <a:solidFill>
                  <a:srgbClr val="00008F"/>
                </a:solidFill>
                <a:latin typeface="Source Sans Pro" panose="020B0503030403020204" pitchFamily="34" charset="0"/>
                <a:ea typeface="Source Sans Pro" panose="020B0503030403020204" pitchFamily="34" charset="0"/>
                <a:cs typeface="Arial" pitchFamily="34" charset="0"/>
              </a:rPr>
              <a:t>Development Compass</a:t>
            </a:r>
          </a:p>
        </p:txBody>
      </p:sp>
    </p:spTree>
    <p:extLst>
      <p:ext uri="{BB962C8B-B14F-4D97-AF65-F5344CB8AC3E}">
        <p14:creationId xmlns:p14="http://schemas.microsoft.com/office/powerpoint/2010/main" val="143081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Vide">
    <p:bg>
      <p:bgPr>
        <a:solidFill>
          <a:srgbClr val="D4E5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7138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475A8FA-542E-3F3E-5E87-9767A8A5A5E1}"/>
              </a:ext>
            </a:extLst>
          </p:cNvPr>
          <p:cNvSpPr txBox="1"/>
          <p:nvPr userDrawn="1">
            <p:extLst>
              <p:ext uri="{1162E1C5-73C7-4A58-AE30-91384D911F3F}">
                <p184:classification xmlns:p184="http://schemas.microsoft.com/office/powerpoint/2018/4/main" val="ftr"/>
              </p:ext>
            </p:extLst>
          </p:nvPr>
        </p:nvSpPr>
        <p:spPr>
          <a:xfrm>
            <a:off x="5941187" y="6642100"/>
            <a:ext cx="338138" cy="152400"/>
          </a:xfrm>
          <a:prstGeom prst="rect">
            <a:avLst/>
          </a:prstGeom>
        </p:spPr>
        <p:txBody>
          <a:bodyPr horzOverflow="overflow" lIns="0" tIns="0" rIns="0" bIns="0">
            <a:spAutoFit/>
          </a:bodyPr>
          <a:lstStyle/>
          <a:p>
            <a:pPr algn="l"/>
            <a:r>
              <a:rPr lang="fr-FR"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754174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69" r:id="rId3"/>
    <p:sldLayoutId id="2147483668" r:id="rId4"/>
    <p:sldLayoutId id="21474837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459" userDrawn="1">
          <p15:clr>
            <a:srgbClr val="F26B43"/>
          </p15:clr>
        </p15:guide>
        <p15:guide id="3" orient="horz" pos="3861" userDrawn="1">
          <p15:clr>
            <a:srgbClr val="F26B43"/>
          </p15:clr>
        </p15:guide>
        <p15:guide id="4" pos="72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76F7B1C-E356-4D0B-AC8E-7B18647D2B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E3F3010-E724-44AD-A58F-FDEB5E2090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ADB403-9EFA-4788-A8C8-33BEFDCD4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ADEB2-10AA-4436-955F-C5EB6F97EC5B}"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87C35332-0706-49A0-9CC7-34D5CD1032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DFED480-60A8-4A64-A3FC-18EC14715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25868-1433-49A3-B069-665ED69A5197}" type="slidenum">
              <a:rPr lang="fr-FR" smtClean="0"/>
              <a:t>‹#›</a:t>
            </a:fld>
            <a:endParaRPr lang="fr-FR"/>
          </a:p>
        </p:txBody>
      </p:sp>
      <p:sp>
        <p:nvSpPr>
          <p:cNvPr id="8" name="ZoneTexte 7">
            <a:extLst>
              <a:ext uri="{FF2B5EF4-FFF2-40B4-BE49-F238E27FC236}">
                <a16:creationId xmlns:a16="http://schemas.microsoft.com/office/drawing/2014/main" id="{69AAA5A3-0391-D972-3D4B-69B4B2432BDF}"/>
              </a:ext>
            </a:extLst>
          </p:cNvPr>
          <p:cNvSpPr txBox="1"/>
          <p:nvPr userDrawn="1">
            <p:extLst>
              <p:ext uri="{1162E1C5-73C7-4A58-AE30-91384D911F3F}">
                <p184:classification xmlns:p184="http://schemas.microsoft.com/office/powerpoint/2018/4/main" val="ftr"/>
              </p:ext>
            </p:extLst>
          </p:nvPr>
        </p:nvSpPr>
        <p:spPr>
          <a:xfrm>
            <a:off x="5941187" y="6642100"/>
            <a:ext cx="338138" cy="152400"/>
          </a:xfrm>
          <a:prstGeom prst="rect">
            <a:avLst/>
          </a:prstGeom>
        </p:spPr>
        <p:txBody>
          <a:bodyPr horzOverflow="overflow" lIns="0" tIns="0" rIns="0" bIns="0">
            <a:spAutoFit/>
          </a:bodyPr>
          <a:lstStyle/>
          <a:p>
            <a:pPr algn="l"/>
            <a:r>
              <a:rPr lang="fr-FR"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24320867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5F9CF6A-F1A0-6AB0-2D48-A01B99C94A3D}"/>
              </a:ext>
            </a:extLst>
          </p:cNvPr>
          <p:cNvSpPr txBox="1"/>
          <p:nvPr userDrawn="1">
            <p:extLst>
              <p:ext uri="{1162E1C5-73C7-4A58-AE30-91384D911F3F}">
                <p184:classification xmlns:p184="http://schemas.microsoft.com/office/powerpoint/2018/4/main" val="ftr"/>
              </p:ext>
            </p:extLst>
          </p:nvPr>
        </p:nvSpPr>
        <p:spPr>
          <a:xfrm>
            <a:off x="5941187" y="6642100"/>
            <a:ext cx="338138" cy="152400"/>
          </a:xfrm>
          <a:prstGeom prst="rect">
            <a:avLst/>
          </a:prstGeom>
        </p:spPr>
        <p:txBody>
          <a:bodyPr horzOverflow="overflow" lIns="0" tIns="0" rIns="0" bIns="0">
            <a:spAutoFit/>
          </a:bodyPr>
          <a:lstStyle/>
          <a:p>
            <a:pPr algn="l"/>
            <a:r>
              <a:rPr lang="fr-FR"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88185610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59">
          <p15:clr>
            <a:srgbClr val="F26B43"/>
          </p15:clr>
        </p15:guide>
        <p15:guide id="3" orient="horz" pos="3861">
          <p15:clr>
            <a:srgbClr val="F26B43"/>
          </p15:clr>
        </p15:guide>
        <p15:guide id="4" pos="72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hyperlink" Target="https://www.mckinsey.com/industries/technology-media-and-telecommunications/our-insights/ai-power-expanding-data-center-capacity-to-meet-growing-demand?stcr=F7846916A34D41A4B0F1C4475A11793A&amp;cid=other-eml-alt-mip-mck&amp;hlkid=fd719ed695184104a30b05e33dcca7fe&amp;hctky=14441433&amp;hdpid=00b980b8-bcb6-4e1f-8d4b-3f20a511f0cb" TargetMode="External"/><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emf"/></Relationships>
</file>

<file path=ppt/slides/_rels/slide4.xml.rels><?xml version="1.0" encoding="UTF-8" standalone="yes"?>
<Relationships xmlns="http://schemas.openxmlformats.org/package/2006/relationships"><Relationship Id="rId8" Type="http://schemas.openxmlformats.org/officeDocument/2006/relationships/hyperlink" Target="https://www.itu.int/initiatives/green-digital-action/events/cop29/declaration/" TargetMode="External"/><Relationship Id="rId3" Type="http://schemas.openxmlformats.org/officeDocument/2006/relationships/hyperlink" Target="https://www.greenit.fr/2005/04/12/gartner-l-informatique-pollue-autant-que-les-avions/" TargetMode="External"/><Relationship Id="rId7" Type="http://schemas.openxmlformats.org/officeDocument/2006/relationships/hyperlink" Target="https://www.lemonde.fr/economie/article/2024/09/23/les-geants-du-numerique-se-convertissent-au-nucleaire_6329378_3234.html"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www.bloomberg.com/news/articles/2024-05-23/a-big-bet-on-ai-is-putting-microsoft-s-climate-targets-at-risk" TargetMode="External"/><Relationship Id="rId5" Type="http://schemas.openxmlformats.org/officeDocument/2006/relationships/hyperlink" Target="https://unfccc.int/news/new-un-climate-change-report-shows-national-climate-plans-fall-miles-short-of-what-s-needed" TargetMode="External"/><Relationship Id="rId4" Type="http://schemas.openxmlformats.org/officeDocument/2006/relationships/hyperlink" Target="https://theshiftproject.org/article/pour-une-sobriete-numerique-rapport-shift/" TargetMode="External"/><Relationship Id="rId9" Type="http://schemas.openxmlformats.org/officeDocument/2006/relationships/hyperlink" Target="https://www.bloomberg.com/news/articles/2024-07-08/google-is-no-longer-claiming-to-be-carbon-neutral?embedded-checkout=tru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14325" y="1447800"/>
            <a:ext cx="5910050" cy="4681538"/>
          </a:xfrm>
        </p:spPr>
        <p:txBody>
          <a:bodyPr/>
          <a:lstStyle/>
          <a:p>
            <a:r>
              <a:rPr lang="fr-FR" sz="3200" dirty="0" err="1"/>
              <a:t>Circular</a:t>
            </a:r>
            <a:r>
              <a:rPr lang="fr-FR" sz="3200" dirty="0"/>
              <a:t> business </a:t>
            </a:r>
            <a:r>
              <a:rPr lang="fr-FR" sz="3200" dirty="0" err="1"/>
              <a:t>models</a:t>
            </a:r>
            <a:r>
              <a:rPr lang="fr-FR" sz="3200" dirty="0"/>
              <a:t>, </a:t>
            </a:r>
            <a:r>
              <a:rPr lang="fr-FR" sz="3200" dirty="0" err="1"/>
              <a:t>Supply</a:t>
            </a:r>
            <a:r>
              <a:rPr lang="fr-FR" sz="3200" dirty="0"/>
              <a:t> </a:t>
            </a:r>
            <a:r>
              <a:rPr lang="fr-FR" sz="3200" dirty="0" err="1"/>
              <a:t>chain</a:t>
            </a:r>
            <a:r>
              <a:rPr lang="fr-FR" sz="3200" dirty="0"/>
              <a:t> &amp; </a:t>
            </a:r>
            <a:r>
              <a:rPr lang="fr-FR" sz="3200" dirty="0" err="1"/>
              <a:t>Digitalization</a:t>
            </a:r>
            <a:r>
              <a:rPr lang="fr-FR" sz="3200" dirty="0"/>
              <a:t> : System </a:t>
            </a:r>
            <a:r>
              <a:rPr lang="fr-FR" sz="3200" dirty="0" err="1"/>
              <a:t>Thinking</a:t>
            </a:r>
            <a:r>
              <a:rPr lang="fr-FR" sz="3200" dirty="0"/>
              <a:t> Tools for </a:t>
            </a:r>
            <a:r>
              <a:rPr lang="fr-FR" sz="3200" dirty="0" err="1"/>
              <a:t>Sustainable</a:t>
            </a:r>
            <a:r>
              <a:rPr lang="fr-FR" sz="3200" dirty="0"/>
              <a:t> and </a:t>
            </a:r>
            <a:r>
              <a:rPr lang="fr-FR" sz="3200" dirty="0" err="1"/>
              <a:t>Circular</a:t>
            </a:r>
            <a:r>
              <a:rPr lang="fr-FR" sz="3200" dirty="0"/>
              <a:t> </a:t>
            </a:r>
            <a:r>
              <a:rPr lang="fr-FR" sz="3200" dirty="0" err="1"/>
              <a:t>Digitalization</a:t>
            </a:r>
            <a:endParaRPr lang="fr-FR" sz="3600" dirty="0"/>
          </a:p>
          <a:p>
            <a:endParaRPr lang="fr-FR" sz="4000" dirty="0"/>
          </a:p>
          <a:p>
            <a:pPr lvl="1"/>
            <a:r>
              <a:rPr lang="fr-FR" dirty="0">
                <a:solidFill>
                  <a:schemeClr val="bg1"/>
                </a:solidFill>
              </a:rPr>
              <a:t>Hugues </a:t>
            </a:r>
            <a:r>
              <a:rPr lang="fr-FR" dirty="0" err="1">
                <a:solidFill>
                  <a:schemeClr val="bg1"/>
                </a:solidFill>
              </a:rPr>
              <a:t>Ferreboeuf</a:t>
            </a:r>
            <a:r>
              <a:rPr lang="fr-FR" dirty="0">
                <a:solidFill>
                  <a:schemeClr val="bg1"/>
                </a:solidFill>
              </a:rPr>
              <a:t>, Arnaud Diemer, Céline Lescop</a:t>
            </a:r>
            <a:endParaRPr lang="fr-FR" dirty="0">
              <a:solidFill>
                <a:schemeClr val="bg1"/>
              </a:solidFill>
              <a:cs typeface="Arial"/>
            </a:endParaRPr>
          </a:p>
          <a:p>
            <a:pPr lvl="1"/>
            <a:r>
              <a:rPr lang="fr-FR" dirty="0"/>
              <a:t>The Shift Project</a:t>
            </a:r>
            <a:endParaRPr lang="fr-FR" dirty="0">
              <a:cs typeface="Arial"/>
            </a:endParaRPr>
          </a:p>
          <a:p>
            <a:pPr lvl="2"/>
            <a:r>
              <a:rPr lang="fr-FR" dirty="0"/>
              <a:t> 5th of </a:t>
            </a:r>
            <a:r>
              <a:rPr lang="fr-FR" dirty="0" err="1"/>
              <a:t>December</a:t>
            </a:r>
            <a:endParaRPr lang="fr-FR" dirty="0"/>
          </a:p>
        </p:txBody>
      </p:sp>
    </p:spTree>
    <p:extLst>
      <p:ext uri="{BB962C8B-B14F-4D97-AF65-F5344CB8AC3E}">
        <p14:creationId xmlns:p14="http://schemas.microsoft.com/office/powerpoint/2010/main" val="170049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E64C73-437D-B84A-CCC1-0327D3A1DDCF}"/>
              </a:ext>
            </a:extLst>
          </p:cNvPr>
          <p:cNvSpPr>
            <a:spLocks noGrp="1"/>
          </p:cNvSpPr>
          <p:nvPr>
            <p:ph type="title"/>
          </p:nvPr>
        </p:nvSpPr>
        <p:spPr>
          <a:xfrm>
            <a:off x="257175" y="1012825"/>
            <a:ext cx="11677650" cy="1068388"/>
          </a:xfrm>
        </p:spPr>
        <p:txBody>
          <a:bodyPr lIns="91440" tIns="45720" rIns="91440" bIns="45720" anchor="t"/>
          <a:lstStyle/>
          <a:p>
            <a:pPr algn="just"/>
            <a:r>
              <a:rPr lang="en-GB" sz="2000" b="1" dirty="0">
                <a:latin typeface="Times New Roman"/>
                <a:cs typeface="Times New Roman"/>
              </a:rPr>
              <a:t>The circular economy in the digital sector refers </a:t>
            </a:r>
            <a:r>
              <a:rPr lang="en-GB" sz="2000" dirty="0">
                <a:latin typeface="Times New Roman"/>
                <a:cs typeface="Times New Roman"/>
              </a:rPr>
              <a:t>to the </a:t>
            </a:r>
            <a:r>
              <a:rPr lang="en-GB" sz="2000" b="1" dirty="0">
                <a:solidFill>
                  <a:srgbClr val="FF8200"/>
                </a:solidFill>
                <a:latin typeface="Times New Roman"/>
                <a:cs typeface="Times New Roman"/>
              </a:rPr>
              <a:t>application of circular economy principles to digital products and services</a:t>
            </a:r>
            <a:r>
              <a:rPr lang="en-GB" sz="2000" dirty="0">
                <a:latin typeface="Times New Roman"/>
                <a:cs typeface="Times New Roman"/>
              </a:rPr>
              <a:t>. It aims to reduce the environmental impact of digital technologies, extend their lifespan, promote the recycling and reuse of materials, and minimize e-waste.</a:t>
            </a:r>
            <a:r>
              <a:rPr lang="en-GB" sz="2400" dirty="0">
                <a:latin typeface="Times New Roman"/>
                <a:cs typeface="Times New Roman"/>
              </a:rPr>
              <a:t> </a:t>
            </a:r>
            <a:endParaRPr lang="en-GB" sz="2400" dirty="0">
              <a:cs typeface="Arial"/>
            </a:endParaRPr>
          </a:p>
        </p:txBody>
      </p:sp>
      <p:pic>
        <p:nvPicPr>
          <p:cNvPr id="6" name="Image 5">
            <a:extLst>
              <a:ext uri="{FF2B5EF4-FFF2-40B4-BE49-F238E27FC236}">
                <a16:creationId xmlns:a16="http://schemas.microsoft.com/office/drawing/2014/main" id="{1A904DBC-48A7-D654-11C9-A4FE742C15A4}"/>
              </a:ext>
            </a:extLst>
          </p:cNvPr>
          <p:cNvPicPr>
            <a:picLocks noChangeAspect="1"/>
          </p:cNvPicPr>
          <p:nvPr/>
        </p:nvPicPr>
        <p:blipFill>
          <a:blip r:embed="rId2"/>
          <a:stretch>
            <a:fillRect/>
          </a:stretch>
        </p:blipFill>
        <p:spPr>
          <a:xfrm>
            <a:off x="1174585" y="2757909"/>
            <a:ext cx="4397965" cy="3124200"/>
          </a:xfrm>
          <a:prstGeom prst="rect">
            <a:avLst/>
          </a:prstGeom>
        </p:spPr>
      </p:pic>
      <p:sp>
        <p:nvSpPr>
          <p:cNvPr id="7" name="ZoneTexte 6">
            <a:extLst>
              <a:ext uri="{FF2B5EF4-FFF2-40B4-BE49-F238E27FC236}">
                <a16:creationId xmlns:a16="http://schemas.microsoft.com/office/drawing/2014/main" id="{6C6BFA78-0837-635E-80D1-0829A102AB37}"/>
              </a:ext>
            </a:extLst>
          </p:cNvPr>
          <p:cNvSpPr txBox="1"/>
          <p:nvPr/>
        </p:nvSpPr>
        <p:spPr>
          <a:xfrm>
            <a:off x="1702448" y="6244706"/>
            <a:ext cx="26955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Arial"/>
              </a:rPr>
              <a:t>Source : Diemer (2012)</a:t>
            </a:r>
            <a:endParaRPr lang="fr-FR"/>
          </a:p>
        </p:txBody>
      </p:sp>
      <p:sp>
        <p:nvSpPr>
          <p:cNvPr id="8" name="ZoneTexte 7">
            <a:extLst>
              <a:ext uri="{FF2B5EF4-FFF2-40B4-BE49-F238E27FC236}">
                <a16:creationId xmlns:a16="http://schemas.microsoft.com/office/drawing/2014/main" id="{F7E4CC8F-963C-F6BB-7A85-D503B9EA3A85}"/>
              </a:ext>
            </a:extLst>
          </p:cNvPr>
          <p:cNvSpPr txBox="1"/>
          <p:nvPr/>
        </p:nvSpPr>
        <p:spPr>
          <a:xfrm>
            <a:off x="942067" y="2291184"/>
            <a:ext cx="46330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Arial"/>
              </a:rPr>
              <a:t>Figure 1 : Key Drivers for </a:t>
            </a:r>
            <a:r>
              <a:rPr lang="fr-FR" err="1">
                <a:cs typeface="Arial"/>
              </a:rPr>
              <a:t>Circular</a:t>
            </a:r>
            <a:r>
              <a:rPr lang="fr-FR">
                <a:cs typeface="Arial"/>
              </a:rPr>
              <a:t> Economy</a:t>
            </a:r>
            <a:endParaRPr lang="fr-FR"/>
          </a:p>
        </p:txBody>
      </p:sp>
      <p:sp>
        <p:nvSpPr>
          <p:cNvPr id="9" name="ZoneTexte 8">
            <a:extLst>
              <a:ext uri="{FF2B5EF4-FFF2-40B4-BE49-F238E27FC236}">
                <a16:creationId xmlns:a16="http://schemas.microsoft.com/office/drawing/2014/main" id="{34C942E5-43AD-3845-E8B7-72D67910FFA2}"/>
              </a:ext>
            </a:extLst>
          </p:cNvPr>
          <p:cNvSpPr txBox="1"/>
          <p:nvPr/>
        </p:nvSpPr>
        <p:spPr>
          <a:xfrm>
            <a:off x="6627391" y="2296238"/>
            <a:ext cx="4891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Arial"/>
              </a:rPr>
              <a:t>Figure 2 : Main Key Drivers for </a:t>
            </a:r>
            <a:r>
              <a:rPr lang="fr-FR" err="1">
                <a:cs typeface="Arial"/>
              </a:rPr>
              <a:t>Digitalization</a:t>
            </a:r>
            <a:endParaRPr lang="fr-FR" err="1"/>
          </a:p>
        </p:txBody>
      </p:sp>
      <p:sp>
        <p:nvSpPr>
          <p:cNvPr id="3" name="Flèche : droite 2">
            <a:extLst>
              <a:ext uri="{FF2B5EF4-FFF2-40B4-BE49-F238E27FC236}">
                <a16:creationId xmlns:a16="http://schemas.microsoft.com/office/drawing/2014/main" id="{0DEA9A38-5923-23FD-3BB0-4AE3F300584D}"/>
              </a:ext>
            </a:extLst>
          </p:cNvPr>
          <p:cNvSpPr/>
          <p:nvPr/>
        </p:nvSpPr>
        <p:spPr>
          <a:xfrm>
            <a:off x="5568006" y="4160108"/>
            <a:ext cx="906162" cy="3192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texte, cercle, capture d’écran, diagramme&#10;&#10;Description générée automatiquement">
            <a:extLst>
              <a:ext uri="{FF2B5EF4-FFF2-40B4-BE49-F238E27FC236}">
                <a16:creationId xmlns:a16="http://schemas.microsoft.com/office/drawing/2014/main" id="{0FEE4751-A941-C9C0-A581-35B0563E0A8E}"/>
              </a:ext>
            </a:extLst>
          </p:cNvPr>
          <p:cNvPicPr>
            <a:picLocks noChangeAspect="1"/>
          </p:cNvPicPr>
          <p:nvPr/>
        </p:nvPicPr>
        <p:blipFill>
          <a:blip r:embed="rId3"/>
          <a:stretch>
            <a:fillRect/>
          </a:stretch>
        </p:blipFill>
        <p:spPr>
          <a:xfrm>
            <a:off x="6898932" y="2753558"/>
            <a:ext cx="4610100" cy="3118157"/>
          </a:xfrm>
          <a:prstGeom prst="rect">
            <a:avLst/>
          </a:prstGeom>
        </p:spPr>
      </p:pic>
      <p:sp>
        <p:nvSpPr>
          <p:cNvPr id="5" name="ZoneTexte 4">
            <a:extLst>
              <a:ext uri="{FF2B5EF4-FFF2-40B4-BE49-F238E27FC236}">
                <a16:creationId xmlns:a16="http://schemas.microsoft.com/office/drawing/2014/main" id="{E42E5A30-663C-E9B9-53CC-F9D7E455746E}"/>
              </a:ext>
            </a:extLst>
          </p:cNvPr>
          <p:cNvSpPr txBox="1"/>
          <p:nvPr/>
        </p:nvSpPr>
        <p:spPr>
          <a:xfrm>
            <a:off x="7860442" y="6141050"/>
            <a:ext cx="2682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Arial"/>
              </a:rPr>
              <a:t>Source : The </a:t>
            </a:r>
            <a:r>
              <a:rPr lang="fr-FR" err="1">
                <a:cs typeface="Arial"/>
              </a:rPr>
              <a:t>Authors</a:t>
            </a:r>
            <a:endParaRPr lang="fr-FR" err="1"/>
          </a:p>
        </p:txBody>
      </p:sp>
      <p:sp>
        <p:nvSpPr>
          <p:cNvPr id="10" name="ZoneTexte 9">
            <a:extLst>
              <a:ext uri="{FF2B5EF4-FFF2-40B4-BE49-F238E27FC236}">
                <a16:creationId xmlns:a16="http://schemas.microsoft.com/office/drawing/2014/main" id="{9C7477F8-2FD2-851C-80A2-F892DDA38E44}"/>
              </a:ext>
            </a:extLst>
          </p:cNvPr>
          <p:cNvSpPr txBox="1"/>
          <p:nvPr/>
        </p:nvSpPr>
        <p:spPr>
          <a:xfrm>
            <a:off x="258976" y="168875"/>
            <a:ext cx="116725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cs typeface="Arial"/>
              </a:rPr>
              <a:t>Circular Economy Framework for digitalization</a:t>
            </a:r>
          </a:p>
        </p:txBody>
      </p:sp>
    </p:spTree>
    <p:extLst>
      <p:ext uri="{BB962C8B-B14F-4D97-AF65-F5344CB8AC3E}">
        <p14:creationId xmlns:p14="http://schemas.microsoft.com/office/powerpoint/2010/main" val="244597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91E76B5-95DF-D554-98FE-380C1586A1F8}"/>
              </a:ext>
            </a:extLst>
          </p:cNvPr>
          <p:cNvSpPr txBox="1"/>
          <p:nvPr/>
        </p:nvSpPr>
        <p:spPr>
          <a:xfrm>
            <a:off x="231111" y="1664329"/>
            <a:ext cx="37244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dirty="0">
                <a:solidFill>
                  <a:srgbClr val="FF8200"/>
                </a:solidFill>
                <a:cs typeface="Arial"/>
              </a:rPr>
              <a:t>50</a:t>
            </a:r>
            <a:r>
              <a:rPr lang="en-GB" sz="1400" dirty="0">
                <a:cs typeface="Arial"/>
              </a:rPr>
              <a:t> </a:t>
            </a:r>
            <a:r>
              <a:rPr lang="en-GB" sz="1400" b="1" dirty="0">
                <a:cs typeface="Arial"/>
              </a:rPr>
              <a:t>Reinforcing Loops </a:t>
            </a:r>
            <a:r>
              <a:rPr lang="en-GB" sz="1400" dirty="0">
                <a:cs typeface="Arial"/>
              </a:rPr>
              <a:t>explain the </a:t>
            </a:r>
            <a:r>
              <a:rPr lang="en-GB" sz="1400" b="1" dirty="0">
                <a:cs typeface="Arial"/>
              </a:rPr>
              <a:t>boom of digitalization</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418" y="1095270"/>
            <a:ext cx="7402562" cy="5764509"/>
          </a:xfrm>
          <a:prstGeom prst="rect">
            <a:avLst/>
          </a:prstGeom>
        </p:spPr>
      </p:pic>
      <p:sp>
        <p:nvSpPr>
          <p:cNvPr id="6" name="ZoneTexte 5">
            <a:extLst>
              <a:ext uri="{FF2B5EF4-FFF2-40B4-BE49-F238E27FC236}">
                <a16:creationId xmlns:a16="http://schemas.microsoft.com/office/drawing/2014/main" id="{4E1CC311-EDDF-ED40-9858-B7C161389C53}"/>
              </a:ext>
            </a:extLst>
          </p:cNvPr>
          <p:cNvSpPr txBox="1"/>
          <p:nvPr/>
        </p:nvSpPr>
        <p:spPr>
          <a:xfrm>
            <a:off x="4312" y="2190305"/>
            <a:ext cx="281760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dirty="0">
                <a:solidFill>
                  <a:srgbClr val="FF8200"/>
                </a:solidFill>
                <a:cs typeface="Arial"/>
              </a:rPr>
              <a:t>10 driving forces implement dynamics </a:t>
            </a:r>
            <a:r>
              <a:rPr lang="en-GB" sz="1400" dirty="0">
                <a:cs typeface="Arial"/>
              </a:rPr>
              <a:t>in the digital system :</a:t>
            </a:r>
          </a:p>
          <a:p>
            <a:pPr algn="ctr"/>
            <a:endParaRPr lang="en-GB" sz="1400" dirty="0">
              <a:cs typeface="Arial"/>
            </a:endParaRPr>
          </a:p>
          <a:p>
            <a:pPr marL="285750" indent="-285750">
              <a:buFont typeface="Arial" panose="020B0604020202020204" pitchFamily="34" charset="0"/>
              <a:buChar char="•"/>
            </a:pPr>
            <a:r>
              <a:rPr lang="en-GB" sz="1400" b="1" dirty="0">
                <a:cs typeface="Arial"/>
              </a:rPr>
              <a:t>Communication and information process</a:t>
            </a:r>
          </a:p>
          <a:p>
            <a:pPr marL="285750" indent="-285750">
              <a:buFont typeface="Arial" panose="020B0604020202020204" pitchFamily="34" charset="0"/>
              <a:buChar char="•"/>
            </a:pPr>
            <a:r>
              <a:rPr lang="en-GB" sz="1400" dirty="0">
                <a:cs typeface="Arial"/>
              </a:rPr>
              <a:t>Accessibility and knowledge democratization</a:t>
            </a:r>
          </a:p>
          <a:p>
            <a:pPr marL="285750" indent="-285750">
              <a:buFont typeface="Arial" panose="020B0604020202020204" pitchFamily="34" charset="0"/>
              <a:buChar char="•"/>
            </a:pPr>
            <a:r>
              <a:rPr lang="en-GB" sz="1400" b="1" dirty="0">
                <a:cs typeface="Arial"/>
              </a:rPr>
              <a:t>New Business models </a:t>
            </a:r>
          </a:p>
          <a:p>
            <a:pPr marL="285750" indent="-285750">
              <a:buFont typeface="Arial" panose="020B0604020202020204" pitchFamily="34" charset="0"/>
              <a:buChar char="•"/>
            </a:pPr>
            <a:r>
              <a:rPr lang="en-GB" sz="1400" dirty="0">
                <a:cs typeface="Arial"/>
              </a:rPr>
              <a:t>Efficiency and optimization</a:t>
            </a:r>
          </a:p>
          <a:p>
            <a:pPr marL="285750" indent="-285750">
              <a:buFont typeface="Arial" panose="020B0604020202020204" pitchFamily="34" charset="0"/>
              <a:buChar char="•"/>
            </a:pPr>
            <a:r>
              <a:rPr lang="en-GB" sz="1400" b="1" dirty="0">
                <a:cs typeface="Arial"/>
              </a:rPr>
              <a:t>Transformation of work patterns </a:t>
            </a:r>
          </a:p>
          <a:p>
            <a:pPr marL="285750" indent="-285750">
              <a:buFont typeface="Arial" panose="020B0604020202020204" pitchFamily="34" charset="0"/>
              <a:buChar char="•"/>
            </a:pPr>
            <a:r>
              <a:rPr lang="en-GB" sz="1400" dirty="0">
                <a:cs typeface="Arial"/>
              </a:rPr>
              <a:t>New consumption models </a:t>
            </a:r>
          </a:p>
          <a:p>
            <a:pPr marL="285750" indent="-285750">
              <a:buFont typeface="Arial" panose="020B0604020202020204" pitchFamily="34" charset="0"/>
              <a:buChar char="•"/>
            </a:pPr>
            <a:r>
              <a:rPr lang="en-GB" sz="1400" b="1" dirty="0">
                <a:cs typeface="Arial"/>
              </a:rPr>
              <a:t>Infrastructures </a:t>
            </a:r>
          </a:p>
          <a:p>
            <a:pPr marL="285750" indent="-285750">
              <a:buFont typeface="Arial" panose="020B0604020202020204" pitchFamily="34" charset="0"/>
              <a:buChar char="•"/>
            </a:pPr>
            <a:r>
              <a:rPr lang="en-GB" sz="1400" dirty="0">
                <a:cs typeface="Arial"/>
              </a:rPr>
              <a:t>Innovation impacts and scientific research </a:t>
            </a:r>
          </a:p>
          <a:p>
            <a:pPr marL="285750" indent="-285750">
              <a:buFont typeface="Arial" panose="020B0604020202020204" pitchFamily="34" charset="0"/>
              <a:buChar char="•"/>
            </a:pPr>
            <a:r>
              <a:rPr lang="en-GB" sz="1400" b="1" dirty="0">
                <a:cs typeface="Arial"/>
              </a:rPr>
              <a:t>Growth's cycle </a:t>
            </a:r>
          </a:p>
          <a:p>
            <a:pPr marL="285750" indent="-285750">
              <a:buFont typeface="Arial" panose="020B0604020202020204" pitchFamily="34" charset="0"/>
              <a:buChar char="•"/>
            </a:pPr>
            <a:r>
              <a:rPr lang="en-GB" sz="1400" dirty="0">
                <a:cs typeface="Arial"/>
              </a:rPr>
              <a:t>Public Investment </a:t>
            </a:r>
          </a:p>
          <a:p>
            <a:pPr marL="285750" indent="-285750" algn="ctr">
              <a:buFont typeface="Calibri"/>
              <a:buChar char="-"/>
            </a:pPr>
            <a:endParaRPr lang="fr-FR" sz="1400" dirty="0">
              <a:cs typeface="Arial"/>
            </a:endParaRPr>
          </a:p>
        </p:txBody>
      </p:sp>
      <p:sp>
        <p:nvSpPr>
          <p:cNvPr id="2" name="Titre 1">
            <a:extLst>
              <a:ext uri="{FF2B5EF4-FFF2-40B4-BE49-F238E27FC236}">
                <a16:creationId xmlns:a16="http://schemas.microsoft.com/office/drawing/2014/main" id="{3AF6E66B-957A-90A1-34A2-4086274F553F}"/>
              </a:ext>
            </a:extLst>
          </p:cNvPr>
          <p:cNvSpPr>
            <a:spLocks noGrp="1"/>
          </p:cNvSpPr>
          <p:nvPr>
            <p:ph type="title"/>
          </p:nvPr>
        </p:nvSpPr>
        <p:spPr>
          <a:xfrm>
            <a:off x="342900" y="117475"/>
            <a:ext cx="11420475" cy="573088"/>
          </a:xfrm>
        </p:spPr>
        <p:txBody>
          <a:bodyPr lIns="91440" tIns="45720" rIns="91440" bIns="45720" anchor="t"/>
          <a:lstStyle/>
          <a:p>
            <a:r>
              <a:rPr lang="en-GB" sz="3600" dirty="0">
                <a:cs typeface="Arial"/>
              </a:rPr>
              <a:t>Causal Loop Diagram (CLD1) for Digitalization</a:t>
            </a:r>
            <a:br>
              <a:rPr lang="en-GB" sz="3600" dirty="0">
                <a:cs typeface="Arial"/>
              </a:rPr>
            </a:br>
            <a:r>
              <a:rPr lang="fr-FR" sz="3600" dirty="0">
                <a:solidFill>
                  <a:srgbClr val="FF8200"/>
                </a:solidFill>
                <a:latin typeface="+mj-lt"/>
                <a:ea typeface="+mj-ea"/>
                <a:cs typeface="Arial"/>
              </a:rPr>
              <a:t>Dynamics of the Digital Boom</a:t>
            </a:r>
            <a:br>
              <a:rPr lang="fr-FR" sz="3600" dirty="0">
                <a:cs typeface="Arial"/>
              </a:rPr>
            </a:br>
            <a:endParaRPr lang="en-GB" sz="4000" b="1" dirty="0"/>
          </a:p>
        </p:txBody>
      </p:sp>
      <p:pic>
        <p:nvPicPr>
          <p:cNvPr id="4" name="Image 3" descr="Une image contenant texte, ligne, diagramme, Tracé&#10;&#10;Description générée automatiquement">
            <a:extLst>
              <a:ext uri="{FF2B5EF4-FFF2-40B4-BE49-F238E27FC236}">
                <a16:creationId xmlns:a16="http://schemas.microsoft.com/office/drawing/2014/main" id="{1AA6CED6-EB3B-4E5B-0026-5B3C11CB47E8}"/>
              </a:ext>
            </a:extLst>
          </p:cNvPr>
          <p:cNvPicPr>
            <a:picLocks noChangeAspect="1"/>
          </p:cNvPicPr>
          <p:nvPr/>
        </p:nvPicPr>
        <p:blipFill>
          <a:blip r:embed="rId3"/>
          <a:stretch>
            <a:fillRect/>
          </a:stretch>
        </p:blipFill>
        <p:spPr>
          <a:xfrm>
            <a:off x="2720521" y="2059753"/>
            <a:ext cx="1543050" cy="939435"/>
          </a:xfrm>
          <a:prstGeom prst="rect">
            <a:avLst/>
          </a:prstGeom>
        </p:spPr>
      </p:pic>
    </p:spTree>
    <p:extLst>
      <p:ext uri="{BB962C8B-B14F-4D97-AF65-F5344CB8AC3E}">
        <p14:creationId xmlns:p14="http://schemas.microsoft.com/office/powerpoint/2010/main" val="404815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400" y="1324881"/>
            <a:ext cx="9247972" cy="5543170"/>
          </a:xfrm>
          <a:prstGeom prst="rect">
            <a:avLst/>
          </a:prstGeom>
        </p:spPr>
      </p:pic>
      <p:sp>
        <p:nvSpPr>
          <p:cNvPr id="2" name="Titre 1">
            <a:extLst>
              <a:ext uri="{FF2B5EF4-FFF2-40B4-BE49-F238E27FC236}">
                <a16:creationId xmlns:a16="http://schemas.microsoft.com/office/drawing/2014/main" id="{3AF6E66B-957A-90A1-34A2-4086274F553F}"/>
              </a:ext>
            </a:extLst>
          </p:cNvPr>
          <p:cNvSpPr>
            <a:spLocks noGrp="1"/>
          </p:cNvSpPr>
          <p:nvPr>
            <p:ph type="title"/>
          </p:nvPr>
        </p:nvSpPr>
        <p:spPr>
          <a:xfrm>
            <a:off x="342900" y="365125"/>
            <a:ext cx="11420475" cy="573088"/>
          </a:xfrm>
        </p:spPr>
        <p:txBody>
          <a:bodyPr lIns="91440" tIns="45720" rIns="91440" bIns="45720" anchor="t"/>
          <a:lstStyle/>
          <a:p>
            <a:r>
              <a:rPr lang="fr-FR" sz="3600" dirty="0">
                <a:cs typeface="Arial"/>
              </a:rPr>
              <a:t>Causal Loop Diagram (CLD2) for </a:t>
            </a:r>
            <a:r>
              <a:rPr lang="fr-FR" sz="3600" err="1">
                <a:cs typeface="Arial"/>
              </a:rPr>
              <a:t>Digitalization</a:t>
            </a:r>
            <a:br>
              <a:rPr lang="fr-FR" sz="3600" dirty="0">
                <a:cs typeface="Arial"/>
              </a:rPr>
            </a:br>
            <a:r>
              <a:rPr lang="fr-FR" sz="3600" dirty="0">
                <a:solidFill>
                  <a:srgbClr val="FF8200"/>
                </a:solidFill>
                <a:cs typeface="Arial"/>
              </a:rPr>
              <a:t>Impacts of the </a:t>
            </a:r>
            <a:r>
              <a:rPr lang="fr-FR" sz="3600" err="1">
                <a:solidFill>
                  <a:srgbClr val="FF8200"/>
                </a:solidFill>
                <a:cs typeface="Arial"/>
              </a:rPr>
              <a:t>digitalization</a:t>
            </a:r>
            <a:endParaRPr lang="fr-FR" sz="3600">
              <a:solidFill>
                <a:srgbClr val="FF8200"/>
              </a:solidFill>
              <a:cs typeface="Arial"/>
            </a:endParaRPr>
          </a:p>
        </p:txBody>
      </p:sp>
      <p:sp>
        <p:nvSpPr>
          <p:cNvPr id="7" name="ZoneTexte 6"/>
          <p:cNvSpPr txBox="1"/>
          <p:nvPr/>
        </p:nvSpPr>
        <p:spPr>
          <a:xfrm>
            <a:off x="211014" y="1688121"/>
            <a:ext cx="3074797" cy="4801314"/>
          </a:xfrm>
          <a:prstGeom prst="rect">
            <a:avLst/>
          </a:prstGeom>
          <a:noFill/>
        </p:spPr>
        <p:txBody>
          <a:bodyPr wrap="square" rtlCol="0">
            <a:spAutoFit/>
          </a:bodyPr>
          <a:lstStyle/>
          <a:p>
            <a:pPr algn="ctr"/>
            <a:r>
              <a:rPr lang="en-GB" b="1" dirty="0">
                <a:solidFill>
                  <a:srgbClr val="FF8200"/>
                </a:solidFill>
              </a:rPr>
              <a:t>43</a:t>
            </a:r>
            <a:r>
              <a:rPr lang="en-GB" dirty="0"/>
              <a:t> loops identified</a:t>
            </a:r>
          </a:p>
          <a:p>
            <a:pPr algn="ctr"/>
            <a:endParaRPr lang="en-GB" dirty="0"/>
          </a:p>
          <a:p>
            <a:pPr algn="ctr"/>
            <a:r>
              <a:rPr lang="en-GB" dirty="0"/>
              <a:t>Most of them are </a:t>
            </a:r>
            <a:r>
              <a:rPr lang="en-GB" b="1" dirty="0">
                <a:solidFill>
                  <a:srgbClr val="FF8200"/>
                </a:solidFill>
              </a:rPr>
              <a:t>reinforcing loops (+) </a:t>
            </a:r>
            <a:r>
              <a:rPr lang="en-GB" dirty="0"/>
              <a:t>with specific driving forces : </a:t>
            </a:r>
            <a:r>
              <a:rPr lang="en-GB" b="1" dirty="0"/>
              <a:t>digital desirability</a:t>
            </a:r>
            <a:r>
              <a:rPr lang="en-GB" dirty="0"/>
              <a:t>, digital use, </a:t>
            </a:r>
            <a:r>
              <a:rPr lang="en-GB" b="1" dirty="0"/>
              <a:t>applications</a:t>
            </a:r>
            <a:r>
              <a:rPr lang="en-GB" dirty="0"/>
              <a:t>, infrastructures</a:t>
            </a:r>
          </a:p>
          <a:p>
            <a:pPr algn="ctr"/>
            <a:endParaRPr lang="en-GB" dirty="0"/>
          </a:p>
          <a:p>
            <a:pPr algn="ctr"/>
            <a:r>
              <a:rPr lang="en-GB" b="1" dirty="0">
                <a:solidFill>
                  <a:srgbClr val="FF8200"/>
                </a:solidFill>
              </a:rPr>
              <a:t>Regulation loops (-) </a:t>
            </a:r>
            <a:r>
              <a:rPr lang="en-GB" dirty="0"/>
              <a:t>introducing the impact of digitalization (human health, pollution, waste, energy and water consumption…), the </a:t>
            </a:r>
            <a:r>
              <a:rPr lang="en-GB" b="1" dirty="0">
                <a:solidFill>
                  <a:srgbClr val="FF8200"/>
                </a:solidFill>
              </a:rPr>
              <a:t>Awareness of the negative impacts of digitalization plays a key role</a:t>
            </a:r>
            <a:r>
              <a:rPr lang="en-GB" dirty="0"/>
              <a:t>. </a:t>
            </a:r>
          </a:p>
        </p:txBody>
      </p:sp>
    </p:spTree>
    <p:extLst>
      <p:ext uri="{BB962C8B-B14F-4D97-AF65-F5344CB8AC3E}">
        <p14:creationId xmlns:p14="http://schemas.microsoft.com/office/powerpoint/2010/main" val="2625565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C636C-2ED5-27AA-CE44-CF9018AAC368}"/>
              </a:ext>
            </a:extLst>
          </p:cNvPr>
          <p:cNvSpPr>
            <a:spLocks noGrp="1"/>
          </p:cNvSpPr>
          <p:nvPr>
            <p:ph type="title"/>
          </p:nvPr>
        </p:nvSpPr>
        <p:spPr/>
        <p:txBody>
          <a:bodyPr/>
          <a:lstStyle/>
          <a:p>
            <a:r>
              <a:rPr lang="en-GB" b="0" i="0" dirty="0">
                <a:solidFill>
                  <a:srgbClr val="222222"/>
                </a:solidFill>
                <a:effectLst/>
                <a:latin typeface="Arial" panose="020B0604020202020204" pitchFamily="34" charset="0"/>
              </a:rPr>
              <a:t>Conclusion &amp; </a:t>
            </a:r>
            <a:r>
              <a:rPr lang="en-GB" dirty="0">
                <a:solidFill>
                  <a:srgbClr val="222222"/>
                </a:solidFill>
                <a:latin typeface="Arial" panose="020B0604020202020204" pitchFamily="34" charset="0"/>
              </a:rPr>
              <a:t>n</a:t>
            </a:r>
            <a:r>
              <a:rPr lang="en-GB" b="0" i="0" dirty="0">
                <a:solidFill>
                  <a:srgbClr val="222222"/>
                </a:solidFill>
                <a:effectLst/>
                <a:latin typeface="Arial" panose="020B0604020202020204" pitchFamily="34" charset="0"/>
              </a:rPr>
              <a:t>ext steps</a:t>
            </a:r>
            <a:endParaRPr lang="fr-FR" dirty="0"/>
          </a:p>
        </p:txBody>
      </p:sp>
      <p:sp>
        <p:nvSpPr>
          <p:cNvPr id="3" name="Espace réservé du texte 2">
            <a:extLst>
              <a:ext uri="{FF2B5EF4-FFF2-40B4-BE49-F238E27FC236}">
                <a16:creationId xmlns:a16="http://schemas.microsoft.com/office/drawing/2014/main" id="{5748AC0A-80E8-B6C8-847C-A7F299839277}"/>
              </a:ext>
            </a:extLst>
          </p:cNvPr>
          <p:cNvSpPr>
            <a:spLocks noGrp="1"/>
          </p:cNvSpPr>
          <p:nvPr>
            <p:ph type="body" idx="1"/>
          </p:nvPr>
        </p:nvSpPr>
        <p:spPr>
          <a:xfrm>
            <a:off x="190919" y="1363401"/>
            <a:ext cx="11826910" cy="5399140"/>
          </a:xfrm>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GB" sz="2400" dirty="0"/>
              <a:t>Engage a modelling process with </a:t>
            </a:r>
            <a:r>
              <a:rPr lang="en-GB" sz="2400" b="1" dirty="0">
                <a:solidFill>
                  <a:srgbClr val="FF8200"/>
                </a:solidFill>
              </a:rPr>
              <a:t>Stocks and Flows Diagrams </a:t>
            </a:r>
            <a:r>
              <a:rPr lang="en-GB" sz="2400" dirty="0"/>
              <a:t>on the scope of</a:t>
            </a:r>
            <a:r>
              <a:rPr lang="en-GB" sz="2400" b="1" dirty="0"/>
              <a:t> Digital equipment </a:t>
            </a:r>
            <a:r>
              <a:rPr lang="en-GB" sz="2400" dirty="0"/>
              <a:t>(computers, phones, data </a:t>
            </a:r>
            <a:r>
              <a:rPr lang="en-GB" sz="2400" dirty="0" err="1"/>
              <a:t>centers</a:t>
            </a:r>
            <a:r>
              <a:rPr lang="en-GB" sz="2400" dirty="0"/>
              <a:t>, network, connected objects…)</a:t>
            </a:r>
          </a:p>
          <a:p>
            <a:pPr marL="0" marR="0" lvl="0" indent="0" algn="just" defTabSz="914400" eaLnBrk="1" fontAlgn="auto" latinLnBrk="0" hangingPunct="1">
              <a:lnSpc>
                <a:spcPct val="100000"/>
              </a:lnSpc>
              <a:spcBef>
                <a:spcPts val="0"/>
              </a:spcBef>
              <a:spcAft>
                <a:spcPts val="0"/>
              </a:spcAft>
              <a:buClrTx/>
              <a:buSzTx/>
              <a:buFontTx/>
              <a:buNone/>
              <a:tabLst/>
              <a:defRPr/>
            </a:pPr>
            <a:endParaRPr lang="en-GB" sz="2400" dirty="0"/>
          </a:p>
          <a:p>
            <a:pPr marL="0" marR="0" lvl="0" indent="0" algn="just" defTabSz="914400" eaLnBrk="1" fontAlgn="auto" latinLnBrk="0" hangingPunct="1">
              <a:lnSpc>
                <a:spcPct val="100000"/>
              </a:lnSpc>
              <a:spcBef>
                <a:spcPts val="0"/>
              </a:spcBef>
              <a:spcAft>
                <a:spcPts val="0"/>
              </a:spcAft>
              <a:buClrTx/>
              <a:buSzTx/>
              <a:buFontTx/>
              <a:buNone/>
              <a:tabLst/>
              <a:defRPr/>
            </a:pPr>
            <a:r>
              <a:rPr lang="en-GB" sz="2400" dirty="0"/>
              <a:t>Produce </a:t>
            </a:r>
            <a:r>
              <a:rPr lang="en-GB" sz="2400" b="1" dirty="0">
                <a:solidFill>
                  <a:srgbClr val="FF8200"/>
                </a:solidFill>
              </a:rPr>
              <a:t>digital simulation modelling with different scenarios </a:t>
            </a:r>
            <a:r>
              <a:rPr lang="en-GB" sz="2400" dirty="0"/>
              <a:t>(renewable energy and energy mix) and </a:t>
            </a:r>
            <a:r>
              <a:rPr lang="en-GB" sz="2400" b="1" dirty="0"/>
              <a:t>Narrative Shared Socio-Economic Pathways</a:t>
            </a:r>
            <a:r>
              <a:rPr lang="en-GB" sz="2400" dirty="0"/>
              <a:t>. </a:t>
            </a:r>
          </a:p>
          <a:p>
            <a:pPr marL="0" marR="0" lvl="0" indent="0" algn="just" defTabSz="914400" eaLnBrk="1" fontAlgn="auto" latinLnBrk="0" hangingPunct="1">
              <a:lnSpc>
                <a:spcPct val="100000"/>
              </a:lnSpc>
              <a:spcBef>
                <a:spcPts val="0"/>
              </a:spcBef>
              <a:spcAft>
                <a:spcPts val="0"/>
              </a:spcAft>
              <a:buClrTx/>
              <a:buSzTx/>
              <a:buFontTx/>
              <a:buNone/>
              <a:tabLst/>
              <a:defRPr/>
            </a:pPr>
            <a:endParaRPr lang="en-GB" sz="2400" dirty="0"/>
          </a:p>
          <a:p>
            <a:pPr marL="0" marR="0" lvl="0" indent="0" algn="just" defTabSz="914400" eaLnBrk="1" fontAlgn="auto" latinLnBrk="0" hangingPunct="1">
              <a:lnSpc>
                <a:spcPct val="100000"/>
              </a:lnSpc>
              <a:spcBef>
                <a:spcPts val="0"/>
              </a:spcBef>
              <a:spcAft>
                <a:spcPts val="0"/>
              </a:spcAft>
              <a:buClrTx/>
              <a:buSzTx/>
              <a:buFontTx/>
              <a:buNone/>
              <a:tabLst/>
              <a:defRPr/>
            </a:pPr>
            <a:r>
              <a:rPr lang="en-GB" sz="2400" b="1" dirty="0"/>
              <a:t>Reconnect this research with </a:t>
            </a:r>
            <a:r>
              <a:rPr lang="en-GB" sz="2400" b="1" dirty="0">
                <a:solidFill>
                  <a:srgbClr val="FF8200"/>
                </a:solidFill>
              </a:rPr>
              <a:t>IPPC reports </a:t>
            </a:r>
            <a:r>
              <a:rPr lang="en-GB" sz="2400" dirty="0"/>
              <a:t>to identify leverage and tipping points between Climate and Digitalization (5% of the </a:t>
            </a:r>
            <a:r>
              <a:rPr lang="en-GB" sz="2400" dirty="0" err="1"/>
              <a:t>GhG</a:t>
            </a:r>
            <a:r>
              <a:rPr lang="en-GB" sz="2400" dirty="0"/>
              <a:t> emissions)</a:t>
            </a:r>
          </a:p>
          <a:p>
            <a:pPr marL="0" marR="0" lvl="0" indent="0" algn="just" defTabSz="914400" eaLnBrk="1" fontAlgn="auto" latinLnBrk="0" hangingPunct="1">
              <a:lnSpc>
                <a:spcPct val="100000"/>
              </a:lnSpc>
              <a:spcBef>
                <a:spcPts val="0"/>
              </a:spcBef>
              <a:spcAft>
                <a:spcPts val="0"/>
              </a:spcAft>
              <a:buClrTx/>
              <a:buSzTx/>
              <a:buFontTx/>
              <a:buNone/>
              <a:tabLst/>
              <a:defRPr/>
            </a:pPr>
            <a:endParaRPr lang="en-GB" sz="2400" dirty="0"/>
          </a:p>
          <a:p>
            <a:pPr marL="0" marR="0" lvl="0" indent="0" algn="just" defTabSz="914400" eaLnBrk="1" fontAlgn="auto" latinLnBrk="0" hangingPunct="1">
              <a:lnSpc>
                <a:spcPct val="100000"/>
              </a:lnSpc>
              <a:spcBef>
                <a:spcPts val="0"/>
              </a:spcBef>
              <a:spcAft>
                <a:spcPts val="0"/>
              </a:spcAft>
              <a:buClrTx/>
              <a:buSzTx/>
              <a:buFontTx/>
              <a:buNone/>
              <a:tabLst/>
              <a:defRPr/>
            </a:pPr>
            <a:r>
              <a:rPr lang="en-GB" sz="2400" dirty="0"/>
              <a:t>Introduce </a:t>
            </a:r>
            <a:r>
              <a:rPr lang="en-GB" sz="2400" b="1" dirty="0">
                <a:solidFill>
                  <a:srgbClr val="FF8200"/>
                </a:solidFill>
              </a:rPr>
              <a:t>Circularity as a pillar such as Sustainability and Resilience </a:t>
            </a:r>
            <a:r>
              <a:rPr lang="en-GB" sz="2400" dirty="0"/>
              <a:t>for System Thinking</a:t>
            </a:r>
          </a:p>
        </p:txBody>
      </p:sp>
    </p:spTree>
    <p:extLst>
      <p:ext uri="{BB962C8B-B14F-4D97-AF65-F5344CB8AC3E}">
        <p14:creationId xmlns:p14="http://schemas.microsoft.com/office/powerpoint/2010/main" val="2347010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AA74C-2FB6-E159-89BE-6F37AC5BCC18}"/>
              </a:ext>
            </a:extLst>
          </p:cNvPr>
          <p:cNvSpPr>
            <a:spLocks noGrp="1"/>
          </p:cNvSpPr>
          <p:nvPr>
            <p:ph type="title"/>
          </p:nvPr>
        </p:nvSpPr>
        <p:spPr>
          <a:xfrm>
            <a:off x="-96834" y="151233"/>
            <a:ext cx="13001625" cy="632942"/>
          </a:xfrm>
        </p:spPr>
        <p:txBody>
          <a:bodyPr lIns="91440" tIns="45720" rIns="91440" bIns="45720" anchor="t"/>
          <a:lstStyle/>
          <a:p>
            <a:pPr algn="ctr"/>
            <a:r>
              <a:rPr lang="en-GB" sz="3600" dirty="0"/>
              <a:t>Sources (slide 5) </a:t>
            </a:r>
            <a:endParaRPr lang="en-US"/>
          </a:p>
        </p:txBody>
      </p:sp>
      <p:pic>
        <p:nvPicPr>
          <p:cNvPr id="5" name="Image 4" descr="Une image contenant texte, capture d’écran, Tracé, diagramme&#10;&#10;Description générée automatiquement">
            <a:extLst>
              <a:ext uri="{FF2B5EF4-FFF2-40B4-BE49-F238E27FC236}">
                <a16:creationId xmlns:a16="http://schemas.microsoft.com/office/drawing/2014/main" id="{7261F433-3B97-A137-86B9-977ECCBF5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933" y="-21408"/>
            <a:ext cx="2341281" cy="2592453"/>
          </a:xfrm>
          <a:prstGeom prst="rect">
            <a:avLst/>
          </a:prstGeom>
        </p:spPr>
      </p:pic>
      <p:sp>
        <p:nvSpPr>
          <p:cNvPr id="20" name="Rectangle 19">
            <a:extLst>
              <a:ext uri="{FF2B5EF4-FFF2-40B4-BE49-F238E27FC236}">
                <a16:creationId xmlns:a16="http://schemas.microsoft.com/office/drawing/2014/main" id="{43005B57-7AFC-B521-D617-357C01743FCE}"/>
              </a:ext>
            </a:extLst>
          </p:cNvPr>
          <p:cNvSpPr/>
          <p:nvPr/>
        </p:nvSpPr>
        <p:spPr>
          <a:xfrm>
            <a:off x="2861596" y="3170365"/>
            <a:ext cx="5001392" cy="3417291"/>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5EC64CE8-CFD2-CAA5-A2C8-26A87B872002}"/>
              </a:ext>
            </a:extLst>
          </p:cNvPr>
          <p:cNvSpPr txBox="1"/>
          <p:nvPr/>
        </p:nvSpPr>
        <p:spPr>
          <a:xfrm>
            <a:off x="13085" y="1277032"/>
            <a:ext cx="2743200"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Stock of network-connected devices</a:t>
            </a:r>
          </a:p>
          <a:p>
            <a:r>
              <a:rPr lang="en-US" sz="1200" dirty="0">
                <a:ea typeface="+mn-lt"/>
                <a:cs typeface="+mn-lt"/>
              </a:rPr>
              <a:t>https://www.iea-4e.org/wp-content/uploads/publications/2020/01/4E_Policy_Brief_EDNA_7_220120_-_FINAL.pdf</a:t>
            </a:r>
            <a:endParaRPr lang="en-US" sz="1200" dirty="0"/>
          </a:p>
          <a:p>
            <a:endParaRPr lang="en-US" dirty="0">
              <a:cs typeface="Arial"/>
            </a:endParaRPr>
          </a:p>
        </p:txBody>
      </p:sp>
      <p:sp>
        <p:nvSpPr>
          <p:cNvPr id="11" name="TextBox 10">
            <a:extLst>
              <a:ext uri="{FF2B5EF4-FFF2-40B4-BE49-F238E27FC236}">
                <a16:creationId xmlns:a16="http://schemas.microsoft.com/office/drawing/2014/main" id="{71C89585-3FCE-8721-7D2F-D5E26A84778B}"/>
              </a:ext>
            </a:extLst>
          </p:cNvPr>
          <p:cNvSpPr txBox="1"/>
          <p:nvPr/>
        </p:nvSpPr>
        <p:spPr>
          <a:xfrm>
            <a:off x="3354525" y="1187854"/>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Global data</a:t>
            </a:r>
          </a:p>
          <a:p>
            <a:r>
              <a:rPr lang="en-US" sz="1200" dirty="0">
                <a:ea typeface="+mn-lt"/>
                <a:cs typeface="+mn-lt"/>
              </a:rPr>
              <a:t>https://explodingtopics.com/blog/data-generated-per-day</a:t>
            </a:r>
            <a:endParaRPr lang="en-US" sz="1200">
              <a:cs typeface="Arial"/>
            </a:endParaRPr>
          </a:p>
        </p:txBody>
      </p:sp>
      <p:sp>
        <p:nvSpPr>
          <p:cNvPr id="12" name="TextBox 11">
            <a:extLst>
              <a:ext uri="{FF2B5EF4-FFF2-40B4-BE49-F238E27FC236}">
                <a16:creationId xmlns:a16="http://schemas.microsoft.com/office/drawing/2014/main" id="{28E232A0-67E6-20B8-DD00-DFFC0092D342}"/>
              </a:ext>
            </a:extLst>
          </p:cNvPr>
          <p:cNvSpPr txBox="1"/>
          <p:nvPr/>
        </p:nvSpPr>
        <p:spPr>
          <a:xfrm>
            <a:off x="8841961" y="125342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 Data center capacity</a:t>
            </a:r>
          </a:p>
          <a:p>
            <a:r>
              <a:rPr lang="en-US" sz="1200" dirty="0">
                <a:ea typeface="+mn-lt"/>
                <a:cs typeface="+mn-lt"/>
                <a:hlinkClick r:id="rId3"/>
              </a:rPr>
              <a:t>AI power: Expanding data center capacity to meet growing demand | McKinsey</a:t>
            </a:r>
            <a:endParaRPr lang="en-US"/>
          </a:p>
        </p:txBody>
      </p:sp>
      <p:sp>
        <p:nvSpPr>
          <p:cNvPr id="14" name="TextBox 13">
            <a:extLst>
              <a:ext uri="{FF2B5EF4-FFF2-40B4-BE49-F238E27FC236}">
                <a16:creationId xmlns:a16="http://schemas.microsoft.com/office/drawing/2014/main" id="{E1B05490-72FB-5CA6-A058-3088D3B29C3A}"/>
              </a:ext>
            </a:extLst>
          </p:cNvPr>
          <p:cNvSpPr txBox="1"/>
          <p:nvPr/>
        </p:nvSpPr>
        <p:spPr>
          <a:xfrm>
            <a:off x="13667" y="4199975"/>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Computing efficiency</a:t>
            </a:r>
            <a:endParaRPr lang="en-US" dirty="0"/>
          </a:p>
          <a:p>
            <a:r>
              <a:rPr lang="en-US" sz="1200" dirty="0">
                <a:latin typeface="Tahoma"/>
                <a:ea typeface="Tahoma"/>
                <a:cs typeface="Tahoma"/>
              </a:rPr>
              <a:t>Lorenz Hilty, LCA Forum, Novembre 2019</a:t>
            </a:r>
            <a:endParaRPr lang="en-US" sz="1200">
              <a:cs typeface="Arial"/>
            </a:endParaRPr>
          </a:p>
          <a:p>
            <a:endParaRPr lang="en-US" dirty="0">
              <a:cs typeface="Arial"/>
            </a:endParaRPr>
          </a:p>
        </p:txBody>
      </p:sp>
      <p:sp>
        <p:nvSpPr>
          <p:cNvPr id="16" name="TextBox 15">
            <a:extLst>
              <a:ext uri="{FF2B5EF4-FFF2-40B4-BE49-F238E27FC236}">
                <a16:creationId xmlns:a16="http://schemas.microsoft.com/office/drawing/2014/main" id="{AF847501-5078-73A8-21FA-5CFBC549BF61}"/>
              </a:ext>
            </a:extLst>
          </p:cNvPr>
          <p:cNvSpPr txBox="1"/>
          <p:nvPr/>
        </p:nvSpPr>
        <p:spPr>
          <a:xfrm>
            <a:off x="3995117" y="419997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Affluence vs Intensity</a:t>
            </a:r>
            <a:endParaRPr lang="en-US" dirty="0"/>
          </a:p>
          <a:p>
            <a:r>
              <a:rPr lang="en-US" sz="1200" dirty="0">
                <a:ea typeface="+mn-lt"/>
                <a:cs typeface="+mn-lt"/>
              </a:rPr>
              <a:t>Moore’s Law and ICT Innovation in the Anthropocene, Bol, </a:t>
            </a:r>
            <a:r>
              <a:rPr lang="en-US" sz="1200" dirty="0" err="1">
                <a:ea typeface="+mn-lt"/>
                <a:cs typeface="+mn-lt"/>
              </a:rPr>
              <a:t>Pirson</a:t>
            </a:r>
            <a:r>
              <a:rPr lang="en-US" sz="1200" dirty="0">
                <a:ea typeface="+mn-lt"/>
                <a:cs typeface="+mn-lt"/>
              </a:rPr>
              <a:t> and </a:t>
            </a:r>
            <a:r>
              <a:rPr lang="en-US" sz="1200" dirty="0" err="1">
                <a:ea typeface="+mn-lt"/>
                <a:cs typeface="+mn-lt"/>
              </a:rPr>
              <a:t>Dekimpe</a:t>
            </a:r>
            <a:r>
              <a:rPr lang="en-US" sz="1200" dirty="0">
                <a:ea typeface="+mn-lt"/>
                <a:cs typeface="+mn-lt"/>
              </a:rPr>
              <a:t>, 2021</a:t>
            </a:r>
            <a:endParaRPr lang="en-US" dirty="0"/>
          </a:p>
          <a:p>
            <a:endParaRPr lang="en-US" dirty="0">
              <a:cs typeface="Arial"/>
            </a:endParaRPr>
          </a:p>
        </p:txBody>
      </p:sp>
      <p:sp>
        <p:nvSpPr>
          <p:cNvPr id="17" name="TextBox 16">
            <a:extLst>
              <a:ext uri="{FF2B5EF4-FFF2-40B4-BE49-F238E27FC236}">
                <a16:creationId xmlns:a16="http://schemas.microsoft.com/office/drawing/2014/main" id="{BBF15619-11CA-AE63-D6CC-85CB94609A08}"/>
              </a:ext>
            </a:extLst>
          </p:cNvPr>
          <p:cNvSpPr txBox="1"/>
          <p:nvPr/>
        </p:nvSpPr>
        <p:spPr>
          <a:xfrm>
            <a:off x="8843342" y="3685625"/>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GHG projections</a:t>
            </a:r>
            <a:endParaRPr lang="en-US" dirty="0"/>
          </a:p>
          <a:p>
            <a:r>
              <a:rPr lang="en-US" sz="1200" dirty="0">
                <a:ea typeface="+mn-lt"/>
                <a:cs typeface="+mn-lt"/>
              </a:rPr>
              <a:t>What virtual worlds for a sustainable real world, The Shift Project</a:t>
            </a:r>
            <a:endParaRPr lang="en-US" dirty="0"/>
          </a:p>
          <a:p>
            <a:endParaRPr lang="en-US" dirty="0">
              <a:cs typeface="Arial"/>
            </a:endParaRPr>
          </a:p>
        </p:txBody>
      </p:sp>
      <p:sp>
        <p:nvSpPr>
          <p:cNvPr id="18" name="TextBox 17">
            <a:extLst>
              <a:ext uri="{FF2B5EF4-FFF2-40B4-BE49-F238E27FC236}">
                <a16:creationId xmlns:a16="http://schemas.microsoft.com/office/drawing/2014/main" id="{77566B0B-EEFC-3CF4-2AE5-F0D198DE9B8B}"/>
              </a:ext>
            </a:extLst>
          </p:cNvPr>
          <p:cNvSpPr txBox="1"/>
          <p:nvPr/>
        </p:nvSpPr>
        <p:spPr>
          <a:xfrm>
            <a:off x="8843341" y="540142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E-waste</a:t>
            </a:r>
            <a:endParaRPr lang="en-US" dirty="0"/>
          </a:p>
          <a:p>
            <a:r>
              <a:rPr lang="en-US" sz="1200" dirty="0">
                <a:ea typeface="+mn-lt"/>
                <a:cs typeface="+mn-lt"/>
              </a:rPr>
              <a:t>The global e-waste monitor 2024, </a:t>
            </a:r>
            <a:r>
              <a:rPr lang="en-US" sz="1200" dirty="0" err="1">
                <a:ea typeface="+mn-lt"/>
                <a:cs typeface="+mn-lt"/>
              </a:rPr>
              <a:t>Unitar</a:t>
            </a:r>
            <a:endParaRPr lang="en-US" dirty="0" err="1"/>
          </a:p>
          <a:p>
            <a:endParaRPr lang="en-US" dirty="0">
              <a:cs typeface="Arial"/>
            </a:endParaRPr>
          </a:p>
        </p:txBody>
      </p:sp>
    </p:spTree>
    <p:extLst>
      <p:ext uri="{BB962C8B-B14F-4D97-AF65-F5344CB8AC3E}">
        <p14:creationId xmlns:p14="http://schemas.microsoft.com/office/powerpoint/2010/main" val="3965629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301E289-3BDE-7D95-3034-7DA9CADE4785}"/>
              </a:ext>
            </a:extLst>
          </p:cNvPr>
          <p:cNvSpPr>
            <a:spLocks noGrp="1"/>
          </p:cNvSpPr>
          <p:nvPr>
            <p:ph type="title"/>
          </p:nvPr>
        </p:nvSpPr>
        <p:spPr>
          <a:xfrm>
            <a:off x="838200" y="182245"/>
            <a:ext cx="10515600" cy="1325563"/>
          </a:xfrm>
        </p:spPr>
        <p:txBody>
          <a:bodyPr lIns="91440" tIns="45720" rIns="91440" bIns="45720" anchor="t"/>
          <a:lstStyle/>
          <a:p>
            <a:r>
              <a:rPr lang="fr-FR" sz="3600" err="1"/>
              <a:t>Who</a:t>
            </a:r>
            <a:r>
              <a:rPr lang="fr-FR" sz="3600" dirty="0"/>
              <a:t> </a:t>
            </a:r>
            <a:r>
              <a:rPr lang="fr-FR" sz="3600" err="1"/>
              <a:t>we</a:t>
            </a:r>
            <a:r>
              <a:rPr lang="fr-FR" sz="3600" dirty="0"/>
              <a:t> are, </a:t>
            </a:r>
            <a:r>
              <a:rPr lang="fr-FR" sz="3600" err="1"/>
              <a:t>where</a:t>
            </a:r>
            <a:r>
              <a:rPr lang="fr-FR" sz="3600" dirty="0"/>
              <a:t> do </a:t>
            </a:r>
            <a:r>
              <a:rPr lang="fr-FR" sz="3600" err="1"/>
              <a:t>we</a:t>
            </a:r>
            <a:r>
              <a:rPr lang="fr-FR" sz="3600" dirty="0"/>
              <a:t> </a:t>
            </a:r>
            <a:r>
              <a:rPr lang="fr-FR" sz="3600" err="1"/>
              <a:t>speak</a:t>
            </a:r>
            <a:r>
              <a:rPr lang="fr-FR" sz="3600" dirty="0"/>
              <a:t> </a:t>
            </a:r>
            <a:r>
              <a:rPr lang="fr-FR" sz="3600" err="1"/>
              <a:t>from</a:t>
            </a:r>
            <a:endParaRPr lang="fr-FR" sz="3600"/>
          </a:p>
        </p:txBody>
      </p:sp>
      <p:sp>
        <p:nvSpPr>
          <p:cNvPr id="9" name="Espace réservé du texte 8">
            <a:extLst>
              <a:ext uri="{FF2B5EF4-FFF2-40B4-BE49-F238E27FC236}">
                <a16:creationId xmlns:a16="http://schemas.microsoft.com/office/drawing/2014/main" id="{7AC12EEB-7541-C996-4AD0-E39C2A01893A}"/>
              </a:ext>
            </a:extLst>
          </p:cNvPr>
          <p:cNvSpPr>
            <a:spLocks noGrp="1"/>
          </p:cNvSpPr>
          <p:nvPr>
            <p:ph type="body" idx="1"/>
          </p:nvPr>
        </p:nvSpPr>
        <p:spPr>
          <a:xfrm>
            <a:off x="532737" y="1073427"/>
            <a:ext cx="11334585" cy="5702930"/>
          </a:xfrm>
        </p:spPr>
        <p:txBody>
          <a:bodyPr/>
          <a:lstStyle/>
          <a:p>
            <a:pPr>
              <a:buFont typeface="Wingdings" panose="05000000000000000000" pitchFamily="2" charset="2"/>
              <a:buChar char="Ø"/>
            </a:pPr>
            <a:r>
              <a:rPr lang="fr-FR" sz="1600" dirty="0"/>
              <a:t>Celine </a:t>
            </a:r>
            <a:r>
              <a:rPr lang="fr-FR" sz="1600" dirty="0" err="1"/>
              <a:t>Lescop</a:t>
            </a:r>
            <a:r>
              <a:rPr lang="fr-FR" sz="1600" dirty="0"/>
              <a:t>: Digital </a:t>
            </a:r>
            <a:r>
              <a:rPr lang="fr-FR" sz="1600" dirty="0" err="1"/>
              <a:t>Sustainability</a:t>
            </a:r>
            <a:r>
              <a:rPr lang="fr-FR" sz="1600" dirty="0"/>
              <a:t> Lead, Axa Group; Associate Expert, The Shift Project</a:t>
            </a:r>
          </a:p>
          <a:p>
            <a:pPr>
              <a:buFont typeface="Wingdings" panose="05000000000000000000" pitchFamily="2" charset="2"/>
              <a:buChar char="Ø"/>
            </a:pPr>
            <a:r>
              <a:rPr lang="fr-FR" sz="1600" dirty="0"/>
              <a:t>Hugues Ferreboeuf: Digital Project </a:t>
            </a:r>
            <a:r>
              <a:rPr lang="fr-FR" sz="1600" dirty="0" err="1"/>
              <a:t>Director</a:t>
            </a:r>
            <a:r>
              <a:rPr lang="fr-FR" sz="1600" dirty="0"/>
              <a:t>, The Shift Project</a:t>
            </a:r>
          </a:p>
          <a:p>
            <a:pPr>
              <a:buFont typeface="Wingdings" panose="05000000000000000000" pitchFamily="2" charset="2"/>
              <a:buChar char="Ø"/>
            </a:pPr>
            <a:r>
              <a:rPr lang="fr-FR" sz="1600" dirty="0"/>
              <a:t>Arnaud Diemer: UCA, </a:t>
            </a:r>
            <a:r>
              <a:rPr lang="fr-FR" sz="1600" dirty="0" err="1"/>
              <a:t>CERDi</a:t>
            </a:r>
            <a:r>
              <a:rPr lang="fr-FR" sz="1600" dirty="0"/>
              <a:t>, ERASME</a:t>
            </a:r>
          </a:p>
          <a:p>
            <a:pPr marL="0" indent="0">
              <a:buNone/>
            </a:pPr>
            <a:endParaRPr lang="fr-FR" sz="1600" dirty="0"/>
          </a:p>
          <a:p>
            <a:pPr marL="0" indent="0">
              <a:buNone/>
            </a:pPr>
            <a:r>
              <a:rPr lang="fr-FR" sz="1800" dirty="0"/>
              <a:t>			</a:t>
            </a:r>
            <a:r>
              <a:rPr lang="fr-FR" sz="1800" dirty="0">
                <a:solidFill>
                  <a:srgbClr val="002060"/>
                </a:solidFill>
              </a:rPr>
              <a:t>The</a:t>
            </a:r>
            <a:r>
              <a:rPr lang="fr-FR" sz="1800" dirty="0"/>
              <a:t> </a:t>
            </a:r>
            <a:r>
              <a:rPr lang="fr-FR" sz="1800" dirty="0" err="1">
                <a:solidFill>
                  <a:schemeClr val="accent2"/>
                </a:solidFill>
              </a:rPr>
              <a:t>carbon</a:t>
            </a:r>
            <a:r>
              <a:rPr lang="fr-FR" sz="1800" dirty="0">
                <a:solidFill>
                  <a:schemeClr val="accent2"/>
                </a:solidFill>
              </a:rPr>
              <a:t> transition</a:t>
            </a:r>
            <a:r>
              <a:rPr lang="fr-FR" sz="1800" dirty="0"/>
              <a:t> </a:t>
            </a:r>
            <a:r>
              <a:rPr lang="fr-FR" sz="1800" dirty="0" err="1">
                <a:solidFill>
                  <a:srgbClr val="002060"/>
                </a:solidFill>
              </a:rPr>
              <a:t>think</a:t>
            </a:r>
            <a:r>
              <a:rPr lang="fr-FR" sz="1800" dirty="0">
                <a:solidFill>
                  <a:srgbClr val="002060"/>
                </a:solidFill>
              </a:rPr>
              <a:t>-tank</a:t>
            </a:r>
            <a:endParaRPr lang="fr-FR" sz="1800" dirty="0"/>
          </a:p>
          <a:p>
            <a:pPr lvl="1"/>
            <a:r>
              <a:rPr lang="en-US" sz="1400" dirty="0"/>
              <a:t>A think tank advocating the shift to a post-carbon economy</a:t>
            </a:r>
          </a:p>
          <a:p>
            <a:pPr lvl="1"/>
            <a:r>
              <a:rPr lang="en-US" sz="1400" dirty="0"/>
              <a:t>A non-profit </a:t>
            </a:r>
            <a:r>
              <a:rPr lang="en-US" sz="1400" dirty="0" err="1"/>
              <a:t>organisation</a:t>
            </a:r>
            <a:r>
              <a:rPr lang="en-US" sz="1400" dirty="0"/>
              <a:t> committed to serving the general interest through scientific objectivity</a:t>
            </a:r>
          </a:p>
          <a:p>
            <a:pPr lvl="1"/>
            <a:r>
              <a:rPr kumimoji="0" lang="fr-FR" sz="1400" i="0" u="sng" strike="noStrike" kern="0" cap="none" spc="0" normalizeH="0" baseline="0" noProof="0" dirty="0" err="1">
                <a:ln>
                  <a:noFill/>
                </a:ln>
                <a:solidFill>
                  <a:srgbClr val="002060"/>
                </a:solidFill>
                <a:effectLst/>
                <a:uLnTx/>
                <a:uFillTx/>
                <a:latin typeface="Arial"/>
                <a:cs typeface="Arial"/>
              </a:rPr>
              <a:t>Informing</a:t>
            </a:r>
            <a:r>
              <a:rPr kumimoji="0" lang="fr-FR" sz="1400" i="0" u="none" strike="noStrike" kern="0" cap="none" spc="0" normalizeH="0" baseline="0" noProof="0" dirty="0">
                <a:ln>
                  <a:noFill/>
                </a:ln>
                <a:solidFill>
                  <a:srgbClr val="002060"/>
                </a:solidFill>
                <a:effectLst/>
                <a:uLnTx/>
                <a:uFillTx/>
                <a:latin typeface="Arial"/>
                <a:cs typeface="Arial"/>
              </a:rPr>
              <a:t> &amp; </a:t>
            </a:r>
            <a:r>
              <a:rPr kumimoji="0" lang="fr-FR" sz="1400" i="0" u="sng" strike="noStrike" kern="0" cap="none" spc="0" normalizeH="0" baseline="0" noProof="0" dirty="0" err="1">
                <a:ln>
                  <a:noFill/>
                </a:ln>
                <a:solidFill>
                  <a:srgbClr val="002060"/>
                </a:solidFill>
                <a:effectLst/>
                <a:uLnTx/>
                <a:uFillTx/>
                <a:latin typeface="Arial"/>
                <a:cs typeface="Arial"/>
              </a:rPr>
              <a:t>influencing</a:t>
            </a:r>
            <a:r>
              <a:rPr kumimoji="0" lang="fr-FR" sz="1400" i="0" u="sng" strike="noStrike" kern="0" cap="none" spc="0" normalizeH="0" baseline="0" noProof="0" dirty="0">
                <a:ln>
                  <a:noFill/>
                </a:ln>
                <a:solidFill>
                  <a:srgbClr val="002060"/>
                </a:solidFill>
                <a:effectLst/>
                <a:uLnTx/>
                <a:uFillTx/>
                <a:latin typeface="Arial"/>
                <a:cs typeface="Arial"/>
              </a:rPr>
              <a:t> </a:t>
            </a:r>
            <a:r>
              <a:rPr kumimoji="0" lang="fr-FR" sz="1400" i="0" u="none" strike="noStrike" kern="0" cap="none" spc="0" normalizeH="0" baseline="0" noProof="0" dirty="0">
                <a:ln>
                  <a:noFill/>
                </a:ln>
                <a:solidFill>
                  <a:srgbClr val="002060"/>
                </a:solidFill>
                <a:effectLst/>
                <a:uLnTx/>
                <a:uFillTx/>
                <a:latin typeface="Arial"/>
                <a:cs typeface="Arial"/>
              </a:rPr>
              <a:t>the </a:t>
            </a:r>
            <a:r>
              <a:rPr kumimoji="0" lang="fr-FR" sz="1400" i="0" u="none" strike="noStrike" kern="0" cap="none" spc="0" normalizeH="0" baseline="0" noProof="0" dirty="0" err="1">
                <a:ln>
                  <a:noFill/>
                </a:ln>
                <a:solidFill>
                  <a:srgbClr val="002060"/>
                </a:solidFill>
                <a:effectLst/>
                <a:uLnTx/>
                <a:uFillTx/>
                <a:latin typeface="Arial"/>
                <a:cs typeface="Arial"/>
              </a:rPr>
              <a:t>debate</a:t>
            </a:r>
            <a:r>
              <a:rPr kumimoji="0" lang="fr-FR" sz="1400" i="0" u="none" strike="noStrike" kern="0" cap="none" spc="0" normalizeH="0" baseline="0" noProof="0" dirty="0">
                <a:ln>
                  <a:noFill/>
                </a:ln>
                <a:solidFill>
                  <a:srgbClr val="002060"/>
                </a:solidFill>
                <a:effectLst/>
                <a:uLnTx/>
                <a:uFillTx/>
                <a:latin typeface="Arial"/>
                <a:cs typeface="Arial"/>
              </a:rPr>
              <a:t> on </a:t>
            </a:r>
            <a:r>
              <a:rPr kumimoji="0" lang="fr-FR" sz="1400" i="0" u="none" strike="noStrike" kern="0" cap="none" spc="0" normalizeH="0" baseline="0" noProof="0" dirty="0" err="1">
                <a:ln>
                  <a:noFill/>
                </a:ln>
                <a:solidFill>
                  <a:srgbClr val="002060"/>
                </a:solidFill>
                <a:effectLst/>
                <a:uLnTx/>
                <a:uFillTx/>
                <a:latin typeface="Arial"/>
                <a:cs typeface="Arial"/>
              </a:rPr>
              <a:t>energy</a:t>
            </a:r>
            <a:r>
              <a:rPr kumimoji="0" lang="fr-FR" sz="1400" i="0" u="none" strike="noStrike" kern="0" cap="none" spc="0" normalizeH="0" baseline="0" noProof="0" dirty="0">
                <a:ln>
                  <a:noFill/>
                </a:ln>
                <a:solidFill>
                  <a:srgbClr val="002060"/>
                </a:solidFill>
                <a:effectLst/>
                <a:uLnTx/>
                <a:uFillTx/>
                <a:latin typeface="Arial"/>
                <a:cs typeface="Arial"/>
              </a:rPr>
              <a:t> transition in Europe</a:t>
            </a:r>
            <a:endParaRPr lang="fr-FR" sz="1400" dirty="0"/>
          </a:p>
          <a:p>
            <a:pPr>
              <a:buFont typeface="Wingdings" panose="05000000000000000000" pitchFamily="2" charset="2"/>
              <a:buChar char="Ø"/>
            </a:pPr>
            <a:endParaRPr lang="fr-FR" sz="1400" dirty="0"/>
          </a:p>
          <a:p>
            <a:pPr>
              <a:buFont typeface="Wingdings" panose="05000000000000000000" pitchFamily="2" charset="2"/>
              <a:buChar char="Ø"/>
            </a:pPr>
            <a:r>
              <a:rPr lang="fr-FR" sz="1400" dirty="0"/>
              <a:t>An </a:t>
            </a:r>
            <a:r>
              <a:rPr lang="fr-FR" sz="1400" dirty="0" err="1"/>
              <a:t>approach</a:t>
            </a:r>
            <a:r>
              <a:rPr lang="fr-FR" sz="1400" dirty="0"/>
              <a:t> </a:t>
            </a:r>
            <a:r>
              <a:rPr lang="fr-FR" sz="1400" dirty="0" err="1"/>
              <a:t>that</a:t>
            </a:r>
            <a:r>
              <a:rPr lang="fr-FR" sz="1400" dirty="0"/>
              <a:t> </a:t>
            </a:r>
            <a:r>
              <a:rPr lang="fr-FR" sz="1400" dirty="0" err="1"/>
              <a:t>is</a:t>
            </a:r>
            <a:r>
              <a:rPr lang="fr-FR" sz="1400" dirty="0"/>
              <a:t> </a:t>
            </a:r>
            <a:r>
              <a:rPr lang="fr-FR" sz="1400" dirty="0" err="1"/>
              <a:t>sector-based</a:t>
            </a:r>
            <a:r>
              <a:rPr lang="fr-FR" sz="1400" dirty="0"/>
              <a:t>: </a:t>
            </a:r>
            <a:r>
              <a:rPr lang="fr-FR" sz="1400" dirty="0" err="1"/>
              <a:t>mobility</a:t>
            </a:r>
            <a:r>
              <a:rPr lang="fr-FR" sz="1400" dirty="0"/>
              <a:t>, building, </a:t>
            </a:r>
            <a:r>
              <a:rPr lang="fr-FR" sz="1400" dirty="0" err="1"/>
              <a:t>energy</a:t>
            </a:r>
            <a:r>
              <a:rPr lang="fr-FR" sz="1400" dirty="0"/>
              <a:t>, public administration, agriculture, </a:t>
            </a:r>
            <a:r>
              <a:rPr lang="fr-FR" sz="1400" dirty="0" err="1"/>
              <a:t>industry</a:t>
            </a:r>
            <a:r>
              <a:rPr lang="fr-FR" sz="1400" dirty="0"/>
              <a:t>, </a:t>
            </a:r>
            <a:r>
              <a:rPr lang="fr-FR" sz="1400" dirty="0" err="1"/>
              <a:t>health</a:t>
            </a:r>
            <a:endParaRPr lang="fr-FR" sz="1400" dirty="0"/>
          </a:p>
          <a:p>
            <a:endParaRPr lang="fr-FR" sz="1400" dirty="0"/>
          </a:p>
          <a:p>
            <a:endParaRPr lang="fr-FR" sz="1800" dirty="0"/>
          </a:p>
          <a:p>
            <a:pPr marL="0" indent="0">
              <a:buNone/>
            </a:pPr>
            <a:endParaRPr lang="fr-FR" sz="1400" dirty="0"/>
          </a:p>
          <a:p>
            <a:pPr>
              <a:buFont typeface="Wingdings" panose="05000000000000000000" pitchFamily="2" charset="2"/>
              <a:buChar char="Ø"/>
            </a:pPr>
            <a:endParaRPr lang="fr-FR" sz="1400" dirty="0"/>
          </a:p>
          <a:p>
            <a:pPr>
              <a:buFont typeface="Wingdings" panose="05000000000000000000" pitchFamily="2" charset="2"/>
              <a:buChar char="Ø"/>
            </a:pPr>
            <a:endParaRPr lang="fr-FR" sz="1400" dirty="0"/>
          </a:p>
          <a:p>
            <a:pPr marL="0" indent="0">
              <a:buNone/>
            </a:pPr>
            <a:endParaRPr lang="fr-FR" sz="1400" dirty="0"/>
          </a:p>
          <a:p>
            <a:pPr>
              <a:buFont typeface="Wingdings" panose="05000000000000000000" pitchFamily="2" charset="2"/>
              <a:buChar char="Ø"/>
            </a:pPr>
            <a:r>
              <a:rPr lang="fr-FR" sz="1400" dirty="0"/>
              <a:t>But </a:t>
            </a:r>
            <a:r>
              <a:rPr lang="fr-FR" sz="1400" dirty="0" err="1"/>
              <a:t>also</a:t>
            </a:r>
            <a:r>
              <a:rPr lang="fr-FR" sz="1400" dirty="0"/>
              <a:t> transversal: </a:t>
            </a:r>
            <a:r>
              <a:rPr lang="fr-FR" sz="1400" dirty="0" err="1"/>
              <a:t>education</a:t>
            </a:r>
            <a:r>
              <a:rPr lang="fr-FR" sz="1400" dirty="0"/>
              <a:t>, culture, </a:t>
            </a:r>
            <a:r>
              <a:rPr lang="fr-FR" sz="1400" u="sng" dirty="0"/>
              <a:t>digital</a:t>
            </a:r>
          </a:p>
          <a:p>
            <a:pPr marL="0" indent="0">
              <a:buNone/>
            </a:pPr>
            <a:endParaRPr lang="fr-FR" sz="1800" dirty="0"/>
          </a:p>
        </p:txBody>
      </p:sp>
      <p:pic>
        <p:nvPicPr>
          <p:cNvPr id="8" name="Image 7">
            <a:extLst>
              <a:ext uri="{FF2B5EF4-FFF2-40B4-BE49-F238E27FC236}">
                <a16:creationId xmlns:a16="http://schemas.microsoft.com/office/drawing/2014/main" id="{5B7D897B-9171-905C-F3D4-F83F89761C4D}"/>
              </a:ext>
            </a:extLst>
          </p:cNvPr>
          <p:cNvPicPr>
            <a:picLocks noChangeAspect="1"/>
          </p:cNvPicPr>
          <p:nvPr/>
        </p:nvPicPr>
        <p:blipFill>
          <a:blip r:embed="rId2"/>
          <a:stretch>
            <a:fillRect/>
          </a:stretch>
        </p:blipFill>
        <p:spPr>
          <a:xfrm>
            <a:off x="800174" y="2315464"/>
            <a:ext cx="1774090" cy="426757"/>
          </a:xfrm>
          <a:prstGeom prst="rect">
            <a:avLst/>
          </a:prstGeom>
        </p:spPr>
      </p:pic>
      <p:pic>
        <p:nvPicPr>
          <p:cNvPr id="10" name="Image 9">
            <a:extLst>
              <a:ext uri="{FF2B5EF4-FFF2-40B4-BE49-F238E27FC236}">
                <a16:creationId xmlns:a16="http://schemas.microsoft.com/office/drawing/2014/main" id="{A349B950-6CCF-8C54-5B7E-F0C3358A519B}"/>
              </a:ext>
            </a:extLst>
          </p:cNvPr>
          <p:cNvPicPr>
            <a:picLocks noChangeAspect="1"/>
          </p:cNvPicPr>
          <p:nvPr/>
        </p:nvPicPr>
        <p:blipFill>
          <a:blip r:embed="rId3"/>
          <a:stretch>
            <a:fillRect/>
          </a:stretch>
        </p:blipFill>
        <p:spPr>
          <a:xfrm>
            <a:off x="800175" y="4278736"/>
            <a:ext cx="865624" cy="1222676"/>
          </a:xfrm>
          <a:prstGeom prst="rect">
            <a:avLst/>
          </a:prstGeom>
        </p:spPr>
      </p:pic>
      <p:pic>
        <p:nvPicPr>
          <p:cNvPr id="11" name="Image 10">
            <a:extLst>
              <a:ext uri="{FF2B5EF4-FFF2-40B4-BE49-F238E27FC236}">
                <a16:creationId xmlns:a16="http://schemas.microsoft.com/office/drawing/2014/main" id="{BF76211A-DC38-65A3-FB7C-A70D32151CD2}"/>
              </a:ext>
            </a:extLst>
          </p:cNvPr>
          <p:cNvPicPr>
            <a:picLocks noChangeAspect="1"/>
          </p:cNvPicPr>
          <p:nvPr/>
        </p:nvPicPr>
        <p:blipFill>
          <a:blip r:embed="rId4"/>
          <a:stretch>
            <a:fillRect/>
          </a:stretch>
        </p:blipFill>
        <p:spPr>
          <a:xfrm>
            <a:off x="5030832" y="5630016"/>
            <a:ext cx="874081" cy="1236763"/>
          </a:xfrm>
          <a:prstGeom prst="rect">
            <a:avLst/>
          </a:prstGeom>
        </p:spPr>
      </p:pic>
      <p:pic>
        <p:nvPicPr>
          <p:cNvPr id="12" name="Image 11">
            <a:extLst>
              <a:ext uri="{FF2B5EF4-FFF2-40B4-BE49-F238E27FC236}">
                <a16:creationId xmlns:a16="http://schemas.microsoft.com/office/drawing/2014/main" id="{33404781-0561-2BC9-2667-9A1A98276DDA}"/>
              </a:ext>
            </a:extLst>
          </p:cNvPr>
          <p:cNvPicPr>
            <a:picLocks noChangeAspect="1"/>
          </p:cNvPicPr>
          <p:nvPr/>
        </p:nvPicPr>
        <p:blipFill>
          <a:blip r:embed="rId5"/>
          <a:stretch>
            <a:fillRect/>
          </a:stretch>
        </p:blipFill>
        <p:spPr>
          <a:xfrm>
            <a:off x="1899115" y="4275560"/>
            <a:ext cx="865624" cy="1225852"/>
          </a:xfrm>
          <a:prstGeom prst="rect">
            <a:avLst/>
          </a:prstGeom>
        </p:spPr>
      </p:pic>
      <p:pic>
        <p:nvPicPr>
          <p:cNvPr id="13" name="Image 12">
            <a:extLst>
              <a:ext uri="{FF2B5EF4-FFF2-40B4-BE49-F238E27FC236}">
                <a16:creationId xmlns:a16="http://schemas.microsoft.com/office/drawing/2014/main" id="{AAA1731A-454A-FCCA-6293-67A9A61D5CEC}"/>
              </a:ext>
            </a:extLst>
          </p:cNvPr>
          <p:cNvPicPr>
            <a:picLocks noChangeAspect="1"/>
          </p:cNvPicPr>
          <p:nvPr/>
        </p:nvPicPr>
        <p:blipFill>
          <a:blip r:embed="rId6"/>
          <a:stretch>
            <a:fillRect/>
          </a:stretch>
        </p:blipFill>
        <p:spPr>
          <a:xfrm>
            <a:off x="3005463" y="4276407"/>
            <a:ext cx="883494" cy="1248265"/>
          </a:xfrm>
          <a:prstGeom prst="rect">
            <a:avLst/>
          </a:prstGeom>
        </p:spPr>
      </p:pic>
      <p:pic>
        <p:nvPicPr>
          <p:cNvPr id="15" name="Image 14">
            <a:extLst>
              <a:ext uri="{FF2B5EF4-FFF2-40B4-BE49-F238E27FC236}">
                <a16:creationId xmlns:a16="http://schemas.microsoft.com/office/drawing/2014/main" id="{65F6726F-992A-F688-BDEA-6F6CE65E2C12}"/>
              </a:ext>
            </a:extLst>
          </p:cNvPr>
          <p:cNvPicPr>
            <a:picLocks noChangeAspect="1"/>
          </p:cNvPicPr>
          <p:nvPr/>
        </p:nvPicPr>
        <p:blipFill>
          <a:blip r:embed="rId7"/>
          <a:stretch>
            <a:fillRect/>
          </a:stretch>
        </p:blipFill>
        <p:spPr>
          <a:xfrm>
            <a:off x="4101091" y="4271578"/>
            <a:ext cx="874082" cy="1248266"/>
          </a:xfrm>
          <a:prstGeom prst="rect">
            <a:avLst/>
          </a:prstGeom>
        </p:spPr>
      </p:pic>
      <p:pic>
        <p:nvPicPr>
          <p:cNvPr id="18" name="Image 17">
            <a:extLst>
              <a:ext uri="{FF2B5EF4-FFF2-40B4-BE49-F238E27FC236}">
                <a16:creationId xmlns:a16="http://schemas.microsoft.com/office/drawing/2014/main" id="{5E862618-434A-0E0C-DE0E-AD4E5FF36578}"/>
              </a:ext>
            </a:extLst>
          </p:cNvPr>
          <p:cNvPicPr>
            <a:picLocks noChangeAspect="1"/>
          </p:cNvPicPr>
          <p:nvPr/>
        </p:nvPicPr>
        <p:blipFill>
          <a:blip r:embed="rId8"/>
          <a:stretch>
            <a:fillRect/>
          </a:stretch>
        </p:blipFill>
        <p:spPr>
          <a:xfrm>
            <a:off x="5114483" y="4288181"/>
            <a:ext cx="866369" cy="1225852"/>
          </a:xfrm>
          <a:prstGeom prst="rect">
            <a:avLst/>
          </a:prstGeom>
        </p:spPr>
      </p:pic>
      <p:pic>
        <p:nvPicPr>
          <p:cNvPr id="19" name="Image 18">
            <a:extLst>
              <a:ext uri="{FF2B5EF4-FFF2-40B4-BE49-F238E27FC236}">
                <a16:creationId xmlns:a16="http://schemas.microsoft.com/office/drawing/2014/main" id="{C6D6086B-852B-69E7-1D8B-A7516592CAB3}"/>
              </a:ext>
            </a:extLst>
          </p:cNvPr>
          <p:cNvPicPr>
            <a:picLocks noChangeAspect="1"/>
          </p:cNvPicPr>
          <p:nvPr/>
        </p:nvPicPr>
        <p:blipFill>
          <a:blip r:embed="rId9"/>
          <a:stretch>
            <a:fillRect/>
          </a:stretch>
        </p:blipFill>
        <p:spPr>
          <a:xfrm>
            <a:off x="6062485" y="5630016"/>
            <a:ext cx="866369" cy="1227984"/>
          </a:xfrm>
          <a:prstGeom prst="rect">
            <a:avLst/>
          </a:prstGeom>
        </p:spPr>
      </p:pic>
      <p:pic>
        <p:nvPicPr>
          <p:cNvPr id="20" name="Image 19">
            <a:extLst>
              <a:ext uri="{FF2B5EF4-FFF2-40B4-BE49-F238E27FC236}">
                <a16:creationId xmlns:a16="http://schemas.microsoft.com/office/drawing/2014/main" id="{272B0F36-2A3F-D4EF-13C1-6E1D8B4D2FA9}"/>
              </a:ext>
            </a:extLst>
          </p:cNvPr>
          <p:cNvPicPr>
            <a:picLocks noChangeAspect="1"/>
          </p:cNvPicPr>
          <p:nvPr/>
        </p:nvPicPr>
        <p:blipFill>
          <a:blip r:embed="rId10"/>
          <a:stretch>
            <a:fillRect/>
          </a:stretch>
        </p:blipFill>
        <p:spPr>
          <a:xfrm flipH="1">
            <a:off x="6062486" y="4297972"/>
            <a:ext cx="866369" cy="1225853"/>
          </a:xfrm>
          <a:prstGeom prst="rect">
            <a:avLst/>
          </a:prstGeom>
        </p:spPr>
      </p:pic>
      <p:pic>
        <p:nvPicPr>
          <p:cNvPr id="21" name="Image 20">
            <a:extLst>
              <a:ext uri="{FF2B5EF4-FFF2-40B4-BE49-F238E27FC236}">
                <a16:creationId xmlns:a16="http://schemas.microsoft.com/office/drawing/2014/main" id="{6EA3306B-4D95-8AD4-08BA-ECE5F1E8850F}"/>
              </a:ext>
            </a:extLst>
          </p:cNvPr>
          <p:cNvPicPr>
            <a:picLocks noChangeAspect="1"/>
          </p:cNvPicPr>
          <p:nvPr/>
        </p:nvPicPr>
        <p:blipFill>
          <a:blip r:embed="rId11"/>
          <a:stretch>
            <a:fillRect/>
          </a:stretch>
        </p:blipFill>
        <p:spPr>
          <a:xfrm>
            <a:off x="10083354" y="4297972"/>
            <a:ext cx="1625962" cy="2463579"/>
          </a:xfrm>
          <a:prstGeom prst="rect">
            <a:avLst/>
          </a:prstGeom>
        </p:spPr>
      </p:pic>
      <p:sp>
        <p:nvSpPr>
          <p:cNvPr id="22" name="ZoneTexte 21">
            <a:extLst>
              <a:ext uri="{FF2B5EF4-FFF2-40B4-BE49-F238E27FC236}">
                <a16:creationId xmlns:a16="http://schemas.microsoft.com/office/drawing/2014/main" id="{0DA6089B-3ECD-7891-E1F9-3F1E9DC4B9C2}"/>
              </a:ext>
            </a:extLst>
          </p:cNvPr>
          <p:cNvSpPr txBox="1"/>
          <p:nvPr/>
        </p:nvSpPr>
        <p:spPr>
          <a:xfrm>
            <a:off x="7216829" y="5424489"/>
            <a:ext cx="3321807" cy="307777"/>
          </a:xfrm>
          <a:prstGeom prst="rect">
            <a:avLst/>
          </a:prstGeom>
          <a:noFill/>
        </p:spPr>
        <p:txBody>
          <a:bodyPr wrap="square" rtlCol="0">
            <a:spAutoFit/>
          </a:bodyPr>
          <a:lstStyle/>
          <a:p>
            <a:r>
              <a:rPr lang="fr-FR" sz="1400" dirty="0"/>
              <a:t>In </a:t>
            </a:r>
            <a:r>
              <a:rPr lang="fr-FR" sz="1400" dirty="0" err="1"/>
              <a:t>view</a:t>
            </a:r>
            <a:r>
              <a:rPr lang="fr-FR" sz="1400" dirty="0"/>
              <a:t> of a </a:t>
            </a:r>
            <a:r>
              <a:rPr lang="fr-FR" sz="1400" dirty="0" err="1"/>
              <a:t>systemic</a:t>
            </a:r>
            <a:r>
              <a:rPr lang="fr-FR" sz="1400" dirty="0"/>
              <a:t> transformation</a:t>
            </a:r>
          </a:p>
        </p:txBody>
      </p:sp>
    </p:spTree>
    <p:extLst>
      <p:ext uri="{BB962C8B-B14F-4D97-AF65-F5344CB8AC3E}">
        <p14:creationId xmlns:p14="http://schemas.microsoft.com/office/powerpoint/2010/main" val="221102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3B2A0-2C84-8CDA-1CE0-544426E360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C3047C-F42C-D3CA-5218-CF6622231C85}"/>
              </a:ext>
            </a:extLst>
          </p:cNvPr>
          <p:cNvSpPr>
            <a:spLocks noGrp="1"/>
          </p:cNvSpPr>
          <p:nvPr>
            <p:ph type="title"/>
          </p:nvPr>
        </p:nvSpPr>
        <p:spPr>
          <a:xfrm>
            <a:off x="1277532" y="25995"/>
            <a:ext cx="9917904" cy="1325563"/>
          </a:xfrm>
        </p:spPr>
        <p:txBody>
          <a:bodyPr lIns="91440" tIns="45720" rIns="91440" bIns="45720" anchor="t"/>
          <a:lstStyle/>
          <a:p>
            <a:r>
              <a:rPr lang="fr-FR" sz="3600" dirty="0"/>
              <a:t>Digital: The Lean ICT program</a:t>
            </a:r>
            <a:endParaRPr lang="fr-FR" sz="3600" dirty="0">
              <a:cs typeface="Arial"/>
            </a:endParaRPr>
          </a:p>
        </p:txBody>
      </p:sp>
      <p:sp>
        <p:nvSpPr>
          <p:cNvPr id="3" name="Espace réservé du texte 2">
            <a:extLst>
              <a:ext uri="{FF2B5EF4-FFF2-40B4-BE49-F238E27FC236}">
                <a16:creationId xmlns:a16="http://schemas.microsoft.com/office/drawing/2014/main" id="{CB9D1439-3204-41B1-52AC-BB4339D5619A}"/>
              </a:ext>
            </a:extLst>
          </p:cNvPr>
          <p:cNvSpPr>
            <a:spLocks noGrp="1"/>
          </p:cNvSpPr>
          <p:nvPr>
            <p:ph type="body" idx="1"/>
          </p:nvPr>
        </p:nvSpPr>
        <p:spPr/>
        <p:txBody>
          <a:bodyPr/>
          <a:lstStyle/>
          <a:p>
            <a:pPr marL="0" indent="0" algn="l">
              <a:buNone/>
            </a:pPr>
            <a:endParaRPr lang="fr-FR" b="0" i="0" dirty="0">
              <a:solidFill>
                <a:srgbClr val="222222"/>
              </a:solidFill>
              <a:effectLst/>
              <a:latin typeface="Arial" panose="020B0604020202020204" pitchFamily="34" charset="0"/>
            </a:endParaRPr>
          </a:p>
          <a:p>
            <a:pPr marL="0" indent="0" rtl="0">
              <a:buNone/>
            </a:pPr>
            <a:endParaRPr lang="fr-FR" dirty="0">
              <a:solidFill>
                <a:srgbClr val="3C4043"/>
              </a:solidFill>
              <a:latin typeface="Roboto" panose="02000000000000000000" pitchFamily="2" charset="0"/>
            </a:endParaRPr>
          </a:p>
        </p:txBody>
      </p:sp>
      <p:pic>
        <p:nvPicPr>
          <p:cNvPr id="5" name="Image 4">
            <a:extLst>
              <a:ext uri="{FF2B5EF4-FFF2-40B4-BE49-F238E27FC236}">
                <a16:creationId xmlns:a16="http://schemas.microsoft.com/office/drawing/2014/main" id="{4415043A-5F25-5537-340A-C8727BE39CDE}"/>
              </a:ext>
            </a:extLst>
          </p:cNvPr>
          <p:cNvPicPr>
            <a:picLocks noChangeAspect="1"/>
          </p:cNvPicPr>
          <p:nvPr/>
        </p:nvPicPr>
        <p:blipFill>
          <a:blip r:embed="rId2"/>
          <a:stretch>
            <a:fillRect/>
          </a:stretch>
        </p:blipFill>
        <p:spPr>
          <a:xfrm>
            <a:off x="1738162" y="1069517"/>
            <a:ext cx="1344206" cy="1891847"/>
          </a:xfrm>
          <a:prstGeom prst="rect">
            <a:avLst/>
          </a:prstGeom>
        </p:spPr>
      </p:pic>
      <p:pic>
        <p:nvPicPr>
          <p:cNvPr id="6" name="Image 5">
            <a:extLst>
              <a:ext uri="{FF2B5EF4-FFF2-40B4-BE49-F238E27FC236}">
                <a16:creationId xmlns:a16="http://schemas.microsoft.com/office/drawing/2014/main" id="{B2D617DF-2DE1-24FA-E22C-DE40A433B8FC}"/>
              </a:ext>
            </a:extLst>
          </p:cNvPr>
          <p:cNvPicPr>
            <a:picLocks noChangeAspect="1"/>
          </p:cNvPicPr>
          <p:nvPr/>
        </p:nvPicPr>
        <p:blipFill>
          <a:blip r:embed="rId3"/>
          <a:stretch>
            <a:fillRect/>
          </a:stretch>
        </p:blipFill>
        <p:spPr>
          <a:xfrm>
            <a:off x="3147966" y="1061011"/>
            <a:ext cx="1337477" cy="1860604"/>
          </a:xfrm>
          <a:prstGeom prst="rect">
            <a:avLst/>
          </a:prstGeom>
        </p:spPr>
      </p:pic>
      <p:sp>
        <p:nvSpPr>
          <p:cNvPr id="7" name="ZoneTexte 6">
            <a:extLst>
              <a:ext uri="{FF2B5EF4-FFF2-40B4-BE49-F238E27FC236}">
                <a16:creationId xmlns:a16="http://schemas.microsoft.com/office/drawing/2014/main" id="{FF5BAF15-FD6D-12DA-2A43-B76BF9953D58}"/>
              </a:ext>
            </a:extLst>
          </p:cNvPr>
          <p:cNvSpPr txBox="1"/>
          <p:nvPr/>
        </p:nvSpPr>
        <p:spPr>
          <a:xfrm>
            <a:off x="9741" y="1932167"/>
            <a:ext cx="1468672" cy="461665"/>
          </a:xfrm>
          <a:prstGeom prst="rect">
            <a:avLst/>
          </a:prstGeom>
          <a:noFill/>
        </p:spPr>
        <p:txBody>
          <a:bodyPr wrap="none" rtlCol="0">
            <a:spAutoFit/>
          </a:bodyPr>
          <a:lstStyle/>
          <a:p>
            <a:r>
              <a:rPr lang="fr-FR" sz="2400" i="1" dirty="0" err="1"/>
              <a:t>Informing</a:t>
            </a:r>
            <a:endParaRPr lang="fr-FR" sz="2400" i="1" dirty="0"/>
          </a:p>
        </p:txBody>
      </p:sp>
      <p:pic>
        <p:nvPicPr>
          <p:cNvPr id="8" name="Image 7">
            <a:extLst>
              <a:ext uri="{FF2B5EF4-FFF2-40B4-BE49-F238E27FC236}">
                <a16:creationId xmlns:a16="http://schemas.microsoft.com/office/drawing/2014/main" id="{CEC7817D-B2B7-3B44-7B8B-7DB99C2B9105}"/>
              </a:ext>
            </a:extLst>
          </p:cNvPr>
          <p:cNvPicPr>
            <a:picLocks noChangeAspect="1"/>
          </p:cNvPicPr>
          <p:nvPr/>
        </p:nvPicPr>
        <p:blipFill>
          <a:blip r:embed="rId4"/>
          <a:stretch>
            <a:fillRect/>
          </a:stretch>
        </p:blipFill>
        <p:spPr>
          <a:xfrm>
            <a:off x="3623471" y="4532459"/>
            <a:ext cx="1023470" cy="1451189"/>
          </a:xfrm>
          <a:prstGeom prst="rect">
            <a:avLst/>
          </a:prstGeom>
        </p:spPr>
      </p:pic>
      <p:pic>
        <p:nvPicPr>
          <p:cNvPr id="9" name="Image 8">
            <a:extLst>
              <a:ext uri="{FF2B5EF4-FFF2-40B4-BE49-F238E27FC236}">
                <a16:creationId xmlns:a16="http://schemas.microsoft.com/office/drawing/2014/main" id="{B1F74863-A3DF-FC1F-F57B-541E80F9F8C1}"/>
              </a:ext>
            </a:extLst>
          </p:cNvPr>
          <p:cNvPicPr>
            <a:picLocks noChangeAspect="1"/>
          </p:cNvPicPr>
          <p:nvPr/>
        </p:nvPicPr>
        <p:blipFill>
          <a:blip r:embed="rId5"/>
          <a:stretch>
            <a:fillRect/>
          </a:stretch>
        </p:blipFill>
        <p:spPr>
          <a:xfrm>
            <a:off x="4551041" y="1081654"/>
            <a:ext cx="1337477" cy="1893908"/>
          </a:xfrm>
          <a:prstGeom prst="rect">
            <a:avLst/>
          </a:prstGeom>
        </p:spPr>
      </p:pic>
      <p:pic>
        <p:nvPicPr>
          <p:cNvPr id="10" name="Image 9">
            <a:extLst>
              <a:ext uri="{FF2B5EF4-FFF2-40B4-BE49-F238E27FC236}">
                <a16:creationId xmlns:a16="http://schemas.microsoft.com/office/drawing/2014/main" id="{90E63D3A-8274-A7A3-D2AF-8AE3DC587458}"/>
              </a:ext>
            </a:extLst>
          </p:cNvPr>
          <p:cNvPicPr>
            <a:picLocks noChangeAspect="1"/>
          </p:cNvPicPr>
          <p:nvPr/>
        </p:nvPicPr>
        <p:blipFill>
          <a:blip r:embed="rId6"/>
          <a:stretch>
            <a:fillRect/>
          </a:stretch>
        </p:blipFill>
        <p:spPr>
          <a:xfrm>
            <a:off x="6037167" y="1073002"/>
            <a:ext cx="1343220" cy="1897270"/>
          </a:xfrm>
          <a:prstGeom prst="rect">
            <a:avLst/>
          </a:prstGeom>
        </p:spPr>
      </p:pic>
      <p:pic>
        <p:nvPicPr>
          <p:cNvPr id="11" name="Image 10">
            <a:extLst>
              <a:ext uri="{FF2B5EF4-FFF2-40B4-BE49-F238E27FC236}">
                <a16:creationId xmlns:a16="http://schemas.microsoft.com/office/drawing/2014/main" id="{10275493-5747-CDCB-CE94-357F78609246}"/>
              </a:ext>
            </a:extLst>
          </p:cNvPr>
          <p:cNvPicPr>
            <a:picLocks noChangeAspect="1"/>
          </p:cNvPicPr>
          <p:nvPr/>
        </p:nvPicPr>
        <p:blipFill>
          <a:blip r:embed="rId7"/>
          <a:stretch>
            <a:fillRect/>
          </a:stretch>
        </p:blipFill>
        <p:spPr>
          <a:xfrm>
            <a:off x="7682110" y="1081654"/>
            <a:ext cx="1304012" cy="1845086"/>
          </a:xfrm>
          <a:prstGeom prst="rect">
            <a:avLst/>
          </a:prstGeom>
        </p:spPr>
      </p:pic>
      <p:pic>
        <p:nvPicPr>
          <p:cNvPr id="12" name="Image 11">
            <a:extLst>
              <a:ext uri="{FF2B5EF4-FFF2-40B4-BE49-F238E27FC236}">
                <a16:creationId xmlns:a16="http://schemas.microsoft.com/office/drawing/2014/main" id="{15814726-CAD0-3A70-2949-F3D917595675}"/>
              </a:ext>
            </a:extLst>
          </p:cNvPr>
          <p:cNvPicPr>
            <a:picLocks noChangeAspect="1"/>
          </p:cNvPicPr>
          <p:nvPr/>
        </p:nvPicPr>
        <p:blipFill>
          <a:blip r:embed="rId8"/>
          <a:stretch>
            <a:fillRect/>
          </a:stretch>
        </p:blipFill>
        <p:spPr>
          <a:xfrm>
            <a:off x="9144964" y="1076529"/>
            <a:ext cx="1304012" cy="1845086"/>
          </a:xfrm>
          <a:prstGeom prst="rect">
            <a:avLst/>
          </a:prstGeom>
        </p:spPr>
      </p:pic>
      <p:sp>
        <p:nvSpPr>
          <p:cNvPr id="13" name="ZoneTexte 12">
            <a:extLst>
              <a:ext uri="{FF2B5EF4-FFF2-40B4-BE49-F238E27FC236}">
                <a16:creationId xmlns:a16="http://schemas.microsoft.com/office/drawing/2014/main" id="{5CC5DA8A-68C0-169E-57F5-CC93982425E9}"/>
              </a:ext>
            </a:extLst>
          </p:cNvPr>
          <p:cNvSpPr txBox="1"/>
          <p:nvPr/>
        </p:nvSpPr>
        <p:spPr>
          <a:xfrm>
            <a:off x="470" y="4883644"/>
            <a:ext cx="1675459" cy="461665"/>
          </a:xfrm>
          <a:prstGeom prst="rect">
            <a:avLst/>
          </a:prstGeom>
          <a:noFill/>
        </p:spPr>
        <p:txBody>
          <a:bodyPr wrap="none" rtlCol="0">
            <a:spAutoFit/>
          </a:bodyPr>
          <a:lstStyle/>
          <a:p>
            <a:r>
              <a:rPr lang="fr-FR" sz="2400" i="1" dirty="0" err="1"/>
              <a:t>Influencing</a:t>
            </a:r>
            <a:endParaRPr lang="fr-FR" sz="2400" i="1" dirty="0"/>
          </a:p>
        </p:txBody>
      </p:sp>
      <p:sp>
        <p:nvSpPr>
          <p:cNvPr id="14" name="ZoneTexte 13">
            <a:extLst>
              <a:ext uri="{FF2B5EF4-FFF2-40B4-BE49-F238E27FC236}">
                <a16:creationId xmlns:a16="http://schemas.microsoft.com/office/drawing/2014/main" id="{9CDCF203-7D88-E96C-26D2-883723E99376}"/>
              </a:ext>
            </a:extLst>
          </p:cNvPr>
          <p:cNvSpPr txBox="1"/>
          <p:nvPr/>
        </p:nvSpPr>
        <p:spPr>
          <a:xfrm>
            <a:off x="2117286" y="5009727"/>
            <a:ext cx="1236236" cy="369332"/>
          </a:xfrm>
          <a:prstGeom prst="rect">
            <a:avLst/>
          </a:prstGeom>
          <a:noFill/>
        </p:spPr>
        <p:txBody>
          <a:bodyPr wrap="none" rtlCol="0">
            <a:spAutoFit/>
          </a:bodyPr>
          <a:lstStyle/>
          <a:p>
            <a:r>
              <a:rPr lang="fr-FR" dirty="0">
                <a:solidFill>
                  <a:srgbClr val="002060"/>
                </a:solidFill>
              </a:rPr>
              <a:t>REEN </a:t>
            </a:r>
            <a:r>
              <a:rPr lang="fr-FR" dirty="0" err="1">
                <a:solidFill>
                  <a:srgbClr val="002060"/>
                </a:solidFill>
              </a:rPr>
              <a:t>law</a:t>
            </a:r>
            <a:endParaRPr lang="fr-FR" dirty="0">
              <a:solidFill>
                <a:srgbClr val="002060"/>
              </a:solidFill>
            </a:endParaRPr>
          </a:p>
        </p:txBody>
      </p:sp>
      <p:sp>
        <p:nvSpPr>
          <p:cNvPr id="16" name="ZoneTexte 15">
            <a:extLst>
              <a:ext uri="{FF2B5EF4-FFF2-40B4-BE49-F238E27FC236}">
                <a16:creationId xmlns:a16="http://schemas.microsoft.com/office/drawing/2014/main" id="{DA14741A-8971-32C7-DA03-84F1CB9AB606}"/>
              </a:ext>
            </a:extLst>
          </p:cNvPr>
          <p:cNvSpPr txBox="1"/>
          <p:nvPr/>
        </p:nvSpPr>
        <p:spPr>
          <a:xfrm>
            <a:off x="5795302" y="4380890"/>
            <a:ext cx="1538415" cy="1754326"/>
          </a:xfrm>
          <a:prstGeom prst="rect">
            <a:avLst/>
          </a:prstGeom>
          <a:noFill/>
        </p:spPr>
        <p:txBody>
          <a:bodyPr wrap="square">
            <a:spAutoFit/>
          </a:bodyPr>
          <a:lstStyle/>
          <a:p>
            <a:pPr algn="l"/>
            <a:r>
              <a:rPr lang="en-US" sz="1200" b="1" dirty="0">
                <a:solidFill>
                  <a:srgbClr val="192C89"/>
                </a:solidFill>
                <a:latin typeface="Arial-BoldMT"/>
              </a:rPr>
              <a:t>A</a:t>
            </a:r>
            <a:r>
              <a:rPr lang="en-US" sz="1200" b="1" i="0" u="none" strike="noStrike" baseline="0" dirty="0">
                <a:solidFill>
                  <a:srgbClr val="192C89"/>
                </a:solidFill>
                <a:latin typeface="Arial-BoldMT"/>
              </a:rPr>
              <a:t>nswer to public consultation</a:t>
            </a:r>
          </a:p>
          <a:p>
            <a:pPr algn="l"/>
            <a:r>
              <a:rPr lang="en-US" sz="1200" b="1" i="0" u="none" strike="noStrike" baseline="0" dirty="0">
                <a:solidFill>
                  <a:srgbClr val="192C89"/>
                </a:solidFill>
                <a:latin typeface="Arial-BoldMT"/>
              </a:rPr>
              <a:t>on the European Commission White Paper</a:t>
            </a:r>
          </a:p>
          <a:p>
            <a:pPr algn="l"/>
            <a:r>
              <a:rPr lang="en-US" sz="1200" b="1" i="0" u="none" strike="noStrike" baseline="0" dirty="0">
                <a:solidFill>
                  <a:srgbClr val="192C89"/>
                </a:solidFill>
                <a:latin typeface="Arial-BoldMT"/>
              </a:rPr>
              <a:t>“How to master Europe's digital infrastructure</a:t>
            </a:r>
          </a:p>
          <a:p>
            <a:pPr algn="l"/>
            <a:r>
              <a:rPr lang="fr-FR" sz="1200" b="1" i="0" u="none" strike="noStrike" baseline="0" dirty="0" err="1">
                <a:solidFill>
                  <a:srgbClr val="192C89"/>
                </a:solidFill>
                <a:latin typeface="Arial-BoldMT"/>
              </a:rPr>
              <a:t>needs</a:t>
            </a:r>
            <a:r>
              <a:rPr lang="fr-FR" sz="1200" b="1" i="0" u="none" strike="noStrike" baseline="0" dirty="0">
                <a:solidFill>
                  <a:srgbClr val="192C89"/>
                </a:solidFill>
                <a:latin typeface="Arial-BoldMT"/>
              </a:rPr>
              <a:t>?”</a:t>
            </a:r>
            <a:endParaRPr lang="fr-FR" sz="1200" dirty="0"/>
          </a:p>
        </p:txBody>
      </p:sp>
      <p:pic>
        <p:nvPicPr>
          <p:cNvPr id="18" name="Image 17">
            <a:extLst>
              <a:ext uri="{FF2B5EF4-FFF2-40B4-BE49-F238E27FC236}">
                <a16:creationId xmlns:a16="http://schemas.microsoft.com/office/drawing/2014/main" id="{429E9DEE-F02A-17B3-D51E-8128B69B9EBF}"/>
              </a:ext>
            </a:extLst>
          </p:cNvPr>
          <p:cNvPicPr>
            <a:picLocks noChangeAspect="1"/>
          </p:cNvPicPr>
          <p:nvPr/>
        </p:nvPicPr>
        <p:blipFill>
          <a:blip r:embed="rId9"/>
          <a:stretch>
            <a:fillRect/>
          </a:stretch>
        </p:blipFill>
        <p:spPr>
          <a:xfrm>
            <a:off x="7318882" y="4527848"/>
            <a:ext cx="1049923" cy="1451189"/>
          </a:xfrm>
          <a:prstGeom prst="rect">
            <a:avLst/>
          </a:prstGeom>
        </p:spPr>
      </p:pic>
      <p:sp>
        <p:nvSpPr>
          <p:cNvPr id="19" name="ZoneTexte 18">
            <a:extLst>
              <a:ext uri="{FF2B5EF4-FFF2-40B4-BE49-F238E27FC236}">
                <a16:creationId xmlns:a16="http://schemas.microsoft.com/office/drawing/2014/main" id="{E79D0780-715A-1DB1-15FD-26691FEFE01C}"/>
              </a:ext>
            </a:extLst>
          </p:cNvPr>
          <p:cNvSpPr txBox="1"/>
          <p:nvPr/>
        </p:nvSpPr>
        <p:spPr>
          <a:xfrm>
            <a:off x="10448976" y="4702953"/>
            <a:ext cx="1683246" cy="1200329"/>
          </a:xfrm>
          <a:prstGeom prst="rect">
            <a:avLst/>
          </a:prstGeom>
          <a:noFill/>
        </p:spPr>
        <p:txBody>
          <a:bodyPr wrap="square" rtlCol="0">
            <a:spAutoFit/>
          </a:bodyPr>
          <a:lstStyle/>
          <a:p>
            <a:r>
              <a:rPr lang="fr-FR" dirty="0" err="1">
                <a:solidFill>
                  <a:srgbClr val="002060"/>
                </a:solidFill>
              </a:rPr>
              <a:t>Integration</a:t>
            </a:r>
            <a:r>
              <a:rPr lang="fr-FR" dirty="0">
                <a:solidFill>
                  <a:srgbClr val="002060"/>
                </a:solidFill>
              </a:rPr>
              <a:t> of </a:t>
            </a:r>
            <a:r>
              <a:rPr lang="fr-FR" dirty="0" err="1">
                <a:solidFill>
                  <a:srgbClr val="002060"/>
                </a:solidFill>
              </a:rPr>
              <a:t>digitalization</a:t>
            </a:r>
            <a:r>
              <a:rPr lang="fr-FR" dirty="0">
                <a:solidFill>
                  <a:srgbClr val="002060"/>
                </a:solidFill>
              </a:rPr>
              <a:t> </a:t>
            </a:r>
            <a:r>
              <a:rPr lang="fr-FR" dirty="0" err="1">
                <a:solidFill>
                  <a:srgbClr val="002060"/>
                </a:solidFill>
              </a:rPr>
              <a:t>into</a:t>
            </a:r>
            <a:r>
              <a:rPr lang="fr-FR" dirty="0">
                <a:solidFill>
                  <a:srgbClr val="002060"/>
                </a:solidFill>
              </a:rPr>
              <a:t> IPCC </a:t>
            </a:r>
            <a:r>
              <a:rPr lang="fr-FR" dirty="0" err="1">
                <a:solidFill>
                  <a:srgbClr val="002060"/>
                </a:solidFill>
              </a:rPr>
              <a:t>SSPs</a:t>
            </a:r>
            <a:endParaRPr lang="fr-FR" dirty="0">
              <a:solidFill>
                <a:srgbClr val="002060"/>
              </a:solidFill>
            </a:endParaRPr>
          </a:p>
        </p:txBody>
      </p:sp>
      <p:sp>
        <p:nvSpPr>
          <p:cNvPr id="20" name="Ellipse 19">
            <a:extLst>
              <a:ext uri="{FF2B5EF4-FFF2-40B4-BE49-F238E27FC236}">
                <a16:creationId xmlns:a16="http://schemas.microsoft.com/office/drawing/2014/main" id="{7F279696-47AE-3550-898E-D582DEC3E1C3}"/>
              </a:ext>
            </a:extLst>
          </p:cNvPr>
          <p:cNvSpPr/>
          <p:nvPr/>
        </p:nvSpPr>
        <p:spPr>
          <a:xfrm>
            <a:off x="2068312" y="4217765"/>
            <a:ext cx="3074848" cy="217070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AB9C9C07-8D60-0C2C-546E-3D416E5D13B4}"/>
              </a:ext>
            </a:extLst>
          </p:cNvPr>
          <p:cNvSpPr/>
          <p:nvPr/>
        </p:nvSpPr>
        <p:spPr>
          <a:xfrm>
            <a:off x="5384179" y="4155940"/>
            <a:ext cx="3428287" cy="2232531"/>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0409BC8-771D-95F3-9AE9-3F8249899823}"/>
              </a:ext>
            </a:extLst>
          </p:cNvPr>
          <p:cNvSpPr/>
          <p:nvPr/>
        </p:nvSpPr>
        <p:spPr>
          <a:xfrm>
            <a:off x="8967936" y="4211343"/>
            <a:ext cx="3074848" cy="2170706"/>
          </a:xfrm>
          <a:prstGeom prst="ellipse">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F5B78148-A41C-9CDA-476C-4B73DF3976FC}"/>
              </a:ext>
            </a:extLst>
          </p:cNvPr>
          <p:cNvSpPr txBox="1"/>
          <p:nvPr/>
        </p:nvSpPr>
        <p:spPr>
          <a:xfrm>
            <a:off x="4051620" y="3973866"/>
            <a:ext cx="966931" cy="369332"/>
          </a:xfrm>
          <a:prstGeom prst="rect">
            <a:avLst/>
          </a:prstGeom>
          <a:noFill/>
        </p:spPr>
        <p:txBody>
          <a:bodyPr wrap="none" rtlCol="0">
            <a:spAutoFit/>
          </a:bodyPr>
          <a:lstStyle/>
          <a:p>
            <a:r>
              <a:rPr lang="fr-FR" dirty="0">
                <a:solidFill>
                  <a:schemeClr val="accent2"/>
                </a:solidFill>
              </a:rPr>
              <a:t>France</a:t>
            </a:r>
            <a:r>
              <a:rPr lang="fr-FR" dirty="0"/>
              <a:t> </a:t>
            </a:r>
          </a:p>
        </p:txBody>
      </p:sp>
      <p:sp>
        <p:nvSpPr>
          <p:cNvPr id="24" name="ZoneTexte 23">
            <a:extLst>
              <a:ext uri="{FF2B5EF4-FFF2-40B4-BE49-F238E27FC236}">
                <a16:creationId xmlns:a16="http://schemas.microsoft.com/office/drawing/2014/main" id="{B4CCCFD7-BC23-553E-1AC7-D83BF87B4F15}"/>
              </a:ext>
            </a:extLst>
          </p:cNvPr>
          <p:cNvSpPr txBox="1"/>
          <p:nvPr/>
        </p:nvSpPr>
        <p:spPr>
          <a:xfrm>
            <a:off x="7708242" y="3941984"/>
            <a:ext cx="992579" cy="369332"/>
          </a:xfrm>
          <a:prstGeom prst="rect">
            <a:avLst/>
          </a:prstGeom>
          <a:noFill/>
        </p:spPr>
        <p:txBody>
          <a:bodyPr wrap="none" rtlCol="0">
            <a:spAutoFit/>
          </a:bodyPr>
          <a:lstStyle/>
          <a:p>
            <a:r>
              <a:rPr lang="fr-FR" dirty="0">
                <a:solidFill>
                  <a:schemeClr val="accent2"/>
                </a:solidFill>
              </a:rPr>
              <a:t>Europe</a:t>
            </a:r>
            <a:r>
              <a:rPr lang="fr-FR" dirty="0"/>
              <a:t> </a:t>
            </a:r>
          </a:p>
        </p:txBody>
      </p:sp>
      <p:sp>
        <p:nvSpPr>
          <p:cNvPr id="25" name="ZoneTexte 24">
            <a:extLst>
              <a:ext uri="{FF2B5EF4-FFF2-40B4-BE49-F238E27FC236}">
                <a16:creationId xmlns:a16="http://schemas.microsoft.com/office/drawing/2014/main" id="{0566A5D2-C14E-36DC-B53C-0F624DAFDC14}"/>
              </a:ext>
            </a:extLst>
          </p:cNvPr>
          <p:cNvSpPr txBox="1"/>
          <p:nvPr/>
        </p:nvSpPr>
        <p:spPr>
          <a:xfrm>
            <a:off x="10966838" y="3964129"/>
            <a:ext cx="847348" cy="369332"/>
          </a:xfrm>
          <a:prstGeom prst="rect">
            <a:avLst/>
          </a:prstGeom>
          <a:noFill/>
        </p:spPr>
        <p:txBody>
          <a:bodyPr wrap="none" rtlCol="0">
            <a:spAutoFit/>
          </a:bodyPr>
          <a:lstStyle/>
          <a:p>
            <a:r>
              <a:rPr lang="fr-FR" dirty="0">
                <a:solidFill>
                  <a:schemeClr val="accent2"/>
                </a:solidFill>
              </a:rPr>
              <a:t>World</a:t>
            </a:r>
            <a:r>
              <a:rPr lang="fr-FR" dirty="0"/>
              <a:t> </a:t>
            </a:r>
          </a:p>
        </p:txBody>
      </p:sp>
      <p:sp>
        <p:nvSpPr>
          <p:cNvPr id="26" name="ZoneTexte 25">
            <a:extLst>
              <a:ext uri="{FF2B5EF4-FFF2-40B4-BE49-F238E27FC236}">
                <a16:creationId xmlns:a16="http://schemas.microsoft.com/office/drawing/2014/main" id="{026B28B9-87FC-E328-8D0A-87251A929B77}"/>
              </a:ext>
            </a:extLst>
          </p:cNvPr>
          <p:cNvSpPr txBox="1"/>
          <p:nvPr/>
        </p:nvSpPr>
        <p:spPr>
          <a:xfrm>
            <a:off x="9096459" y="4810540"/>
            <a:ext cx="1506772" cy="923330"/>
          </a:xfrm>
          <a:prstGeom prst="rect">
            <a:avLst/>
          </a:prstGeom>
          <a:noFill/>
        </p:spPr>
        <p:txBody>
          <a:bodyPr wrap="square" rtlCol="0">
            <a:spAutoFit/>
          </a:bodyPr>
          <a:lstStyle/>
          <a:p>
            <a:r>
              <a:rPr lang="fr-FR" dirty="0">
                <a:solidFill>
                  <a:srgbClr val="002060"/>
                </a:solidFill>
              </a:rPr>
              <a:t>International expert workshops</a:t>
            </a:r>
          </a:p>
        </p:txBody>
      </p:sp>
      <p:sp>
        <p:nvSpPr>
          <p:cNvPr id="27" name="ZoneTexte 26">
            <a:extLst>
              <a:ext uri="{FF2B5EF4-FFF2-40B4-BE49-F238E27FC236}">
                <a16:creationId xmlns:a16="http://schemas.microsoft.com/office/drawing/2014/main" id="{E4756033-47B4-E6DD-A03F-FC246C9781DD}"/>
              </a:ext>
            </a:extLst>
          </p:cNvPr>
          <p:cNvSpPr txBox="1"/>
          <p:nvPr/>
        </p:nvSpPr>
        <p:spPr>
          <a:xfrm>
            <a:off x="2814762" y="3139003"/>
            <a:ext cx="7967206" cy="369332"/>
          </a:xfrm>
          <a:prstGeom prst="rect">
            <a:avLst/>
          </a:prstGeom>
          <a:noFill/>
        </p:spPr>
        <p:txBody>
          <a:bodyPr wrap="square" rtlCol="0">
            <a:spAutoFit/>
          </a:bodyPr>
          <a:lstStyle/>
          <a:p>
            <a:r>
              <a:rPr lang="fr-FR" dirty="0" err="1"/>
              <a:t>Projects</a:t>
            </a:r>
            <a:r>
              <a:rPr lang="fr-FR" dirty="0"/>
              <a:t> </a:t>
            </a:r>
            <a:r>
              <a:rPr lang="fr-FR" dirty="0" err="1"/>
              <a:t>with</a:t>
            </a:r>
            <a:r>
              <a:rPr lang="fr-FR" dirty="0"/>
              <a:t> </a:t>
            </a:r>
            <a:r>
              <a:rPr lang="fr-FR" dirty="0" err="1"/>
              <a:t>associate</a:t>
            </a:r>
            <a:r>
              <a:rPr lang="fr-FR" dirty="0"/>
              <a:t> experts, </a:t>
            </a:r>
            <a:r>
              <a:rPr lang="fr-FR" dirty="0" err="1"/>
              <a:t>academics</a:t>
            </a:r>
            <a:r>
              <a:rPr lang="fr-FR" dirty="0"/>
              <a:t>, </a:t>
            </a:r>
            <a:r>
              <a:rPr lang="fr-FR" dirty="0" err="1"/>
              <a:t>industry</a:t>
            </a:r>
            <a:r>
              <a:rPr lang="fr-FR" dirty="0"/>
              <a:t> </a:t>
            </a:r>
            <a:r>
              <a:rPr lang="fr-FR" dirty="0" err="1"/>
              <a:t>representatives</a:t>
            </a:r>
            <a:endParaRPr lang="fr-FR" dirty="0"/>
          </a:p>
        </p:txBody>
      </p:sp>
      <p:sp>
        <p:nvSpPr>
          <p:cNvPr id="28" name="Accolade ouvrante 27">
            <a:extLst>
              <a:ext uri="{FF2B5EF4-FFF2-40B4-BE49-F238E27FC236}">
                <a16:creationId xmlns:a16="http://schemas.microsoft.com/office/drawing/2014/main" id="{77BA407F-03F4-FE59-EBCA-9631129BD966}"/>
              </a:ext>
            </a:extLst>
          </p:cNvPr>
          <p:cNvSpPr/>
          <p:nvPr/>
        </p:nvSpPr>
        <p:spPr>
          <a:xfrm rot="16200000">
            <a:off x="5942822" y="-1346416"/>
            <a:ext cx="302673" cy="88657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959468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10D0B4-9B56-C695-0723-B01CA26F907F}"/>
              </a:ext>
            </a:extLst>
          </p:cNvPr>
          <p:cNvSpPr>
            <a:spLocks noGrp="1"/>
          </p:cNvSpPr>
          <p:nvPr>
            <p:ph type="title"/>
          </p:nvPr>
        </p:nvSpPr>
        <p:spPr>
          <a:xfrm>
            <a:off x="675861" y="140329"/>
            <a:ext cx="11390243" cy="1325563"/>
          </a:xfrm>
        </p:spPr>
        <p:txBody>
          <a:bodyPr>
            <a:normAutofit/>
          </a:bodyPr>
          <a:lstStyle/>
          <a:p>
            <a:r>
              <a:rPr lang="en-GB" sz="3600" dirty="0">
                <a:latin typeface="Arial"/>
                <a:cs typeface="Arial"/>
              </a:rPr>
              <a:t>The problem the Lean-ICT program wants to tackle: the unsustainable dynamics of the digital sector </a:t>
            </a:r>
          </a:p>
        </p:txBody>
      </p:sp>
      <p:sp>
        <p:nvSpPr>
          <p:cNvPr id="10" name="Espace réservé du contenu 9">
            <a:extLst>
              <a:ext uri="{FF2B5EF4-FFF2-40B4-BE49-F238E27FC236}">
                <a16:creationId xmlns:a16="http://schemas.microsoft.com/office/drawing/2014/main" id="{65185498-5C01-B316-1688-40CB3903162F}"/>
              </a:ext>
            </a:extLst>
          </p:cNvPr>
          <p:cNvSpPr>
            <a:spLocks noGrp="1"/>
          </p:cNvSpPr>
          <p:nvPr>
            <p:ph idx="1"/>
          </p:nvPr>
        </p:nvSpPr>
        <p:spPr>
          <a:xfrm>
            <a:off x="838200" y="1467071"/>
            <a:ext cx="11040220" cy="4427538"/>
          </a:xfrm>
        </p:spPr>
        <p:txBody>
          <a:bodyPr vert="horz" lIns="91440" tIns="45720" rIns="91440" bIns="45720" rtlCol="0" anchor="t">
            <a:normAutofit/>
          </a:bodyPr>
          <a:lstStyle/>
          <a:p>
            <a:pPr marL="0" indent="0">
              <a:buNone/>
            </a:pPr>
            <a:r>
              <a:rPr lang="en-GB" sz="2000" dirty="0"/>
              <a:t>The ICT sector GHG impact has been a growing concern since the </a:t>
            </a:r>
            <a:r>
              <a:rPr lang="en-GB" sz="2000" dirty="0">
                <a:hlinkClick r:id="rId3"/>
              </a:rPr>
              <a:t>first Gartner ICT GHG measure</a:t>
            </a:r>
            <a:r>
              <a:rPr lang="en-GB" sz="2000" dirty="0"/>
              <a:t> of 2% of global emissions in 2005, confirmed by </a:t>
            </a:r>
            <a:r>
              <a:rPr lang="en-GB" sz="2000" dirty="0">
                <a:hlinkClick r:id="rId4"/>
              </a:rPr>
              <a:t>The Shift Project </a:t>
            </a:r>
            <a:r>
              <a:rPr lang="en-GB" sz="2000" dirty="0"/>
              <a:t>in 2018 at 3,7% , recognized internationally  by the United Nations (ITU, UNEP, UNCTAD, UNFCC) and exacerbated by the GEN AI hype </a:t>
            </a:r>
          </a:p>
        </p:txBody>
      </p:sp>
      <p:sp>
        <p:nvSpPr>
          <p:cNvPr id="4" name="Rectangle : coins arrondis 3">
            <a:extLst>
              <a:ext uri="{FF2B5EF4-FFF2-40B4-BE49-F238E27FC236}">
                <a16:creationId xmlns:a16="http://schemas.microsoft.com/office/drawing/2014/main" id="{A59AC804-FD1F-E9E6-E099-4ECDED0C0693}"/>
              </a:ext>
            </a:extLst>
          </p:cNvPr>
          <p:cNvSpPr/>
          <p:nvPr/>
        </p:nvSpPr>
        <p:spPr>
          <a:xfrm>
            <a:off x="839159" y="4776744"/>
            <a:ext cx="5517332" cy="2018922"/>
          </a:xfrm>
          <a:prstGeom prst="roundRect">
            <a:avLst>
              <a:gd name="adj" fmla="val 8993"/>
            </a:avLst>
          </a:prstGeom>
          <a:solidFill>
            <a:schemeClr val="bg1">
              <a:lumMod val="95000"/>
            </a:schemeClr>
          </a:solidFill>
          <a:ln>
            <a:solidFill>
              <a:srgbClr val="000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2024 Digital economy report by United Nations</a:t>
            </a:r>
            <a:r>
              <a:rPr kumimoji="0" lang="en-US" sz="1500" b="1" i="0" u="none" strike="noStrike" kern="1200" cap="none" spc="0" normalizeH="0" baseline="0" noProof="0" dirty="0">
                <a:ln>
                  <a:noFill/>
                </a:ln>
                <a:solidFill>
                  <a:srgbClr val="EBC279"/>
                </a:solidFill>
                <a:effectLst/>
                <a:uLnTx/>
                <a:uFillTx/>
                <a:latin typeface="Calibri" panose="020F0502020204030204"/>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Current state of digital growth (1.5 to 3.2% of global GHG emissions in 2022, representing 0.69 to 1.6 gigatons of CO2e)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8200"/>
                </a:solidFill>
                <a:effectLst/>
                <a:uLnTx/>
                <a:uFillTx/>
                <a:latin typeface="Calibri" panose="020F0502020204030204"/>
                <a:ea typeface="+mn-ea"/>
                <a:cs typeface="+mn-cs"/>
              </a:rPr>
              <a:t>Sustainable &amp; Inclusive Digital Future within planetary boundaries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Global Digital Compact for principles and international cooperation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Address full life cycle of digitalization, emphasizing sustainable practices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Policy objectives &amp; integrated approach for environmental sustainability in digitalization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8200"/>
                </a:solidFill>
                <a:effectLst/>
                <a:uLnTx/>
                <a:uFillTx/>
                <a:latin typeface="Calibri" panose="020F0502020204030204"/>
                <a:ea typeface="+mn-ea"/>
                <a:cs typeface="+mn-cs"/>
              </a:rPr>
              <a:t>Transparency &amp; evidence-based action to combat greenwashing and reduce environmental impacts</a:t>
            </a:r>
          </a:p>
        </p:txBody>
      </p:sp>
      <p:sp>
        <p:nvSpPr>
          <p:cNvPr id="5" name="Rectangle : coins arrondis 4">
            <a:extLst>
              <a:ext uri="{FF2B5EF4-FFF2-40B4-BE49-F238E27FC236}">
                <a16:creationId xmlns:a16="http://schemas.microsoft.com/office/drawing/2014/main" id="{56E533E9-6820-4FFD-FD5D-7AF7344B7FF0}"/>
              </a:ext>
            </a:extLst>
          </p:cNvPr>
          <p:cNvSpPr/>
          <p:nvPr/>
        </p:nvSpPr>
        <p:spPr>
          <a:xfrm>
            <a:off x="839159" y="2459099"/>
            <a:ext cx="5517332" cy="1325563"/>
          </a:xfrm>
          <a:prstGeom prst="roundRect">
            <a:avLst>
              <a:gd name="adj" fmla="val 11849"/>
            </a:avLst>
          </a:prstGeom>
          <a:solidFill>
            <a:schemeClr val="bg1">
              <a:lumMod val="95000"/>
            </a:schemeClr>
          </a:solidFill>
          <a:ln>
            <a:solidFill>
              <a:srgbClr val="000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8200"/>
                </a:solidFill>
                <a:effectLst/>
                <a:uLnTx/>
                <a:uFillTx/>
                <a:latin typeface="Calibri" panose="020F0502020204030204"/>
                <a:ea typeface="+mn-ea"/>
                <a:cs typeface="+mn-cs"/>
              </a:rPr>
              <a:t>COP29</a:t>
            </a: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New UN Climate Change Report Shows National Climate Plans 'Fall Miles Short of What's Needed’ </a:t>
            </a: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Report</a:t>
            </a: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Current plans combined – if fully implemented – would see emissions of 51.5 gigatons of CO2 equivalent in 2030 - a level only 2.6 per cent lower than in 2019.  </a:t>
            </a:r>
            <a:r>
              <a:rPr kumimoji="0" lang="en-US" sz="1200" b="1" i="0" u="none" strike="noStrike" kern="1200" cap="none" spc="0" normalizeH="0" baseline="0" noProof="0" dirty="0">
                <a:ln>
                  <a:noFill/>
                </a:ln>
                <a:solidFill>
                  <a:srgbClr val="FF8200"/>
                </a:solidFill>
                <a:effectLst/>
                <a:uLnTx/>
                <a:uFillTx/>
                <a:latin typeface="Calibri" panose="020F0502020204030204"/>
                <a:ea typeface="+mn-ea"/>
                <a:cs typeface="+mn-cs"/>
              </a:rPr>
              <a:t>Greenhouse gas pollution at these levels will guarantee a human and economic trainwreck for every country, without exception. </a:t>
            </a:r>
          </a:p>
        </p:txBody>
      </p:sp>
      <p:sp>
        <p:nvSpPr>
          <p:cNvPr id="8" name="Rectangle : coins arrondis 7">
            <a:extLst>
              <a:ext uri="{FF2B5EF4-FFF2-40B4-BE49-F238E27FC236}">
                <a16:creationId xmlns:a16="http://schemas.microsoft.com/office/drawing/2014/main" id="{4E029F78-EA2A-6AE1-485E-C776C960CC02}"/>
              </a:ext>
            </a:extLst>
          </p:cNvPr>
          <p:cNvSpPr/>
          <p:nvPr/>
        </p:nvSpPr>
        <p:spPr>
          <a:xfrm>
            <a:off x="6861542" y="2459099"/>
            <a:ext cx="5001284" cy="1211575"/>
          </a:xfrm>
          <a:prstGeom prst="roundRect">
            <a:avLst>
              <a:gd name="adj" fmla="val 11849"/>
            </a:avLst>
          </a:prstGeom>
          <a:solidFill>
            <a:schemeClr val="bg1">
              <a:lumMod val="95000"/>
            </a:schemeClr>
          </a:solidFill>
          <a:ln>
            <a:solidFill>
              <a:srgbClr val="000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US" sz="1200" b="1" dirty="0">
                <a:solidFill>
                  <a:srgbClr val="000000"/>
                </a:solidFill>
                <a:latin typeface="Calibri" panose="020F0502020204030204"/>
              </a:rPr>
              <a:t>Gartner IT Sustainability :</a:t>
            </a:r>
            <a:endParaRPr lang="fr-FR" sz="1200" b="1" dirty="0">
              <a:solidFill>
                <a:srgbClr val="000000"/>
              </a:solidFill>
              <a:latin typeface="Calibri" panose="020F0502020204030204"/>
            </a:endParaRPr>
          </a:p>
          <a:p>
            <a:pPr marL="171450" lvl="0" indent="-171450">
              <a:buFont typeface="Arial" panose="020B0604020202020204" pitchFamily="34" charset="0"/>
              <a:buChar char="•"/>
            </a:pPr>
            <a:r>
              <a:rPr lang="en-US" sz="1200" dirty="0">
                <a:solidFill>
                  <a:srgbClr val="000000"/>
                </a:solidFill>
                <a:latin typeface="Calibri" panose="020F0502020204030204"/>
              </a:rPr>
              <a:t>Energy from IT will Increase… : ICT as a percentage of global electricity consumption 50x between 2010 and 2030 : the first Response action is to Control Cost/ Build Resilience </a:t>
            </a:r>
            <a:endParaRPr lang="fr-FR" sz="1200" dirty="0">
              <a:solidFill>
                <a:srgbClr val="000000"/>
              </a:solidFill>
              <a:latin typeface="Calibri" panose="020F0502020204030204"/>
            </a:endParaRPr>
          </a:p>
          <a:p>
            <a:pPr marL="171450" lvl="0" indent="-171450">
              <a:buFont typeface="Arial" panose="020B0604020202020204" pitchFamily="34" charset="0"/>
              <a:buChar char="•"/>
            </a:pPr>
            <a:r>
              <a:rPr lang="en-US" sz="1200" b="1" dirty="0">
                <a:solidFill>
                  <a:srgbClr val="FF8200"/>
                </a:solidFill>
                <a:latin typeface="Calibri" panose="020F0502020204030204"/>
              </a:rPr>
              <a:t>Artificial intelligence, will not, in the short-term address emissions and energy growth issues</a:t>
            </a:r>
            <a:endParaRPr lang="fr-FR" sz="1200" b="1" dirty="0">
              <a:solidFill>
                <a:srgbClr val="FF8200"/>
              </a:solidFill>
              <a:latin typeface="Calibri" panose="020F0502020204030204"/>
            </a:endParaRPr>
          </a:p>
        </p:txBody>
      </p:sp>
      <p:sp>
        <p:nvSpPr>
          <p:cNvPr id="9" name="Rectangle : coins arrondis 8">
            <a:extLst>
              <a:ext uri="{FF2B5EF4-FFF2-40B4-BE49-F238E27FC236}">
                <a16:creationId xmlns:a16="http://schemas.microsoft.com/office/drawing/2014/main" id="{5E27450B-46A3-4D64-231F-A8FC1ADCD262}"/>
              </a:ext>
            </a:extLst>
          </p:cNvPr>
          <p:cNvSpPr/>
          <p:nvPr/>
        </p:nvSpPr>
        <p:spPr>
          <a:xfrm>
            <a:off x="6861542" y="3726187"/>
            <a:ext cx="5001284" cy="1265231"/>
          </a:xfrm>
          <a:prstGeom prst="roundRect">
            <a:avLst>
              <a:gd name="adj" fmla="val 11849"/>
            </a:avLst>
          </a:prstGeom>
          <a:solidFill>
            <a:schemeClr val="bg1">
              <a:lumMod val="95000"/>
            </a:schemeClr>
          </a:solidFill>
          <a:ln>
            <a:solidFill>
              <a:srgbClr val="000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US" sz="1200" b="1" dirty="0">
                <a:solidFill>
                  <a:schemeClr val="tx1"/>
                </a:solidFill>
                <a:effectLst/>
                <a:latin typeface="Aptos" panose="020B0004020202020204" pitchFamily="34" charset="0"/>
                <a:ea typeface="Calibri" panose="020F0502020204030204" pitchFamily="34" charset="0"/>
              </a:rPr>
              <a:t>Microsoft Wanted to be Carbon Negative. Then It went Big on AI. </a:t>
            </a:r>
            <a:r>
              <a:rPr lang="en-US" sz="1200" b="1" u="sng" dirty="0">
                <a:solidFill>
                  <a:schemeClr val="tx1"/>
                </a:solidFill>
                <a:effectLst/>
                <a:latin typeface="Aptos" panose="020B00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Article</a:t>
            </a:r>
            <a:endParaRPr lang="fr-FR" sz="1100" dirty="0">
              <a:solidFill>
                <a:schemeClr val="tx1"/>
              </a:solidFill>
              <a:effectLst/>
              <a:latin typeface="Calibri" panose="020F0502020204030204" pitchFamily="34" charset="0"/>
              <a:ea typeface="Calibri" panose="020F0502020204030204" pitchFamily="34" charset="0"/>
            </a:endParaRPr>
          </a:p>
          <a:p>
            <a:r>
              <a:rPr lang="en-US" sz="1200" dirty="0">
                <a:solidFill>
                  <a:schemeClr val="tx1"/>
                </a:solidFill>
                <a:effectLst/>
                <a:latin typeface="Aptos" panose="020B0004020202020204" pitchFamily="34" charset="0"/>
                <a:ea typeface="Calibri" panose="020F0502020204030204" pitchFamily="34" charset="0"/>
              </a:rPr>
              <a:t>Environmental reports rarely go viral, but that’s exactly what happened when Microsoft released its 2023 carbon review. </a:t>
            </a:r>
            <a:r>
              <a:rPr lang="en-US" sz="1200" b="1" dirty="0">
                <a:solidFill>
                  <a:srgbClr val="FF8200"/>
                </a:solidFill>
                <a:latin typeface="Calibri" panose="020F0502020204030204"/>
              </a:rPr>
              <a:t>Years after pledging to be carbon negative by 2030, the tech giant’s emissions had in fact gone up — by a staggering 30%.</a:t>
            </a:r>
            <a:endParaRPr lang="fr-FR" sz="1200" b="1" dirty="0">
              <a:solidFill>
                <a:srgbClr val="FF8200"/>
              </a:solidFill>
              <a:latin typeface="Calibri" panose="020F0502020204030204"/>
            </a:endParaRPr>
          </a:p>
        </p:txBody>
      </p:sp>
      <p:sp>
        <p:nvSpPr>
          <p:cNvPr id="11" name="Rectangle : coins arrondis 10">
            <a:extLst>
              <a:ext uri="{FF2B5EF4-FFF2-40B4-BE49-F238E27FC236}">
                <a16:creationId xmlns:a16="http://schemas.microsoft.com/office/drawing/2014/main" id="{47AEFD22-8120-DF50-D97B-3F36CE578D3E}"/>
              </a:ext>
            </a:extLst>
          </p:cNvPr>
          <p:cNvSpPr/>
          <p:nvPr/>
        </p:nvSpPr>
        <p:spPr>
          <a:xfrm>
            <a:off x="6861542" y="5902497"/>
            <a:ext cx="5001284" cy="893169"/>
          </a:xfrm>
          <a:prstGeom prst="roundRect">
            <a:avLst>
              <a:gd name="adj" fmla="val 11849"/>
            </a:avLst>
          </a:prstGeom>
          <a:solidFill>
            <a:schemeClr val="bg1">
              <a:lumMod val="95000"/>
            </a:schemeClr>
          </a:solidFill>
          <a:ln>
            <a:solidFill>
              <a:srgbClr val="000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fr-FR" sz="1200" b="1" dirty="0">
                <a:solidFill>
                  <a:srgbClr val="FF8200"/>
                </a:solidFill>
                <a:latin typeface="Calibri" panose="020F0502020204030204"/>
              </a:rPr>
              <a:t>Digital Giants shift to </a:t>
            </a:r>
            <a:r>
              <a:rPr lang="fr-FR" sz="1200" b="1" dirty="0" err="1">
                <a:solidFill>
                  <a:srgbClr val="FF8200"/>
                </a:solidFill>
                <a:latin typeface="Calibri" panose="020F0502020204030204"/>
              </a:rPr>
              <a:t>nuclear</a:t>
            </a:r>
            <a:r>
              <a:rPr lang="fr-FR" sz="1200" b="1" dirty="0">
                <a:solidFill>
                  <a:srgbClr val="FF8200"/>
                </a:solidFill>
                <a:latin typeface="Calibri" panose="020F0502020204030204"/>
              </a:rPr>
              <a:t> </a:t>
            </a:r>
            <a:r>
              <a:rPr lang="fr-FR" sz="1200" b="1" dirty="0" err="1">
                <a:solidFill>
                  <a:srgbClr val="FF8200"/>
                </a:solidFill>
                <a:latin typeface="Calibri" panose="020F0502020204030204"/>
              </a:rPr>
              <a:t>energy</a:t>
            </a:r>
            <a:r>
              <a:rPr lang="fr-FR" sz="1200" b="1" dirty="0">
                <a:solidFill>
                  <a:srgbClr val="FF8200"/>
                </a:solidFill>
                <a:latin typeface="Calibri" panose="020F0502020204030204"/>
              </a:rPr>
              <a:t> </a:t>
            </a:r>
            <a:r>
              <a:rPr lang="fr-FR" sz="1200" b="1" dirty="0">
                <a:solidFill>
                  <a:schemeClr val="tx1"/>
                </a:solidFill>
                <a:effectLst/>
                <a:latin typeface="Aptos" panose="020B0004020202020204" pitchFamily="34" charset="0"/>
                <a:ea typeface="Calibri" panose="020F0502020204030204" pitchFamily="34" charset="0"/>
              </a:rPr>
              <a:t>to </a:t>
            </a:r>
            <a:r>
              <a:rPr lang="fr-FR" sz="1200" b="1" dirty="0" err="1">
                <a:solidFill>
                  <a:schemeClr val="tx1"/>
                </a:solidFill>
                <a:effectLst/>
                <a:latin typeface="Aptos" panose="020B0004020202020204" pitchFamily="34" charset="0"/>
                <a:ea typeface="Calibri" panose="020F0502020204030204" pitchFamily="34" charset="0"/>
              </a:rPr>
              <a:t>meet</a:t>
            </a:r>
            <a:r>
              <a:rPr lang="fr-FR" sz="1200" b="1" dirty="0">
                <a:solidFill>
                  <a:schemeClr val="tx1"/>
                </a:solidFill>
                <a:effectLst/>
                <a:latin typeface="Aptos" panose="020B0004020202020204" pitchFamily="34" charset="0"/>
                <a:ea typeface="Calibri" panose="020F0502020204030204" pitchFamily="34" charset="0"/>
              </a:rPr>
              <a:t> </a:t>
            </a:r>
            <a:r>
              <a:rPr lang="fr-FR" sz="1200" b="1" dirty="0" err="1">
                <a:solidFill>
                  <a:schemeClr val="tx1"/>
                </a:solidFill>
                <a:effectLst/>
                <a:latin typeface="Aptos" panose="020B0004020202020204" pitchFamily="34" charset="0"/>
                <a:ea typeface="Calibri" panose="020F0502020204030204" pitchFamily="34" charset="0"/>
              </a:rPr>
              <a:t>Artificial</a:t>
            </a:r>
            <a:r>
              <a:rPr lang="fr-FR" sz="1200" b="1" dirty="0">
                <a:solidFill>
                  <a:schemeClr val="tx1"/>
                </a:solidFill>
                <a:effectLst/>
                <a:latin typeface="Aptos" panose="020B0004020202020204" pitchFamily="34" charset="0"/>
                <a:ea typeface="Calibri" panose="020F0502020204030204" pitchFamily="34" charset="0"/>
              </a:rPr>
              <a:t> Intelligence </a:t>
            </a:r>
            <a:r>
              <a:rPr lang="fr-FR" sz="1200" b="1" dirty="0" err="1">
                <a:solidFill>
                  <a:schemeClr val="tx1"/>
                </a:solidFill>
                <a:effectLst/>
                <a:latin typeface="Aptos" panose="020B0004020202020204" pitchFamily="34" charset="0"/>
                <a:ea typeface="Calibri" panose="020F0502020204030204" pitchFamily="34" charset="0"/>
              </a:rPr>
              <a:t>growing</a:t>
            </a:r>
            <a:r>
              <a:rPr lang="fr-FR" sz="1200" b="1" dirty="0">
                <a:solidFill>
                  <a:schemeClr val="tx1"/>
                </a:solidFill>
                <a:effectLst/>
                <a:latin typeface="Aptos" panose="020B0004020202020204" pitchFamily="34" charset="0"/>
                <a:ea typeface="Calibri" panose="020F0502020204030204" pitchFamily="34" charset="0"/>
              </a:rPr>
              <a:t> </a:t>
            </a:r>
            <a:r>
              <a:rPr lang="fr-FR" sz="1200" b="1" dirty="0" err="1">
                <a:solidFill>
                  <a:schemeClr val="tx1"/>
                </a:solidFill>
                <a:effectLst/>
                <a:latin typeface="Aptos" panose="020B0004020202020204" pitchFamily="34" charset="0"/>
                <a:ea typeface="Calibri" panose="020F0502020204030204" pitchFamily="34" charset="0"/>
              </a:rPr>
              <a:t>needs</a:t>
            </a:r>
            <a:r>
              <a:rPr lang="fr-FR" sz="1200" b="1" dirty="0">
                <a:solidFill>
                  <a:schemeClr val="tx1"/>
                </a:solidFill>
                <a:effectLst/>
                <a:latin typeface="Aptos" panose="020B0004020202020204" pitchFamily="34" charset="0"/>
                <a:ea typeface="Calibri" panose="020F0502020204030204" pitchFamily="34" charset="0"/>
              </a:rPr>
              <a:t> – </a:t>
            </a:r>
            <a:r>
              <a:rPr lang="fr-FR" sz="1200" b="1" dirty="0">
                <a:solidFill>
                  <a:schemeClr val="tx1"/>
                </a:solidFill>
                <a:effectLst/>
                <a:latin typeface="Aptos" panose="020B0004020202020204" pitchFamily="34" charset="0"/>
                <a:ea typeface="Calibri" panose="020F0502020204030204" pitchFamily="34" charset="0"/>
                <a:hlinkClick r:id="rId7"/>
              </a:rPr>
              <a:t>Le Monde </a:t>
            </a:r>
            <a:r>
              <a:rPr lang="fr-FR" sz="1200" b="1" dirty="0">
                <a:solidFill>
                  <a:schemeClr val="tx1"/>
                </a:solidFill>
                <a:effectLst/>
                <a:latin typeface="Aptos" panose="020B0004020202020204" pitchFamily="34" charset="0"/>
                <a:ea typeface="Calibri" panose="020F0502020204030204" pitchFamily="34" charset="0"/>
              </a:rPr>
              <a:t>– </a:t>
            </a:r>
            <a:r>
              <a:rPr lang="fr-FR" sz="1200" b="1" dirty="0" err="1">
                <a:solidFill>
                  <a:schemeClr val="tx1"/>
                </a:solidFill>
                <a:effectLst/>
                <a:latin typeface="Aptos" panose="020B0004020202020204" pitchFamily="34" charset="0"/>
                <a:ea typeface="Calibri" panose="020F0502020204030204" pitchFamily="34" charset="0"/>
              </a:rPr>
              <a:t>September</a:t>
            </a:r>
            <a:r>
              <a:rPr lang="fr-FR" sz="1200" b="1" dirty="0">
                <a:solidFill>
                  <a:schemeClr val="tx1"/>
                </a:solidFill>
                <a:effectLst/>
                <a:latin typeface="Aptos" panose="020B0004020202020204" pitchFamily="34" charset="0"/>
                <a:ea typeface="Calibri" panose="020F0502020204030204" pitchFamily="34" charset="0"/>
              </a:rPr>
              <a:t> 2024</a:t>
            </a:r>
            <a:endParaRPr lang="fr-FR" sz="1100" dirty="0">
              <a:solidFill>
                <a:schemeClr val="tx1"/>
              </a:solidFill>
              <a:effectLst/>
              <a:latin typeface="Calibri" panose="020F0502020204030204" pitchFamily="34" charset="0"/>
              <a:ea typeface="Calibri" panose="020F0502020204030204" pitchFamily="34" charset="0"/>
            </a:endParaRPr>
          </a:p>
        </p:txBody>
      </p:sp>
      <p:sp>
        <p:nvSpPr>
          <p:cNvPr id="3" name="Rectangle : coins arrondis 2">
            <a:extLst>
              <a:ext uri="{FF2B5EF4-FFF2-40B4-BE49-F238E27FC236}">
                <a16:creationId xmlns:a16="http://schemas.microsoft.com/office/drawing/2014/main" id="{231E5E67-2159-B327-E3CF-7020B5BD3C4A}"/>
              </a:ext>
            </a:extLst>
          </p:cNvPr>
          <p:cNvSpPr/>
          <p:nvPr/>
        </p:nvSpPr>
        <p:spPr>
          <a:xfrm>
            <a:off x="839159" y="3889138"/>
            <a:ext cx="5517332" cy="795512"/>
          </a:xfrm>
          <a:prstGeom prst="roundRect">
            <a:avLst>
              <a:gd name="adj" fmla="val 11849"/>
            </a:avLst>
          </a:prstGeom>
          <a:solidFill>
            <a:schemeClr val="bg1">
              <a:lumMod val="95000"/>
            </a:schemeClr>
          </a:solidFill>
          <a:ln>
            <a:solidFill>
              <a:srgbClr val="000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US" sz="1500" b="1" dirty="0">
                <a:solidFill>
                  <a:srgbClr val="FF8200"/>
                </a:solidFill>
                <a:latin typeface="Calibri" panose="020F0502020204030204"/>
              </a:rPr>
              <a:t>COP29 </a:t>
            </a:r>
            <a:r>
              <a:rPr lang="en-US" sz="1500" b="1" dirty="0">
                <a:solidFill>
                  <a:schemeClr val="tx1"/>
                </a:solidFill>
                <a:latin typeface="Calibri" panose="020F0502020204030204"/>
              </a:rPr>
              <a:t>- </a:t>
            </a:r>
            <a:r>
              <a:rPr lang="en-US" sz="1500" b="1" dirty="0">
                <a:solidFill>
                  <a:schemeClr val="tx1"/>
                </a:solidFill>
                <a:latin typeface="Calibri" panose="020F0502020204030204"/>
                <a:hlinkClick r:id="rId8"/>
              </a:rPr>
              <a:t>Declaration</a:t>
            </a:r>
            <a:r>
              <a:rPr lang="en-US" sz="1500" b="1" dirty="0">
                <a:solidFill>
                  <a:schemeClr val="tx1"/>
                </a:solidFill>
                <a:latin typeface="Calibri" panose="020F0502020204030204"/>
              </a:rPr>
              <a:t> on Green Digital Action</a:t>
            </a:r>
          </a:p>
          <a:p>
            <a:pPr lvl="0"/>
            <a:r>
              <a:rPr lang="en-US" sz="1200" dirty="0">
                <a:solidFill>
                  <a:srgbClr val="000000"/>
                </a:solidFill>
                <a:latin typeface="Calibri" panose="020F0502020204030204"/>
              </a:rPr>
              <a:t>Expressing deep concern about the </a:t>
            </a:r>
            <a:r>
              <a:rPr lang="en-US" sz="1200" b="1" dirty="0">
                <a:solidFill>
                  <a:srgbClr val="FF8200"/>
                </a:solidFill>
                <a:latin typeface="Calibri" panose="020F0502020204030204"/>
              </a:rPr>
              <a:t>potential effects that disinformation and misinformation may have on the credibility of scientific knowledge </a:t>
            </a:r>
            <a:r>
              <a:rPr lang="en-US" sz="1200" dirty="0">
                <a:solidFill>
                  <a:srgbClr val="000000"/>
                </a:solidFill>
                <a:latin typeface="Calibri" panose="020F0502020204030204"/>
              </a:rPr>
              <a:t>and on the global perception of the causes and potential impacts of climate change</a:t>
            </a:r>
          </a:p>
        </p:txBody>
      </p:sp>
      <p:sp>
        <p:nvSpPr>
          <p:cNvPr id="6" name="Rectangle : coins arrondis 5">
            <a:extLst>
              <a:ext uri="{FF2B5EF4-FFF2-40B4-BE49-F238E27FC236}">
                <a16:creationId xmlns:a16="http://schemas.microsoft.com/office/drawing/2014/main" id="{FC5CBD43-CC85-421E-971E-A21E75A531DB}"/>
              </a:ext>
            </a:extLst>
          </p:cNvPr>
          <p:cNvSpPr/>
          <p:nvPr/>
        </p:nvSpPr>
        <p:spPr>
          <a:xfrm>
            <a:off x="6861542" y="5046931"/>
            <a:ext cx="5001284" cy="800053"/>
          </a:xfrm>
          <a:prstGeom prst="roundRect">
            <a:avLst>
              <a:gd name="adj" fmla="val 11849"/>
            </a:avLst>
          </a:prstGeom>
          <a:solidFill>
            <a:schemeClr val="bg1">
              <a:lumMod val="95000"/>
            </a:schemeClr>
          </a:solidFill>
          <a:ln>
            <a:solidFill>
              <a:srgbClr val="000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US" sz="1200" b="1" dirty="0">
                <a:solidFill>
                  <a:schemeClr val="tx1"/>
                </a:solidFill>
                <a:latin typeface="Calibri" panose="020F0502020204030204"/>
              </a:rPr>
              <a:t>Google Is No Longer Claiming to Be Carbon Neutral. </a:t>
            </a:r>
            <a:r>
              <a:rPr lang="en-US" sz="1200" dirty="0">
                <a:solidFill>
                  <a:schemeClr val="tx1"/>
                </a:solidFill>
                <a:latin typeface="Calibri" panose="020F0502020204030204"/>
              </a:rPr>
              <a:t>Google’s total planet-warming emissions in 2023 are 48% higher than 2019. In that period, its total energy consumption has doubled. </a:t>
            </a:r>
            <a:r>
              <a:rPr lang="fr-FR" sz="1200" b="1" dirty="0">
                <a:solidFill>
                  <a:schemeClr val="tx1"/>
                </a:solidFill>
                <a:effectLst/>
                <a:latin typeface="Aptos" panose="020B0004020202020204" pitchFamily="34" charset="0"/>
                <a:ea typeface="Calibri" panose="020F0502020204030204" pitchFamily="34" charset="0"/>
                <a:hlinkClick r:id="rId9"/>
              </a:rPr>
              <a:t>Bloomberg</a:t>
            </a:r>
            <a:r>
              <a:rPr lang="fr-FR" sz="1200" b="1" dirty="0">
                <a:solidFill>
                  <a:schemeClr val="tx1"/>
                </a:solidFill>
                <a:effectLst/>
                <a:latin typeface="Aptos" panose="020B0004020202020204" pitchFamily="34" charset="0"/>
                <a:ea typeface="Calibri" panose="020F0502020204030204" pitchFamily="34" charset="0"/>
              </a:rPr>
              <a:t>– July 2024. </a:t>
            </a:r>
            <a:endParaRPr lang="fr-FR" sz="11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19419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AA74C-2FB6-E159-89BE-6F37AC5BCC18}"/>
              </a:ext>
            </a:extLst>
          </p:cNvPr>
          <p:cNvSpPr>
            <a:spLocks noGrp="1"/>
          </p:cNvSpPr>
          <p:nvPr>
            <p:ph type="title"/>
          </p:nvPr>
        </p:nvSpPr>
        <p:spPr>
          <a:xfrm>
            <a:off x="1656" y="906"/>
            <a:ext cx="13001625" cy="632942"/>
          </a:xfrm>
        </p:spPr>
        <p:txBody>
          <a:bodyPr lIns="91440" tIns="45720" rIns="91440" bIns="45720" anchor="t"/>
          <a:lstStyle/>
          <a:p>
            <a:r>
              <a:rPr lang="en-GB" sz="3600" dirty="0"/>
              <a:t>1st level analysis: GHG=affluence*intensity*carbon intensity </a:t>
            </a:r>
          </a:p>
        </p:txBody>
      </p:sp>
      <p:pic>
        <p:nvPicPr>
          <p:cNvPr id="5" name="Image 4" descr="Une image contenant texte, capture d’écran, Tracé, diagramme&#10;&#10;Description générée automatiquement">
            <a:extLst>
              <a:ext uri="{FF2B5EF4-FFF2-40B4-BE49-F238E27FC236}">
                <a16:creationId xmlns:a16="http://schemas.microsoft.com/office/drawing/2014/main" id="{7261F433-3B97-A137-86B9-977ECCBF5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42" y="883467"/>
            <a:ext cx="2341281" cy="2592453"/>
          </a:xfrm>
          <a:prstGeom prst="rect">
            <a:avLst/>
          </a:prstGeom>
        </p:spPr>
      </p:pic>
      <p:pic>
        <p:nvPicPr>
          <p:cNvPr id="6" name="Image 5" descr="Une image contenant texte, Tracé, ligne, capture d’écran&#10;&#10;Description générée automatiquement">
            <a:extLst>
              <a:ext uri="{FF2B5EF4-FFF2-40B4-BE49-F238E27FC236}">
                <a16:creationId xmlns:a16="http://schemas.microsoft.com/office/drawing/2014/main" id="{A0D96A2E-F176-AFB0-F7E2-57E81178C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435" y="2664418"/>
            <a:ext cx="4085645" cy="2240154"/>
          </a:xfrm>
          <a:prstGeom prst="rect">
            <a:avLst/>
          </a:prstGeom>
        </p:spPr>
      </p:pic>
      <p:pic>
        <p:nvPicPr>
          <p:cNvPr id="3" name="Image 2">
            <a:extLst>
              <a:ext uri="{FF2B5EF4-FFF2-40B4-BE49-F238E27FC236}">
                <a16:creationId xmlns:a16="http://schemas.microsoft.com/office/drawing/2014/main" id="{8835834D-56A9-2E6A-027C-6D5597C61498}"/>
              </a:ext>
            </a:extLst>
          </p:cNvPr>
          <p:cNvPicPr>
            <a:picLocks noChangeAspect="1"/>
          </p:cNvPicPr>
          <p:nvPr/>
        </p:nvPicPr>
        <p:blipFill>
          <a:blip r:embed="rId4"/>
          <a:stretch>
            <a:fillRect/>
          </a:stretch>
        </p:blipFill>
        <p:spPr>
          <a:xfrm>
            <a:off x="2912079" y="3296995"/>
            <a:ext cx="5001480" cy="3246928"/>
          </a:xfrm>
          <a:prstGeom prst="rect">
            <a:avLst/>
          </a:prstGeom>
        </p:spPr>
      </p:pic>
      <p:pic>
        <p:nvPicPr>
          <p:cNvPr id="4" name="Image 3" descr="Une image contenant texte, capture d’écran, Police, ligne&#10;&#10;Description générée automatiquement">
            <a:extLst>
              <a:ext uri="{FF2B5EF4-FFF2-40B4-BE49-F238E27FC236}">
                <a16:creationId xmlns:a16="http://schemas.microsoft.com/office/drawing/2014/main" id="{D02D777F-D12F-DDBD-49A3-120BF63E0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1830" y="749389"/>
            <a:ext cx="2717227" cy="2065093"/>
          </a:xfrm>
          <a:prstGeom prst="rect">
            <a:avLst/>
          </a:prstGeom>
        </p:spPr>
      </p:pic>
      <p:pic>
        <p:nvPicPr>
          <p:cNvPr id="13" name="Image 12">
            <a:extLst>
              <a:ext uri="{FF2B5EF4-FFF2-40B4-BE49-F238E27FC236}">
                <a16:creationId xmlns:a16="http://schemas.microsoft.com/office/drawing/2014/main" id="{6624428A-2E3F-953A-055C-E219A8BCF5CC}"/>
              </a:ext>
            </a:extLst>
          </p:cNvPr>
          <p:cNvPicPr>
            <a:picLocks noChangeAspect="1"/>
          </p:cNvPicPr>
          <p:nvPr/>
        </p:nvPicPr>
        <p:blipFill>
          <a:blip r:embed="rId6"/>
          <a:stretch>
            <a:fillRect/>
          </a:stretch>
        </p:blipFill>
        <p:spPr>
          <a:xfrm>
            <a:off x="274993" y="3659476"/>
            <a:ext cx="2527842" cy="3113294"/>
          </a:xfrm>
          <a:prstGeom prst="rect">
            <a:avLst/>
          </a:prstGeom>
        </p:spPr>
      </p:pic>
      <p:sp>
        <p:nvSpPr>
          <p:cNvPr id="15" name="ZoneTexte 14">
            <a:extLst>
              <a:ext uri="{FF2B5EF4-FFF2-40B4-BE49-F238E27FC236}">
                <a16:creationId xmlns:a16="http://schemas.microsoft.com/office/drawing/2014/main" id="{B979A712-9D44-3680-BF0B-7BFEDB336D5B}"/>
              </a:ext>
            </a:extLst>
          </p:cNvPr>
          <p:cNvSpPr txBox="1"/>
          <p:nvPr/>
        </p:nvSpPr>
        <p:spPr>
          <a:xfrm>
            <a:off x="9394643" y="3762512"/>
            <a:ext cx="252236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 9% total GHG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20% total </a:t>
            </a:r>
            <a:r>
              <a:rPr kumimoji="0" lang="fr-FR" sz="1000" b="1" i="0" u="none" strike="noStrike" kern="1200" cap="none" spc="0" normalizeH="0" baseline="0" noProof="0" dirty="0" err="1">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electricity</a:t>
            </a:r>
            <a:r>
              <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1000" b="1" i="0" u="none" strike="noStrike" kern="1200" cap="none" spc="0" normalizeH="0" baseline="0" noProof="0" dirty="0" err="1">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consumption</a:t>
            </a:r>
            <a:r>
              <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19" name="Image 18">
            <a:extLst>
              <a:ext uri="{FF2B5EF4-FFF2-40B4-BE49-F238E27FC236}">
                <a16:creationId xmlns:a16="http://schemas.microsoft.com/office/drawing/2014/main" id="{4470CCC9-A63B-4012-EE18-8E773E2EE062}"/>
              </a:ext>
            </a:extLst>
          </p:cNvPr>
          <p:cNvPicPr>
            <a:picLocks noChangeAspect="1"/>
          </p:cNvPicPr>
          <p:nvPr/>
        </p:nvPicPr>
        <p:blipFill>
          <a:blip r:embed="rId7"/>
          <a:stretch>
            <a:fillRect/>
          </a:stretch>
        </p:blipFill>
        <p:spPr>
          <a:xfrm>
            <a:off x="7946696" y="910263"/>
            <a:ext cx="4245304" cy="1660377"/>
          </a:xfrm>
          <a:prstGeom prst="rect">
            <a:avLst/>
          </a:prstGeom>
        </p:spPr>
      </p:pic>
      <p:sp>
        <p:nvSpPr>
          <p:cNvPr id="20" name="Rectangle 19">
            <a:extLst>
              <a:ext uri="{FF2B5EF4-FFF2-40B4-BE49-F238E27FC236}">
                <a16:creationId xmlns:a16="http://schemas.microsoft.com/office/drawing/2014/main" id="{43005B57-7AFC-B521-D617-357C01743FCE}"/>
              </a:ext>
            </a:extLst>
          </p:cNvPr>
          <p:cNvSpPr/>
          <p:nvPr/>
        </p:nvSpPr>
        <p:spPr>
          <a:xfrm>
            <a:off x="2861596" y="3170365"/>
            <a:ext cx="5001392" cy="3417291"/>
          </a:xfrm>
          <a:prstGeom prst="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11D35F3F-B952-BF58-85C0-D528D2FB8F47}"/>
              </a:ext>
            </a:extLst>
          </p:cNvPr>
          <p:cNvPicPr>
            <a:picLocks noChangeAspect="1"/>
          </p:cNvPicPr>
          <p:nvPr/>
        </p:nvPicPr>
        <p:blipFill>
          <a:blip r:embed="rId8"/>
          <a:stretch>
            <a:fillRect/>
          </a:stretch>
        </p:blipFill>
        <p:spPr>
          <a:xfrm>
            <a:off x="8154061" y="4958987"/>
            <a:ext cx="3510357" cy="1739630"/>
          </a:xfrm>
          <a:prstGeom prst="rect">
            <a:avLst/>
          </a:prstGeom>
        </p:spPr>
      </p:pic>
      <p:sp>
        <p:nvSpPr>
          <p:cNvPr id="23" name="ZoneTexte 22">
            <a:extLst>
              <a:ext uri="{FF2B5EF4-FFF2-40B4-BE49-F238E27FC236}">
                <a16:creationId xmlns:a16="http://schemas.microsoft.com/office/drawing/2014/main" id="{29672330-AABB-D6D2-8E86-8C6A388F3FC7}"/>
              </a:ext>
            </a:extLst>
          </p:cNvPr>
          <p:cNvSpPr txBox="1"/>
          <p:nvPr/>
        </p:nvSpPr>
        <p:spPr>
          <a:xfrm>
            <a:off x="10969179" y="5378970"/>
            <a:ext cx="123890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E-</a:t>
            </a:r>
            <a:r>
              <a:rPr kumimoji="0" lang="fr-FR" sz="1000" b="1" i="0" u="none" strike="noStrike" kern="1200" cap="none" spc="0" normalizeH="0" baseline="0" noProof="0" dirty="0" err="1">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waste</a:t>
            </a:r>
            <a:r>
              <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 2030</a:t>
            </a:r>
            <a:r>
              <a:rPr lang="fr-FR" sz="1000" b="1" dirty="0">
                <a:solidFill>
                  <a:srgbClr val="ED7D31"/>
                </a:solidFill>
                <a:latin typeface="Tahoma" panose="020B0604030504040204" pitchFamily="34" charset="0"/>
                <a:ea typeface="Tahoma" panose="020B0604030504040204" pitchFamily="34" charset="0"/>
                <a:cs typeface="Tahoma" panose="020B0604030504040204" pitchFamily="34" charset="0"/>
              </a:rPr>
              <a:t> = 3 X e-</a:t>
            </a:r>
            <a:r>
              <a:rPr lang="fr-FR" sz="1000" b="1" dirty="0" err="1">
                <a:solidFill>
                  <a:srgbClr val="ED7D31"/>
                </a:solidFill>
                <a:latin typeface="Tahoma" panose="020B0604030504040204" pitchFamily="34" charset="0"/>
                <a:ea typeface="Tahoma" panose="020B0604030504040204" pitchFamily="34" charset="0"/>
                <a:cs typeface="Tahoma" panose="020B0604030504040204" pitchFamily="34" charset="0"/>
              </a:rPr>
              <a:t>waste</a:t>
            </a:r>
            <a:r>
              <a:rPr lang="fr-FR" sz="1000" b="1" dirty="0">
                <a:solidFill>
                  <a:srgbClr val="ED7D31"/>
                </a:solidFill>
                <a:latin typeface="Tahoma" panose="020B0604030504040204" pitchFamily="34" charset="0"/>
                <a:ea typeface="Tahoma" panose="020B0604030504040204" pitchFamily="34" charset="0"/>
                <a:cs typeface="Tahoma" panose="020B0604030504040204" pitchFamily="34" charset="0"/>
              </a:rPr>
              <a:t> 2010</a:t>
            </a:r>
            <a:endPar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ZoneTexte 26">
            <a:extLst>
              <a:ext uri="{FF2B5EF4-FFF2-40B4-BE49-F238E27FC236}">
                <a16:creationId xmlns:a16="http://schemas.microsoft.com/office/drawing/2014/main" id="{7BA0922D-4494-203A-8723-3DEA38FC387F}"/>
              </a:ext>
            </a:extLst>
          </p:cNvPr>
          <p:cNvSpPr txBox="1"/>
          <p:nvPr/>
        </p:nvSpPr>
        <p:spPr>
          <a:xfrm>
            <a:off x="9833636" y="1081459"/>
            <a:ext cx="471423" cy="246221"/>
          </a:xfrm>
          <a:prstGeom prst="rect">
            <a:avLst/>
          </a:prstGeom>
          <a:noFill/>
        </p:spPr>
        <p:txBody>
          <a:bodyPr wrap="square">
            <a:spAutoFit/>
          </a:bodyPr>
          <a:lstStyle/>
          <a:p>
            <a:r>
              <a:rPr lang="fr-FR" sz="1000" b="1" dirty="0">
                <a:solidFill>
                  <a:srgbClr val="ED7D31"/>
                </a:solidFill>
                <a:latin typeface="Tahoma" panose="020B0604030504040204" pitchFamily="34" charset="0"/>
                <a:ea typeface="Tahoma" panose="020B0604030504040204" pitchFamily="34" charset="0"/>
                <a:cs typeface="Tahoma" panose="020B0604030504040204" pitchFamily="34" charset="0"/>
              </a:rPr>
              <a:t>X 4</a:t>
            </a:r>
            <a:endParaRPr lang="fr-FR" dirty="0"/>
          </a:p>
        </p:txBody>
      </p:sp>
      <p:sp>
        <p:nvSpPr>
          <p:cNvPr id="28" name="ZoneTexte 27">
            <a:extLst>
              <a:ext uri="{FF2B5EF4-FFF2-40B4-BE49-F238E27FC236}">
                <a16:creationId xmlns:a16="http://schemas.microsoft.com/office/drawing/2014/main" id="{E7304889-7721-7FE5-6BB5-676CC3F03240}"/>
              </a:ext>
            </a:extLst>
          </p:cNvPr>
          <p:cNvSpPr txBox="1"/>
          <p:nvPr/>
        </p:nvSpPr>
        <p:spPr>
          <a:xfrm>
            <a:off x="8418743" y="1184637"/>
            <a:ext cx="471423" cy="246221"/>
          </a:xfrm>
          <a:prstGeom prst="rect">
            <a:avLst/>
          </a:prstGeom>
          <a:noFill/>
        </p:spPr>
        <p:txBody>
          <a:bodyPr wrap="square">
            <a:spAutoFit/>
          </a:bodyPr>
          <a:lstStyle/>
          <a:p>
            <a:r>
              <a:rPr lang="fr-FR" sz="1000" b="1" dirty="0">
                <a:solidFill>
                  <a:srgbClr val="ED7D31"/>
                </a:solidFill>
                <a:latin typeface="Tahoma" panose="020B0604030504040204" pitchFamily="34" charset="0"/>
                <a:ea typeface="Tahoma" panose="020B0604030504040204" pitchFamily="34" charset="0"/>
                <a:cs typeface="Tahoma" panose="020B0604030504040204" pitchFamily="34" charset="0"/>
              </a:rPr>
              <a:t>X 3</a:t>
            </a:r>
            <a:endParaRPr lang="fr-FR" dirty="0"/>
          </a:p>
        </p:txBody>
      </p:sp>
      <p:sp>
        <p:nvSpPr>
          <p:cNvPr id="29" name="ZoneTexte 28">
            <a:extLst>
              <a:ext uri="{FF2B5EF4-FFF2-40B4-BE49-F238E27FC236}">
                <a16:creationId xmlns:a16="http://schemas.microsoft.com/office/drawing/2014/main" id="{8BEE8E3C-0909-098B-8242-E1EF6BCCD54C}"/>
              </a:ext>
            </a:extLst>
          </p:cNvPr>
          <p:cNvSpPr txBox="1"/>
          <p:nvPr/>
        </p:nvSpPr>
        <p:spPr>
          <a:xfrm>
            <a:off x="11192995" y="910263"/>
            <a:ext cx="471423" cy="246221"/>
          </a:xfrm>
          <a:prstGeom prst="rect">
            <a:avLst/>
          </a:prstGeom>
          <a:noFill/>
        </p:spPr>
        <p:txBody>
          <a:bodyPr wrap="square">
            <a:spAutoFit/>
          </a:bodyPr>
          <a:lstStyle/>
          <a:p>
            <a:r>
              <a:rPr lang="fr-FR" sz="1000" b="1" dirty="0">
                <a:solidFill>
                  <a:srgbClr val="ED7D31"/>
                </a:solidFill>
                <a:latin typeface="Tahoma" panose="020B0604030504040204" pitchFamily="34" charset="0"/>
                <a:ea typeface="Tahoma" panose="020B0604030504040204" pitchFamily="34" charset="0"/>
                <a:cs typeface="Tahoma" panose="020B0604030504040204" pitchFamily="34" charset="0"/>
              </a:rPr>
              <a:t>X 5</a:t>
            </a:r>
            <a:endParaRPr lang="fr-FR" dirty="0"/>
          </a:p>
        </p:txBody>
      </p:sp>
      <p:cxnSp>
        <p:nvCxnSpPr>
          <p:cNvPr id="35" name="Connecteur droit avec flèche 34">
            <a:extLst>
              <a:ext uri="{FF2B5EF4-FFF2-40B4-BE49-F238E27FC236}">
                <a16:creationId xmlns:a16="http://schemas.microsoft.com/office/drawing/2014/main" id="{3C235B81-3C90-09AD-9750-29E2A88E1D61}"/>
              </a:ext>
            </a:extLst>
          </p:cNvPr>
          <p:cNvCxnSpPr>
            <a:cxnSpLocks/>
          </p:cNvCxnSpPr>
          <p:nvPr/>
        </p:nvCxnSpPr>
        <p:spPr>
          <a:xfrm>
            <a:off x="2535330" y="3145350"/>
            <a:ext cx="264404" cy="151645"/>
          </a:xfrm>
          <a:prstGeom prst="straightConnector1">
            <a:avLst/>
          </a:prstGeom>
          <a:ln w="28575">
            <a:solidFill>
              <a:srgbClr val="FF82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A83CB277-AD1B-6A4C-BB14-6DB53A860B2C}"/>
              </a:ext>
            </a:extLst>
          </p:cNvPr>
          <p:cNvCxnSpPr>
            <a:cxnSpLocks/>
          </p:cNvCxnSpPr>
          <p:nvPr/>
        </p:nvCxnSpPr>
        <p:spPr>
          <a:xfrm>
            <a:off x="4200443" y="2814482"/>
            <a:ext cx="0" cy="280061"/>
          </a:xfrm>
          <a:prstGeom prst="straightConnector1">
            <a:avLst/>
          </a:prstGeom>
          <a:ln w="28575">
            <a:solidFill>
              <a:srgbClr val="FF82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80EFDF29-4AD1-6ACE-7CB3-48EFCFC8A9BD}"/>
              </a:ext>
            </a:extLst>
          </p:cNvPr>
          <p:cNvCxnSpPr>
            <a:cxnSpLocks/>
          </p:cNvCxnSpPr>
          <p:nvPr/>
        </p:nvCxnSpPr>
        <p:spPr>
          <a:xfrm flipV="1">
            <a:off x="2798495" y="6430617"/>
            <a:ext cx="172589" cy="226612"/>
          </a:xfrm>
          <a:prstGeom prst="straightConnector1">
            <a:avLst/>
          </a:prstGeom>
          <a:ln w="28575">
            <a:solidFill>
              <a:srgbClr val="FF8200"/>
            </a:solidFill>
            <a:tailEnd type="triangle"/>
          </a:ln>
        </p:spPr>
        <p:style>
          <a:lnRef idx="1">
            <a:schemeClr val="accent1"/>
          </a:lnRef>
          <a:fillRef idx="0">
            <a:schemeClr val="accent1"/>
          </a:fillRef>
          <a:effectRef idx="0">
            <a:schemeClr val="accent1"/>
          </a:effectRef>
          <a:fontRef idx="minor">
            <a:schemeClr val="tx1"/>
          </a:fontRef>
        </p:style>
      </p:cxnSp>
      <p:sp>
        <p:nvSpPr>
          <p:cNvPr id="45" name="Flèche : droite 44">
            <a:extLst>
              <a:ext uri="{FF2B5EF4-FFF2-40B4-BE49-F238E27FC236}">
                <a16:creationId xmlns:a16="http://schemas.microsoft.com/office/drawing/2014/main" id="{66C3EA25-82D3-AC7E-7E26-2450FF69A4CF}"/>
              </a:ext>
            </a:extLst>
          </p:cNvPr>
          <p:cNvSpPr/>
          <p:nvPr/>
        </p:nvSpPr>
        <p:spPr>
          <a:xfrm>
            <a:off x="7854138" y="4495762"/>
            <a:ext cx="308774" cy="484632"/>
          </a:xfrm>
          <a:prstGeom prst="rightArrow">
            <a:avLst/>
          </a:prstGeom>
          <a:solidFill>
            <a:srgbClr val="FF8200"/>
          </a:solidFill>
          <a:ln>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a:extLst>
              <a:ext uri="{FF2B5EF4-FFF2-40B4-BE49-F238E27FC236}">
                <a16:creationId xmlns:a16="http://schemas.microsoft.com/office/drawing/2014/main" id="{FA4E459A-EB05-7921-BE7E-8567A220B801}"/>
              </a:ext>
            </a:extLst>
          </p:cNvPr>
          <p:cNvSpPr txBox="1"/>
          <p:nvPr/>
        </p:nvSpPr>
        <p:spPr>
          <a:xfrm>
            <a:off x="5810452" y="119641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(sources: see last slide)</a:t>
            </a:r>
          </a:p>
        </p:txBody>
      </p:sp>
    </p:spTree>
    <p:extLst>
      <p:ext uri="{BB962C8B-B14F-4D97-AF65-F5344CB8AC3E}">
        <p14:creationId xmlns:p14="http://schemas.microsoft.com/office/powerpoint/2010/main" val="249651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ECC5D8-FB25-ED44-A0B7-49BC97344228}"/>
              </a:ext>
            </a:extLst>
          </p:cNvPr>
          <p:cNvSpPr>
            <a:spLocks noGrp="1"/>
          </p:cNvSpPr>
          <p:nvPr>
            <p:ph type="title"/>
          </p:nvPr>
        </p:nvSpPr>
        <p:spPr>
          <a:xfrm>
            <a:off x="556591" y="134537"/>
            <a:ext cx="11444909" cy="1325563"/>
          </a:xfrm>
        </p:spPr>
        <p:txBody>
          <a:bodyPr>
            <a:normAutofit fontScale="90000"/>
          </a:bodyPr>
          <a:lstStyle/>
          <a:p>
            <a:r>
              <a:rPr lang="en-GB" sz="4000" dirty="0">
                <a:latin typeface="Arial"/>
                <a:cs typeface="Arial"/>
              </a:rPr>
              <a:t>Beyond the physical evidence, </a:t>
            </a:r>
            <a:r>
              <a:rPr lang="en-GB" sz="4000" dirty="0">
                <a:solidFill>
                  <a:srgbClr val="FF8200"/>
                </a:solidFill>
                <a:latin typeface="Arial"/>
                <a:cs typeface="Arial"/>
              </a:rPr>
              <a:t>multiple forces drive abundance</a:t>
            </a:r>
            <a:r>
              <a:rPr lang="en-GB" sz="4000" dirty="0">
                <a:latin typeface="Arial"/>
                <a:cs typeface="Arial"/>
              </a:rPr>
              <a:t> and affluence and lower the resiliency of digital (and therefore other) ecosystems</a:t>
            </a:r>
            <a:endParaRPr lang="fr-FR" sz="4000">
              <a:latin typeface="Arial"/>
              <a:cs typeface="Arial"/>
            </a:endParaRPr>
          </a:p>
        </p:txBody>
      </p:sp>
      <p:sp>
        <p:nvSpPr>
          <p:cNvPr id="3" name="Espace réservé du contenu 2">
            <a:extLst>
              <a:ext uri="{FF2B5EF4-FFF2-40B4-BE49-F238E27FC236}">
                <a16:creationId xmlns:a16="http://schemas.microsoft.com/office/drawing/2014/main" id="{1C9688B3-804B-7B36-875F-2F7ED75E034D}"/>
              </a:ext>
            </a:extLst>
          </p:cNvPr>
          <p:cNvSpPr>
            <a:spLocks noGrp="1"/>
          </p:cNvSpPr>
          <p:nvPr>
            <p:ph idx="1"/>
          </p:nvPr>
        </p:nvSpPr>
        <p:spPr>
          <a:xfrm>
            <a:off x="715617" y="1646721"/>
            <a:ext cx="10689204" cy="4351338"/>
          </a:xfrm>
        </p:spPr>
        <p:txBody>
          <a:bodyPr>
            <a:normAutofit/>
          </a:bodyPr>
          <a:lstStyle/>
          <a:p>
            <a:endParaRPr lang="en-GB" sz="1300" dirty="0"/>
          </a:p>
          <a:p>
            <a:r>
              <a:rPr lang="en-GB" sz="1400" b="1" dirty="0">
                <a:latin typeface="Arial" panose="020B0604020202020204" pitchFamily="34" charset="0"/>
                <a:cs typeface="Arial" panose="020B0604020202020204" pitchFamily="34" charset="0"/>
              </a:rPr>
              <a:t>Dominant business models </a:t>
            </a:r>
            <a:r>
              <a:rPr lang="en-GB" sz="1400" dirty="0">
                <a:latin typeface="Arial" panose="020B0604020202020204" pitchFamily="34" charset="0"/>
                <a:cs typeface="Arial" panose="020B0604020202020204" pitchFamily="34" charset="0"/>
              </a:rPr>
              <a:t>are </a:t>
            </a:r>
            <a:r>
              <a:rPr lang="en-GB" sz="1400" b="1" dirty="0">
                <a:solidFill>
                  <a:srgbClr val="FF8200"/>
                </a:solidFill>
                <a:latin typeface="Arial" panose="020B0604020202020204" pitchFamily="34" charset="0"/>
                <a:cs typeface="Arial" panose="020B0604020202020204" pitchFamily="34" charset="0"/>
              </a:rPr>
              <a:t>linear and extractive</a:t>
            </a:r>
            <a:r>
              <a:rPr lang="en-GB" sz="1400" dirty="0">
                <a:latin typeface="Arial" panose="020B0604020202020204" pitchFamily="34" charset="0"/>
                <a:cs typeface="Arial" panose="020B0604020202020204" pitchFamily="34" charset="0"/>
              </a:rPr>
              <a:t>, stimulate overconsumption and encourage obsolescence</a:t>
            </a:r>
          </a:p>
          <a:p>
            <a:r>
              <a:rPr lang="en-GB" sz="1400" b="1" dirty="0">
                <a:latin typeface="Arial" panose="020B0604020202020204" pitchFamily="34" charset="0"/>
                <a:cs typeface="Arial" panose="020B0604020202020204" pitchFamily="34" charset="0"/>
              </a:rPr>
              <a:t>Innovation</a:t>
            </a:r>
            <a:r>
              <a:rPr lang="en-GB" sz="1400" dirty="0">
                <a:latin typeface="Arial" panose="020B0604020202020204" pitchFamily="34" charset="0"/>
                <a:cs typeface="Arial" panose="020B0604020202020204" pitchFamily="34" charset="0"/>
              </a:rPr>
              <a:t> is mainly financed by a limited set of players and </a:t>
            </a:r>
            <a:r>
              <a:rPr lang="en-GB" sz="1400" b="1" dirty="0">
                <a:solidFill>
                  <a:srgbClr val="FF8200"/>
                </a:solidFill>
                <a:latin typeface="Arial" panose="020B0604020202020204" pitchFamily="34" charset="0"/>
                <a:cs typeface="Arial" panose="020B0604020202020204" pitchFamily="34" charset="0"/>
              </a:rPr>
              <a:t>directed to entertain the abundance-based paradigms</a:t>
            </a:r>
            <a:r>
              <a:rPr lang="en-GB" sz="1400"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low-tech is out of the picture</a:t>
            </a:r>
          </a:p>
          <a:p>
            <a:r>
              <a:rPr lang="en-GB" sz="1400" b="1" dirty="0">
                <a:solidFill>
                  <a:srgbClr val="FF8200"/>
                </a:solidFill>
                <a:latin typeface="Arial" panose="020B0604020202020204" pitchFamily="34" charset="0"/>
                <a:cs typeface="Arial" panose="020B0604020202020204" pitchFamily="34" charset="0"/>
              </a:rPr>
              <a:t>Financial markets </a:t>
            </a:r>
            <a:r>
              <a:rPr lang="en-GB" sz="1400" dirty="0">
                <a:latin typeface="Arial" panose="020B0604020202020204" pitchFamily="34" charset="0"/>
                <a:cs typeface="Arial" panose="020B0604020202020204" pitchFamily="34" charset="0"/>
              </a:rPr>
              <a:t>have become dependent on the continuation of current Big Tech business models: too big to fail..</a:t>
            </a:r>
          </a:p>
          <a:p>
            <a:r>
              <a:rPr lang="en-GB" sz="1400" dirty="0">
                <a:latin typeface="Arial" panose="020B0604020202020204" pitchFamily="34" charset="0"/>
                <a:cs typeface="Arial" panose="020B0604020202020204" pitchFamily="34" charset="0"/>
              </a:rPr>
              <a:t>A large part of the </a:t>
            </a:r>
            <a:r>
              <a:rPr lang="en-GB" sz="1400" b="1" dirty="0">
                <a:latin typeface="Arial" panose="020B0604020202020204" pitchFamily="34" charset="0"/>
                <a:cs typeface="Arial" panose="020B0604020202020204" pitchFamily="34" charset="0"/>
              </a:rPr>
              <a:t>digital sector is unregulated</a:t>
            </a:r>
            <a:r>
              <a:rPr lang="en-GB" sz="1400" dirty="0">
                <a:latin typeface="Arial" panose="020B0604020202020204" pitchFamily="34" charset="0"/>
                <a:cs typeface="Arial" panose="020B0604020202020204" pitchFamily="34" charset="0"/>
              </a:rPr>
              <a:t>, favouring the preservation of private (and now very powerful) interests in a non-transparent market</a:t>
            </a:r>
          </a:p>
          <a:p>
            <a:r>
              <a:rPr lang="en-GB" sz="1400" dirty="0">
                <a:latin typeface="Arial" panose="020B0604020202020204" pitchFamily="34" charset="0"/>
                <a:cs typeface="Arial" panose="020B0604020202020204" pitchFamily="34" charset="0"/>
              </a:rPr>
              <a:t>Etc..</a:t>
            </a:r>
          </a:p>
          <a:p>
            <a:r>
              <a:rPr lang="en-GB" sz="1400" dirty="0">
                <a:latin typeface="Arial" panose="020B0604020202020204" pitchFamily="34" charset="0"/>
                <a:cs typeface="Arial" panose="020B0604020202020204" pitchFamily="34" charset="0"/>
              </a:rPr>
              <a:t>Beyond the issue of their carbon footprint, </a:t>
            </a:r>
            <a:r>
              <a:rPr lang="en-GB" sz="1400" b="1" dirty="0">
                <a:latin typeface="Arial" panose="020B0604020202020204" pitchFamily="34" charset="0"/>
                <a:cs typeface="Arial" panose="020B0604020202020204" pitchFamily="34" charset="0"/>
              </a:rPr>
              <a:t>digital ecosystems </a:t>
            </a:r>
            <a:r>
              <a:rPr lang="en-GB" sz="1400" dirty="0">
                <a:latin typeface="Arial" panose="020B0604020202020204" pitchFamily="34" charset="0"/>
                <a:cs typeface="Arial" panose="020B0604020202020204" pitchFamily="34" charset="0"/>
              </a:rPr>
              <a:t>(private, public) </a:t>
            </a:r>
            <a:r>
              <a:rPr lang="en-GB" sz="1400" b="1" dirty="0">
                <a:solidFill>
                  <a:srgbClr val="FF8200"/>
                </a:solidFill>
                <a:latin typeface="Arial" panose="020B0604020202020204" pitchFamily="34" charset="0"/>
                <a:cs typeface="Arial" panose="020B0604020202020204" pitchFamily="34" charset="0"/>
              </a:rPr>
              <a:t>are not equipped to withstand disruptions caused by resource scarcity (energy, metals, water)</a:t>
            </a:r>
            <a:r>
              <a:rPr lang="en-GB" sz="1400" dirty="0">
                <a:latin typeface="Arial" panose="020B0604020202020204" pitchFamily="34" charset="0"/>
                <a:cs typeface="Arial" panose="020B0604020202020204" pitchFamily="34" charset="0"/>
              </a:rPr>
              <a:t> which is likely to happen in the next ten years; as digital has become pervasive </a:t>
            </a:r>
            <a:r>
              <a:rPr lang="en-GB" sz="1400" b="1" dirty="0">
                <a:latin typeface="Arial" panose="020B0604020202020204" pitchFamily="34" charset="0"/>
                <a:cs typeface="Arial" panose="020B0604020202020204" pitchFamily="34" charset="0"/>
              </a:rPr>
              <a:t>this will affect the resiliency of almost all other social and economic systems</a:t>
            </a:r>
          </a:p>
          <a:p>
            <a:r>
              <a:rPr lang="en-GB" sz="1400" dirty="0">
                <a:latin typeface="Arial" panose="020B0604020202020204" pitchFamily="34" charset="0"/>
                <a:cs typeface="Arial" panose="020B0604020202020204" pitchFamily="34" charset="0"/>
              </a:rPr>
              <a:t>It has become </a:t>
            </a:r>
            <a:r>
              <a:rPr lang="en-GB" sz="1400" b="1" u="sng" dirty="0">
                <a:latin typeface="Arial" panose="020B0604020202020204" pitchFamily="34" charset="0"/>
                <a:cs typeface="Arial" panose="020B0604020202020204" pitchFamily="34" charset="0"/>
              </a:rPr>
              <a:t>urgent</a:t>
            </a:r>
            <a:r>
              <a:rPr lang="en-GB" sz="1400" dirty="0">
                <a:latin typeface="Arial" panose="020B0604020202020204" pitchFamily="34" charset="0"/>
                <a:cs typeface="Arial" panose="020B0604020202020204" pitchFamily="34" charset="0"/>
              </a:rPr>
              <a:t> to </a:t>
            </a:r>
            <a:r>
              <a:rPr lang="en-GB" sz="1400" b="1" dirty="0">
                <a:solidFill>
                  <a:srgbClr val="FF8200"/>
                </a:solidFill>
                <a:latin typeface="Arial" panose="020B0604020202020204" pitchFamily="34" charset="0"/>
                <a:cs typeface="Arial" panose="020B0604020202020204" pitchFamily="34" charset="0"/>
              </a:rPr>
              <a:t>identify levers to alter the existing dynamics and augment resiliency</a:t>
            </a:r>
          </a:p>
          <a:p>
            <a:r>
              <a:rPr lang="en-GB" sz="1400" dirty="0">
                <a:latin typeface="Arial" panose="020B0604020202020204" pitchFamily="34" charset="0"/>
                <a:cs typeface="Arial" panose="020B0604020202020204" pitchFamily="34" charset="0"/>
              </a:rPr>
              <a:t>In order to create a </a:t>
            </a:r>
            <a:r>
              <a:rPr lang="en-GB" sz="1400" u="sng" dirty="0">
                <a:latin typeface="Arial" panose="020B0604020202020204" pitchFamily="34" charset="0"/>
                <a:cs typeface="Arial" panose="020B0604020202020204" pitchFamily="34" charset="0"/>
              </a:rPr>
              <a:t>positive</a:t>
            </a:r>
            <a:r>
              <a:rPr lang="en-GB" sz="1400" dirty="0">
                <a:latin typeface="Arial" panose="020B0604020202020204" pitchFamily="34" charset="0"/>
                <a:cs typeface="Arial" panose="020B0604020202020204" pitchFamily="34" charset="0"/>
              </a:rPr>
              <a:t> momentum for this transformation, </a:t>
            </a:r>
            <a:r>
              <a:rPr lang="en-GB" sz="1400" b="1" dirty="0">
                <a:solidFill>
                  <a:srgbClr val="FF8200"/>
                </a:solidFill>
                <a:latin typeface="Arial" panose="020B0604020202020204" pitchFamily="34" charset="0"/>
                <a:cs typeface="Arial" panose="020B0604020202020204" pitchFamily="34" charset="0"/>
              </a:rPr>
              <a:t>we need to be able to propose a new, future-proof design of  digital ecosystems</a:t>
            </a:r>
          </a:p>
          <a:p>
            <a:pPr marL="0" indent="0">
              <a:buNone/>
            </a:pPr>
            <a:endParaRPr lang="en-GB" sz="1400" dirty="0">
              <a:latin typeface="Arial" panose="020B0604020202020204" pitchFamily="34" charset="0"/>
              <a:cs typeface="Arial" panose="020B0604020202020204" pitchFamily="34" charset="0"/>
            </a:endParaRPr>
          </a:p>
          <a:p>
            <a:endParaRPr lang="en-GB" sz="1300" dirty="0"/>
          </a:p>
          <a:p>
            <a:endParaRPr lang="en-GB" sz="1300" dirty="0"/>
          </a:p>
          <a:p>
            <a:pPr marL="0" indent="0">
              <a:buNone/>
            </a:pPr>
            <a:endParaRPr lang="en-GB" sz="1300" dirty="0"/>
          </a:p>
          <a:p>
            <a:endParaRPr lang="en-GB" sz="1300" dirty="0"/>
          </a:p>
          <a:p>
            <a:pPr marL="0" indent="0">
              <a:buNone/>
            </a:pPr>
            <a:endParaRPr lang="en-GB" dirty="0"/>
          </a:p>
        </p:txBody>
      </p:sp>
      <p:sp>
        <p:nvSpPr>
          <p:cNvPr id="4" name="ZoneTexte 3">
            <a:extLst>
              <a:ext uri="{FF2B5EF4-FFF2-40B4-BE49-F238E27FC236}">
                <a16:creationId xmlns:a16="http://schemas.microsoft.com/office/drawing/2014/main" id="{ADDC11E1-E397-0168-E6D2-BB5824F4F249}"/>
              </a:ext>
            </a:extLst>
          </p:cNvPr>
          <p:cNvSpPr txBox="1"/>
          <p:nvPr/>
        </p:nvSpPr>
        <p:spPr>
          <a:xfrm>
            <a:off x="1232975" y="5739810"/>
            <a:ext cx="10350533" cy="923330"/>
          </a:xfrm>
          <a:prstGeom prst="rect">
            <a:avLst/>
          </a:prstGeom>
          <a:noFill/>
        </p:spPr>
        <p:txBody>
          <a:bodyPr wrap="square" lIns="91440" tIns="45720" rIns="91440" bIns="45720" rtlCol="0" anchor="t">
            <a:spAutoFit/>
          </a:bodyPr>
          <a:lstStyle/>
          <a:p>
            <a:r>
              <a:rPr lang="en-GB" dirty="0">
                <a:latin typeface="Arial" panose="020B0604020202020204" pitchFamily="34" charset="0"/>
                <a:cs typeface="Arial" panose="020B0604020202020204" pitchFamily="34" charset="0"/>
              </a:rPr>
              <a:t>We have identified </a:t>
            </a:r>
            <a:r>
              <a:rPr lang="en-GB" b="1" dirty="0">
                <a:latin typeface="Arial" panose="020B0604020202020204" pitchFamily="34" charset="0"/>
                <a:cs typeface="Arial" panose="020B0604020202020204" pitchFamily="34" charset="0"/>
              </a:rPr>
              <a:t>System Dynamics </a:t>
            </a:r>
            <a:r>
              <a:rPr lang="en-GB" dirty="0">
                <a:latin typeface="Arial" panose="020B0604020202020204" pitchFamily="34" charset="0"/>
                <a:cs typeface="Arial" panose="020B0604020202020204" pitchFamily="34" charset="0"/>
              </a:rPr>
              <a:t>as a powerful approach to tackle </a:t>
            </a:r>
            <a:r>
              <a:rPr lang="en-GB" b="1" dirty="0">
                <a:latin typeface="Arial" panose="020B0604020202020204" pitchFamily="34" charset="0"/>
                <a:cs typeface="Arial" panose="020B0604020202020204" pitchFamily="34" charset="0"/>
              </a:rPr>
              <a:t>the issue of </a:t>
            </a:r>
            <a:r>
              <a:rPr lang="en-GB" b="1" u="sng" dirty="0">
                <a:latin typeface="Arial" panose="020B0604020202020204" pitchFamily="34" charset="0"/>
                <a:cs typeface="Arial" panose="020B0604020202020204" pitchFamily="34" charset="0"/>
              </a:rPr>
              <a:t>digital (un)sustainability</a:t>
            </a:r>
            <a:r>
              <a:rPr lang="en-GB" dirty="0">
                <a:latin typeface="Arial" panose="020B0604020202020204" pitchFamily="34" charset="0"/>
                <a:cs typeface="Arial" panose="020B0604020202020204" pitchFamily="34" charset="0"/>
              </a:rPr>
              <a:t>: representation of existing dynamics, identification of change levers, quantitative modelling </a:t>
            </a:r>
            <a:endParaRPr lang="en-US"/>
          </a:p>
        </p:txBody>
      </p:sp>
      <p:pic>
        <p:nvPicPr>
          <p:cNvPr id="5" name="Picture 4" descr="An orange arrow pointing to the right&#10;&#10;Description automatically generated">
            <a:extLst>
              <a:ext uri="{FF2B5EF4-FFF2-40B4-BE49-F238E27FC236}">
                <a16:creationId xmlns:a16="http://schemas.microsoft.com/office/drawing/2014/main" id="{D47EB9A7-BA11-7ED9-AEAE-ACAB6DC6AE90}"/>
              </a:ext>
            </a:extLst>
          </p:cNvPr>
          <p:cNvPicPr>
            <a:picLocks noChangeAspect="1"/>
          </p:cNvPicPr>
          <p:nvPr/>
        </p:nvPicPr>
        <p:blipFill>
          <a:blip r:embed="rId2"/>
          <a:stretch>
            <a:fillRect/>
          </a:stretch>
        </p:blipFill>
        <p:spPr>
          <a:xfrm>
            <a:off x="556241" y="5741275"/>
            <a:ext cx="504825" cy="828675"/>
          </a:xfrm>
          <a:prstGeom prst="rect">
            <a:avLst/>
          </a:prstGeom>
        </p:spPr>
      </p:pic>
    </p:spTree>
    <p:extLst>
      <p:ext uri="{BB962C8B-B14F-4D97-AF65-F5344CB8AC3E}">
        <p14:creationId xmlns:p14="http://schemas.microsoft.com/office/powerpoint/2010/main" val="279260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DFE5BA-C631-97B0-A70D-722F580065EE}"/>
              </a:ext>
            </a:extLst>
          </p:cNvPr>
          <p:cNvSpPr>
            <a:spLocks noGrp="1"/>
          </p:cNvSpPr>
          <p:nvPr>
            <p:ph type="title"/>
          </p:nvPr>
        </p:nvSpPr>
        <p:spPr>
          <a:xfrm>
            <a:off x="0" y="365126"/>
            <a:ext cx="12191999" cy="565604"/>
          </a:xfrm>
        </p:spPr>
        <p:txBody>
          <a:bodyPr lIns="91440" tIns="45720" rIns="91440" bIns="45720" anchor="t"/>
          <a:lstStyle/>
          <a:p>
            <a:r>
              <a:rPr lang="en-GB" sz="3600" dirty="0"/>
              <a:t>System Dynamics : a powerful tool to map digitalization</a:t>
            </a:r>
            <a:endParaRPr lang="en-GB" sz="3600" dirty="0">
              <a:cs typeface="Arial"/>
            </a:endParaRPr>
          </a:p>
        </p:txBody>
      </p:sp>
      <p:sp>
        <p:nvSpPr>
          <p:cNvPr id="3" name="Espace réservé du texte 2">
            <a:extLst>
              <a:ext uri="{FF2B5EF4-FFF2-40B4-BE49-F238E27FC236}">
                <a16:creationId xmlns:a16="http://schemas.microsoft.com/office/drawing/2014/main" id="{9365E8B8-464E-892D-32F6-8EB2533F8056}"/>
              </a:ext>
            </a:extLst>
          </p:cNvPr>
          <p:cNvSpPr>
            <a:spLocks noGrp="1"/>
          </p:cNvSpPr>
          <p:nvPr>
            <p:ph type="body" idx="1"/>
          </p:nvPr>
        </p:nvSpPr>
        <p:spPr>
          <a:xfrm>
            <a:off x="281355" y="1069486"/>
            <a:ext cx="11656088" cy="5512183"/>
          </a:xfrm>
        </p:spPr>
        <p:txBody>
          <a:bodyPr lIns="91440" tIns="45720" rIns="91440" bIns="45720" anchor="t"/>
          <a:lstStyle/>
          <a:p>
            <a:pPr algn="just"/>
            <a:r>
              <a:rPr lang="en-GB" sz="2000" dirty="0">
                <a:ea typeface="+mn-lt"/>
                <a:cs typeface="+mn-lt"/>
              </a:rPr>
              <a:t>There are barely any papers or reports </a:t>
            </a:r>
            <a:r>
              <a:rPr lang="en-GB" sz="2000" dirty="0"/>
              <a:t> challenging digitalization’s system, using System Dynamics and mapping leverage points for digital transformation. </a:t>
            </a:r>
            <a:endParaRPr lang="en-GB" sz="2000" dirty="0">
              <a:cs typeface="Arial"/>
            </a:endParaRPr>
          </a:p>
          <a:p>
            <a:pPr algn="just"/>
            <a:endParaRPr lang="en-GB" sz="2000" dirty="0"/>
          </a:p>
          <a:p>
            <a:pPr algn="just"/>
            <a:r>
              <a:rPr lang="en-GB" sz="2000" b="1" i="1" dirty="0"/>
              <a:t>Causal Loops Diagram </a:t>
            </a:r>
            <a:r>
              <a:rPr lang="en-GB" sz="2000" dirty="0"/>
              <a:t>(CLD) is a mental model, it helps to reinvent the « way we think » :</a:t>
            </a:r>
            <a:endParaRPr lang="en-GB" sz="2000" dirty="0">
              <a:cs typeface="Arial"/>
            </a:endParaRPr>
          </a:p>
          <a:p>
            <a:pPr lvl="1" algn="just"/>
            <a:r>
              <a:rPr lang="en-GB" sz="2000" dirty="0"/>
              <a:t>A CLD to describe the current dynamic of ICT sector</a:t>
            </a:r>
            <a:endParaRPr lang="en-GB" sz="2000" dirty="0">
              <a:cs typeface="Arial"/>
            </a:endParaRPr>
          </a:p>
          <a:p>
            <a:pPr lvl="1" algn="just"/>
            <a:r>
              <a:rPr lang="en-GB" sz="2000" dirty="0"/>
              <a:t>A CLD to understand ICT ecological footprint (pollution, energy and natural resources consumption, waste…)</a:t>
            </a:r>
            <a:endParaRPr lang="en-GB" sz="2000" dirty="0">
              <a:cs typeface="Arial"/>
            </a:endParaRPr>
          </a:p>
          <a:p>
            <a:pPr lvl="1" algn="just"/>
            <a:r>
              <a:rPr lang="en-GB" sz="2000" dirty="0"/>
              <a:t>A CLD  to reboot the system </a:t>
            </a:r>
            <a:endParaRPr lang="en-GB" sz="2000" dirty="0">
              <a:cs typeface="Arial"/>
            </a:endParaRPr>
          </a:p>
          <a:p>
            <a:pPr lvl="1" algn="just"/>
            <a:r>
              <a:rPr lang="en-GB" sz="2000" dirty="0"/>
              <a:t>ICT introduces many reinforcing loops and few balancing loops</a:t>
            </a:r>
            <a:endParaRPr lang="en-GB" sz="2000" dirty="0">
              <a:cs typeface="Arial"/>
            </a:endParaRPr>
          </a:p>
          <a:p>
            <a:pPr lvl="1" algn="just"/>
            <a:endParaRPr lang="en-GB" sz="2000" dirty="0"/>
          </a:p>
          <a:p>
            <a:pPr marL="228600" lvl="1" algn="just">
              <a:spcBef>
                <a:spcPts val="1000"/>
              </a:spcBef>
            </a:pPr>
            <a:r>
              <a:rPr lang="en-GB" sz="2000" b="1" i="1" dirty="0"/>
              <a:t>Stocks and Flows Diagram </a:t>
            </a:r>
            <a:r>
              <a:rPr lang="en-GB" sz="2000" dirty="0"/>
              <a:t>(next step in our research)</a:t>
            </a:r>
            <a:endParaRPr lang="en-GB" sz="2000" dirty="0">
              <a:cs typeface="Arial"/>
            </a:endParaRPr>
          </a:p>
          <a:p>
            <a:pPr marL="228600" lvl="1" algn="just">
              <a:spcBef>
                <a:spcPts val="1000"/>
              </a:spcBef>
            </a:pPr>
            <a:endParaRPr lang="en-GB" sz="2000" dirty="0"/>
          </a:p>
          <a:p>
            <a:pPr marL="228600" lvl="1" algn="just">
              <a:spcBef>
                <a:spcPts val="1000"/>
              </a:spcBef>
            </a:pPr>
            <a:r>
              <a:rPr lang="en-GB" sz="2000" b="1" i="1" dirty="0"/>
              <a:t>Simulation modelling </a:t>
            </a:r>
            <a:r>
              <a:rPr lang="en-GB" sz="2000" i="1" dirty="0"/>
              <a:t>(</a:t>
            </a:r>
            <a:r>
              <a:rPr lang="en-GB" sz="2000" dirty="0"/>
              <a:t>Next Step</a:t>
            </a:r>
            <a:r>
              <a:rPr lang="en-GB" sz="2000" i="1" dirty="0"/>
              <a:t>) </a:t>
            </a:r>
            <a:r>
              <a:rPr lang="en-GB" sz="2000" dirty="0"/>
              <a:t>with modules to design Business models, digital in global finance, artificial intelligence…)</a:t>
            </a:r>
            <a:endParaRPr lang="en-GB" sz="2000" dirty="0">
              <a:cs typeface="Arial"/>
            </a:endParaRPr>
          </a:p>
          <a:p>
            <a:pPr lvl="1" algn="just"/>
            <a:endParaRPr lang="fr-FR" dirty="0"/>
          </a:p>
        </p:txBody>
      </p:sp>
    </p:spTree>
    <p:extLst>
      <p:ext uri="{BB962C8B-B14F-4D97-AF65-F5344CB8AC3E}">
        <p14:creationId xmlns:p14="http://schemas.microsoft.com/office/powerpoint/2010/main" val="31127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092BC8-DF75-6859-3168-E413C6A4F7B3}"/>
              </a:ext>
            </a:extLst>
          </p:cNvPr>
          <p:cNvSpPr>
            <a:spLocks noGrp="1"/>
          </p:cNvSpPr>
          <p:nvPr>
            <p:ph type="title"/>
          </p:nvPr>
        </p:nvSpPr>
        <p:spPr>
          <a:xfrm>
            <a:off x="200025" y="203200"/>
            <a:ext cx="11439525" cy="784440"/>
          </a:xfrm>
        </p:spPr>
        <p:txBody>
          <a:bodyPr lIns="91440" tIns="45720" rIns="91440" bIns="45720" anchor="t"/>
          <a:lstStyle/>
          <a:p>
            <a:r>
              <a:rPr lang="en-GB" sz="3600" dirty="0">
                <a:cs typeface="Arial"/>
              </a:rPr>
              <a:t>Systems thinking to System Dynamics Design</a:t>
            </a:r>
            <a:endParaRPr lang="en-GB" sz="3600">
              <a:cs typeface="Arial"/>
            </a:endParaRPr>
          </a:p>
        </p:txBody>
      </p:sp>
      <p:sp>
        <p:nvSpPr>
          <p:cNvPr id="3" name="ZoneTexte 2">
            <a:extLst>
              <a:ext uri="{FF2B5EF4-FFF2-40B4-BE49-F238E27FC236}">
                <a16:creationId xmlns:a16="http://schemas.microsoft.com/office/drawing/2014/main" id="{19AEA020-B81C-E610-4A34-7D1F2448B0AA}"/>
              </a:ext>
            </a:extLst>
          </p:cNvPr>
          <p:cNvSpPr txBox="1"/>
          <p:nvPr/>
        </p:nvSpPr>
        <p:spPr>
          <a:xfrm>
            <a:off x="200025" y="1122046"/>
            <a:ext cx="434340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t>The system dynamics literature (Forrester, 1961, 1969, </a:t>
            </a:r>
            <a:r>
              <a:rPr lang="en-US" dirty="0" err="1"/>
              <a:t>Sterman</a:t>
            </a:r>
            <a:r>
              <a:rPr lang="en-US" dirty="0"/>
              <a:t>, 2000) places particular emphasis on the following three elements: </a:t>
            </a:r>
            <a:endParaRPr lang="fr-FR" dirty="0">
              <a:cs typeface="Arial"/>
            </a:endParaRPr>
          </a:p>
          <a:p>
            <a:pPr algn="just"/>
            <a:endParaRPr lang="en-US" dirty="0">
              <a:cs typeface="Arial"/>
            </a:endParaRPr>
          </a:p>
          <a:p>
            <a:pPr algn="just"/>
            <a:r>
              <a:rPr lang="en-US" dirty="0"/>
              <a:t>(</a:t>
            </a:r>
            <a:r>
              <a:rPr lang="en-US" dirty="0" err="1"/>
              <a:t>i</a:t>
            </a:r>
            <a:r>
              <a:rPr lang="en-US" dirty="0"/>
              <a:t>) </a:t>
            </a:r>
            <a:r>
              <a:rPr lang="en-US" i="1" dirty="0"/>
              <a:t>causal loop diagrams</a:t>
            </a:r>
            <a:r>
              <a:rPr lang="en-US" dirty="0"/>
              <a:t> (CLDs are visual representations of feedback loops and causal chains within a system); </a:t>
            </a:r>
            <a:endParaRPr lang="en-US" dirty="0">
              <a:cs typeface="Arial"/>
            </a:endParaRPr>
          </a:p>
          <a:p>
            <a:pPr algn="just"/>
            <a:endParaRPr lang="en-US" dirty="0">
              <a:cs typeface="Arial"/>
            </a:endParaRPr>
          </a:p>
          <a:p>
            <a:pPr algn="just"/>
            <a:r>
              <a:rPr lang="en-US" dirty="0"/>
              <a:t>(ii) </a:t>
            </a:r>
            <a:r>
              <a:rPr lang="en-US" i="1" dirty="0"/>
              <a:t>stock and flow diagrams</a:t>
            </a:r>
            <a:r>
              <a:rPr lang="en-US" dirty="0"/>
              <a:t> (SFDs are diagrams that show accumulations - stocks - and rates of change - flows - within a system);</a:t>
            </a:r>
            <a:endParaRPr lang="en-US" dirty="0">
              <a:cs typeface="Arial"/>
            </a:endParaRPr>
          </a:p>
          <a:p>
            <a:pPr algn="just"/>
            <a:endParaRPr lang="en-US" dirty="0">
              <a:cs typeface="Arial"/>
            </a:endParaRPr>
          </a:p>
          <a:p>
            <a:pPr algn="just"/>
            <a:r>
              <a:rPr lang="en-US" dirty="0"/>
              <a:t>(iii) </a:t>
            </a:r>
            <a:r>
              <a:rPr lang="en-US" i="1" dirty="0"/>
              <a:t>the simulation model</a:t>
            </a:r>
            <a:r>
              <a:rPr lang="en-US" dirty="0"/>
              <a:t> (software such as Stella, </a:t>
            </a:r>
            <a:r>
              <a:rPr lang="en-US" dirty="0" err="1"/>
              <a:t>Vensim</a:t>
            </a:r>
            <a:r>
              <a:rPr lang="en-US" dirty="0"/>
              <a:t>, Insight Maker or </a:t>
            </a:r>
            <a:r>
              <a:rPr lang="en-US" dirty="0" err="1"/>
              <a:t>Powersim</a:t>
            </a:r>
            <a:r>
              <a:rPr lang="en-US" dirty="0"/>
              <a:t> Studio) is a computer model that simulates system behavior over time (enabling experimentation and analysis).</a:t>
            </a:r>
            <a:endParaRPr lang="en-US" dirty="0">
              <a:cs typeface="Arial"/>
            </a:endParaRPr>
          </a:p>
        </p:txBody>
      </p:sp>
      <p:sp>
        <p:nvSpPr>
          <p:cNvPr id="5" name="Flèche : droite 4">
            <a:extLst>
              <a:ext uri="{FF2B5EF4-FFF2-40B4-BE49-F238E27FC236}">
                <a16:creationId xmlns:a16="http://schemas.microsoft.com/office/drawing/2014/main" id="{7828F1BA-2CE0-B918-5247-A9B9880315A2}"/>
              </a:ext>
            </a:extLst>
          </p:cNvPr>
          <p:cNvSpPr/>
          <p:nvPr/>
        </p:nvSpPr>
        <p:spPr>
          <a:xfrm>
            <a:off x="5169242" y="3645243"/>
            <a:ext cx="1390135" cy="3089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16230807-A07E-FD3E-F435-64B3E2A7D440}"/>
              </a:ext>
            </a:extLst>
          </p:cNvPr>
          <p:cNvSpPr txBox="1"/>
          <p:nvPr/>
        </p:nvSpPr>
        <p:spPr>
          <a:xfrm>
            <a:off x="4793906" y="2841024"/>
            <a:ext cx="175517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a:cs typeface="Arial"/>
              </a:rPr>
              <a:t>16 </a:t>
            </a:r>
            <a:r>
              <a:rPr lang="fr-FR" sz="1400" err="1">
                <a:cs typeface="Arial"/>
              </a:rPr>
              <a:t>steps</a:t>
            </a:r>
            <a:r>
              <a:rPr lang="fr-FR" sz="1400">
                <a:cs typeface="Arial"/>
              </a:rPr>
              <a:t> </a:t>
            </a:r>
            <a:r>
              <a:rPr lang="fr-FR" sz="1400" err="1">
                <a:cs typeface="Arial"/>
              </a:rPr>
              <a:t>from</a:t>
            </a:r>
            <a:r>
              <a:rPr lang="fr-FR" sz="1400">
                <a:cs typeface="Arial"/>
              </a:rPr>
              <a:t> </a:t>
            </a:r>
            <a:r>
              <a:rPr lang="fr-FR" sz="1400" err="1">
                <a:cs typeface="Arial"/>
              </a:rPr>
              <a:t>systems</a:t>
            </a:r>
            <a:r>
              <a:rPr lang="fr-FR" sz="1400">
                <a:cs typeface="Arial"/>
              </a:rPr>
              <a:t> </a:t>
            </a:r>
            <a:r>
              <a:rPr lang="fr-FR" sz="1400" err="1">
                <a:cs typeface="Arial"/>
              </a:rPr>
              <a:t>thinking</a:t>
            </a:r>
            <a:r>
              <a:rPr lang="fr-FR" sz="1400">
                <a:cs typeface="Arial"/>
              </a:rPr>
              <a:t> to </a:t>
            </a:r>
            <a:r>
              <a:rPr lang="fr-FR" sz="1400" err="1">
                <a:cs typeface="Arial"/>
              </a:rPr>
              <a:t>Systems</a:t>
            </a:r>
            <a:r>
              <a:rPr lang="fr-FR" sz="1400">
                <a:cs typeface="Arial"/>
              </a:rPr>
              <a:t> Dynamics</a:t>
            </a:r>
            <a:r>
              <a:rPr lang="fr-FR">
                <a:cs typeface="Arial"/>
              </a:rPr>
              <a:t> </a:t>
            </a:r>
          </a:p>
        </p:txBody>
      </p:sp>
      <p:sp>
        <p:nvSpPr>
          <p:cNvPr id="7" name="ZoneTexte 6">
            <a:extLst>
              <a:ext uri="{FF2B5EF4-FFF2-40B4-BE49-F238E27FC236}">
                <a16:creationId xmlns:a16="http://schemas.microsoft.com/office/drawing/2014/main" id="{87B9D542-AED9-821F-5ED4-AFB7B342D09E}"/>
              </a:ext>
            </a:extLst>
          </p:cNvPr>
          <p:cNvSpPr txBox="1"/>
          <p:nvPr/>
        </p:nvSpPr>
        <p:spPr>
          <a:xfrm>
            <a:off x="4973079" y="3954677"/>
            <a:ext cx="15754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Source : Diemer (2022, 2024)</a:t>
            </a:r>
          </a:p>
        </p:txBody>
      </p:sp>
      <p:pic>
        <p:nvPicPr>
          <p:cNvPr id="8" name="Image 7" descr="Une image contenant texte, diagramme, ligne, cercle&#10;&#10;Description générée automatiquement">
            <a:extLst>
              <a:ext uri="{FF2B5EF4-FFF2-40B4-BE49-F238E27FC236}">
                <a16:creationId xmlns:a16="http://schemas.microsoft.com/office/drawing/2014/main" id="{D3CE83E0-0884-9428-079E-4CA227942250}"/>
              </a:ext>
            </a:extLst>
          </p:cNvPr>
          <p:cNvPicPr>
            <a:picLocks noChangeAspect="1"/>
          </p:cNvPicPr>
          <p:nvPr/>
        </p:nvPicPr>
        <p:blipFill>
          <a:blip r:embed="rId2"/>
          <a:stretch>
            <a:fillRect/>
          </a:stretch>
        </p:blipFill>
        <p:spPr>
          <a:xfrm>
            <a:off x="6682815" y="1373220"/>
            <a:ext cx="5433092" cy="4114800"/>
          </a:xfrm>
          <a:prstGeom prst="rect">
            <a:avLst/>
          </a:prstGeom>
        </p:spPr>
      </p:pic>
    </p:spTree>
    <p:extLst>
      <p:ext uri="{BB962C8B-B14F-4D97-AF65-F5344CB8AC3E}">
        <p14:creationId xmlns:p14="http://schemas.microsoft.com/office/powerpoint/2010/main" val="3590562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21803-24DF-D6BF-3E85-24F443168C7D}"/>
              </a:ext>
            </a:extLst>
          </p:cNvPr>
          <p:cNvSpPr>
            <a:spLocks noGrp="1"/>
          </p:cNvSpPr>
          <p:nvPr>
            <p:ph type="title"/>
          </p:nvPr>
        </p:nvSpPr>
        <p:spPr>
          <a:xfrm>
            <a:off x="467497" y="303341"/>
            <a:ext cx="11541984" cy="481185"/>
          </a:xfrm>
        </p:spPr>
        <p:txBody>
          <a:bodyPr lIns="91440" tIns="45720" rIns="91440" bIns="45720" anchor="t"/>
          <a:lstStyle/>
          <a:p>
            <a:r>
              <a:rPr lang="en-GB" sz="3600" dirty="0">
                <a:cs typeface="Arial"/>
              </a:rPr>
              <a:t>Sustainability Framework for digitalization</a:t>
            </a:r>
          </a:p>
        </p:txBody>
      </p:sp>
      <p:graphicFrame>
        <p:nvGraphicFramePr>
          <p:cNvPr id="4" name="Diagramme 3">
            <a:extLst>
              <a:ext uri="{FF2B5EF4-FFF2-40B4-BE49-F238E27FC236}">
                <a16:creationId xmlns:a16="http://schemas.microsoft.com/office/drawing/2014/main" id="{6AA73B49-2F2F-F39B-03B2-CB87AB9D7150}"/>
              </a:ext>
            </a:extLst>
          </p:cNvPr>
          <p:cNvGraphicFramePr/>
          <p:nvPr>
            <p:extLst>
              <p:ext uri="{D42A27DB-BD31-4B8C-83A1-F6EECF244321}">
                <p14:modId xmlns:p14="http://schemas.microsoft.com/office/powerpoint/2010/main" val="1092469139"/>
              </p:ext>
            </p:extLst>
          </p:nvPr>
        </p:nvGraphicFramePr>
        <p:xfrm>
          <a:off x="4162425" y="2628900"/>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ZoneTexte 18">
            <a:extLst>
              <a:ext uri="{FF2B5EF4-FFF2-40B4-BE49-F238E27FC236}">
                <a16:creationId xmlns:a16="http://schemas.microsoft.com/office/drawing/2014/main" id="{1F47D792-2D4B-5831-5EAF-23CB724EE1E6}"/>
              </a:ext>
            </a:extLst>
          </p:cNvPr>
          <p:cNvSpPr txBox="1"/>
          <p:nvPr/>
        </p:nvSpPr>
        <p:spPr>
          <a:xfrm>
            <a:off x="469041" y="1011194"/>
            <a:ext cx="111918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b="1" dirty="0">
                <a:ea typeface="+mn-lt"/>
                <a:cs typeface="+mn-lt"/>
              </a:rPr>
              <a:t>Sustainable digital development </a:t>
            </a:r>
            <a:r>
              <a:rPr lang="en-GB" dirty="0">
                <a:ea typeface="+mn-lt"/>
                <a:cs typeface="+mn-lt"/>
              </a:rPr>
              <a:t>is an approach designed to </a:t>
            </a:r>
            <a:r>
              <a:rPr lang="en-GB" b="1" dirty="0">
                <a:solidFill>
                  <a:srgbClr val="FF8200"/>
                </a:solidFill>
                <a:ea typeface="+mn-lt"/>
                <a:cs typeface="+mn-lt"/>
              </a:rPr>
              <a:t>reconcile the challenges of digital transformation with those of environmental preservation, social equity and economic development</a:t>
            </a:r>
            <a:r>
              <a:rPr lang="en-GB" dirty="0">
                <a:ea typeface="+mn-lt"/>
                <a:cs typeface="+mn-lt"/>
              </a:rPr>
              <a:t>. </a:t>
            </a:r>
          </a:p>
          <a:p>
            <a:pPr algn="just"/>
            <a:r>
              <a:rPr lang="en-GB" dirty="0">
                <a:ea typeface="+mn-lt"/>
                <a:cs typeface="+mn-lt"/>
              </a:rPr>
              <a:t>It is based on the idea that the </a:t>
            </a:r>
            <a:r>
              <a:rPr lang="en-GB" b="1" dirty="0">
                <a:ea typeface="+mn-lt"/>
                <a:cs typeface="+mn-lt"/>
              </a:rPr>
              <a:t>digital sector, while driving innovation and growth, must develop in a responsible manner that respects natural resources, while considering social and economic impacts.</a:t>
            </a:r>
            <a:endParaRPr lang="en-GB" b="1" dirty="0"/>
          </a:p>
        </p:txBody>
      </p:sp>
      <p:sp>
        <p:nvSpPr>
          <p:cNvPr id="1211" name="ZoneTexte 1210">
            <a:extLst>
              <a:ext uri="{FF2B5EF4-FFF2-40B4-BE49-F238E27FC236}">
                <a16:creationId xmlns:a16="http://schemas.microsoft.com/office/drawing/2014/main" id="{5346CE2B-CAC0-D32B-3305-3AF70C6266DF}"/>
              </a:ext>
            </a:extLst>
          </p:cNvPr>
          <p:cNvSpPr txBox="1"/>
          <p:nvPr/>
        </p:nvSpPr>
        <p:spPr>
          <a:xfrm>
            <a:off x="769465" y="3433633"/>
            <a:ext cx="296227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Arial"/>
              </a:rPr>
              <a:t>Main Challenges for the four dimension of Sustainability : </a:t>
            </a:r>
          </a:p>
          <a:p>
            <a:pPr marL="285750" indent="-285750">
              <a:buFont typeface="Arial" panose="020B0604020202020204" pitchFamily="34" charset="0"/>
              <a:buChar char="•"/>
            </a:pPr>
            <a:r>
              <a:rPr lang="en-GB" dirty="0">
                <a:cs typeface="Arial"/>
              </a:rPr>
              <a:t>Ecological, </a:t>
            </a:r>
          </a:p>
          <a:p>
            <a:pPr marL="285750" indent="-285750">
              <a:buFont typeface="Arial" panose="020B0604020202020204" pitchFamily="34" charset="0"/>
              <a:buChar char="•"/>
            </a:pPr>
            <a:r>
              <a:rPr lang="en-GB" dirty="0">
                <a:cs typeface="Arial"/>
              </a:rPr>
              <a:t>Economics, </a:t>
            </a:r>
          </a:p>
          <a:p>
            <a:pPr marL="285750" indent="-285750">
              <a:buFont typeface="Arial" panose="020B0604020202020204" pitchFamily="34" charset="0"/>
              <a:buChar char="•"/>
            </a:pPr>
            <a:r>
              <a:rPr lang="en-GB" dirty="0">
                <a:cs typeface="Arial"/>
              </a:rPr>
              <a:t>Social and Governance </a:t>
            </a:r>
            <a:endParaRPr lang="en-GB" dirty="0"/>
          </a:p>
        </p:txBody>
      </p:sp>
    </p:spTree>
    <p:extLst>
      <p:ext uri="{BB962C8B-B14F-4D97-AF65-F5344CB8AC3E}">
        <p14:creationId xmlns:p14="http://schemas.microsoft.com/office/powerpoint/2010/main" val="2045673188"/>
      </p:ext>
    </p:extLst>
  </p:cSld>
  <p:clrMapOvr>
    <a:masterClrMapping/>
  </p:clrMapOvr>
</p:sld>
</file>

<file path=ppt/theme/theme1.xml><?xml version="1.0" encoding="utf-8"?>
<a:theme xmlns:a="http://schemas.openxmlformats.org/drawingml/2006/main" name="Titres et chapitres">
  <a:themeElements>
    <a:clrScheme name="Shift Project">
      <a:dk1>
        <a:srgbClr val="000000"/>
      </a:dk1>
      <a:lt1>
        <a:srgbClr val="FFFFFF"/>
      </a:lt1>
      <a:dk2>
        <a:srgbClr val="00005A"/>
      </a:dk2>
      <a:lt2>
        <a:srgbClr val="FFFFFF"/>
      </a:lt2>
      <a:accent1>
        <a:srgbClr val="00005A"/>
      </a:accent1>
      <a:accent2>
        <a:srgbClr val="FF8200"/>
      </a:accent2>
      <a:accent3>
        <a:srgbClr val="FAB464"/>
      </a:accent3>
      <a:accent4>
        <a:srgbClr val="FFDC50"/>
      </a:accent4>
      <a:accent5>
        <a:srgbClr val="82C8FA"/>
      </a:accent5>
      <a:accent6>
        <a:srgbClr val="0028DC"/>
      </a:accent6>
      <a:hlink>
        <a:srgbClr val="FF8200"/>
      </a:hlink>
      <a:folHlink>
        <a:srgbClr val="FF82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 Shift Project 16-9.potx" id="{9E9184C6-04AC-4053-88DC-F9F6EFC83423}" vid="{3B523CB9-5778-4E00-8023-CE8A938F1CB0}"/>
    </a:ext>
  </a:extLst>
</a:theme>
</file>

<file path=ppt/theme/theme2.xml><?xml version="1.0" encoding="utf-8"?>
<a:theme xmlns:a="http://schemas.openxmlformats.org/drawingml/2006/main" name="pdw boussole">
  <a:themeElements>
    <a:clrScheme name="AXA COLORS">
      <a:dk1>
        <a:sysClr val="windowText" lastClr="000000"/>
      </a:dk1>
      <a:lt1>
        <a:sysClr val="window" lastClr="FFFFFF"/>
      </a:lt1>
      <a:dk2>
        <a:srgbClr val="00008F"/>
      </a:dk2>
      <a:lt2>
        <a:srgbClr val="FCD385"/>
      </a:lt2>
      <a:accent1>
        <a:srgbClr val="027180"/>
      </a:accent1>
      <a:accent2>
        <a:srgbClr val="E196AA"/>
      </a:accent2>
      <a:accent3>
        <a:srgbClr val="00AEC6"/>
      </a:accent3>
      <a:accent4>
        <a:srgbClr val="914146"/>
      </a:accent4>
      <a:accent5>
        <a:srgbClr val="343C3D"/>
      </a:accent5>
      <a:accent6>
        <a:srgbClr val="B5D0EE"/>
      </a:accent6>
      <a:hlink>
        <a:srgbClr val="00008F"/>
      </a:hlink>
      <a:folHlink>
        <a:srgbClr val="BFBF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res et chapitres">
  <a:themeElements>
    <a:clrScheme name="Shift Project">
      <a:dk1>
        <a:srgbClr val="000000"/>
      </a:dk1>
      <a:lt1>
        <a:srgbClr val="FFFFFF"/>
      </a:lt1>
      <a:dk2>
        <a:srgbClr val="00005A"/>
      </a:dk2>
      <a:lt2>
        <a:srgbClr val="FFFFFF"/>
      </a:lt2>
      <a:accent1>
        <a:srgbClr val="00005A"/>
      </a:accent1>
      <a:accent2>
        <a:srgbClr val="FF8200"/>
      </a:accent2>
      <a:accent3>
        <a:srgbClr val="FAB464"/>
      </a:accent3>
      <a:accent4>
        <a:srgbClr val="FFDC50"/>
      </a:accent4>
      <a:accent5>
        <a:srgbClr val="82C8FA"/>
      </a:accent5>
      <a:accent6>
        <a:srgbClr val="0028DC"/>
      </a:accent6>
      <a:hlink>
        <a:srgbClr val="FF8200"/>
      </a:hlink>
      <a:folHlink>
        <a:srgbClr val="FF82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 Shift Project 16-9.potx" id="{9E9184C6-04AC-4053-88DC-F9F6EFC83423}" vid="{3B523CB9-5778-4E00-8023-CE8A938F1CB0}"/>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TotalTime>
  <Words>1706</Words>
  <Application>Microsoft Office PowerPoint</Application>
  <PresentationFormat>Widescreen</PresentationFormat>
  <Paragraphs>157</Paragraphs>
  <Slides>14</Slides>
  <Notes>3</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Titres et chapitres</vt:lpstr>
      <vt:lpstr>pdw boussole</vt:lpstr>
      <vt:lpstr>1_Titres et chapitres</vt:lpstr>
      <vt:lpstr>PowerPoint Presentation</vt:lpstr>
      <vt:lpstr>Who we are, where do we speak from</vt:lpstr>
      <vt:lpstr>Digital: The Lean ICT program</vt:lpstr>
      <vt:lpstr>The problem the Lean-ICT program wants to tackle: the unsustainable dynamics of the digital sector </vt:lpstr>
      <vt:lpstr>1st level analysis: GHG=affluence*intensity*carbon intensity </vt:lpstr>
      <vt:lpstr>Beyond the physical evidence, multiple forces drive abundance and affluence and lower the resiliency of digital (and therefore other) ecosystems</vt:lpstr>
      <vt:lpstr>System Dynamics : a powerful tool to map digitalization</vt:lpstr>
      <vt:lpstr>Systems thinking to System Dynamics Design</vt:lpstr>
      <vt:lpstr>Sustainability Framework for digitalization</vt:lpstr>
      <vt:lpstr>The circular economy in the digital sector refers to the application of circular economy principles to digital products and services. It aims to reduce the environmental impact of digital technologies, extend their lifespan, promote the recycling and reuse of materials, and minimize e-waste. </vt:lpstr>
      <vt:lpstr>Causal Loop Diagram (CLD1) for Digitalization Dynamics of the Digital Boom </vt:lpstr>
      <vt:lpstr>Causal Loop Diagram (CLD2) for Digitalization Impacts of the digitalization</vt:lpstr>
      <vt:lpstr>Conclusion &amp; next steps</vt:lpstr>
      <vt:lpstr>Sources (slide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dc:creator>
  <cp:lastModifiedBy>Céline Lescop</cp:lastModifiedBy>
  <cp:revision>210</cp:revision>
  <dcterms:modified xsi:type="dcterms:W3CDTF">2024-12-03T15:32:29Z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3798d8-7c99-463a-80c2-51778cd077ca_Enabled">
    <vt:lpwstr>true</vt:lpwstr>
  </property>
  <property fmtid="{D5CDD505-2E9C-101B-9397-08002B2CF9AE}" pid="3" name="MSIP_Label_d13798d8-7c99-463a-80c2-51778cd077ca_SetDate">
    <vt:lpwstr>2024-11-22T15:17:49Z</vt:lpwstr>
  </property>
  <property fmtid="{D5CDD505-2E9C-101B-9397-08002B2CF9AE}" pid="4" name="MSIP_Label_d13798d8-7c99-463a-80c2-51778cd077ca_Method">
    <vt:lpwstr>Privileged</vt:lpwstr>
  </property>
  <property fmtid="{D5CDD505-2E9C-101B-9397-08002B2CF9AE}" pid="5" name="MSIP_Label_d13798d8-7c99-463a-80c2-51778cd077ca_Name">
    <vt:lpwstr>PUBLIC</vt:lpwstr>
  </property>
  <property fmtid="{D5CDD505-2E9C-101B-9397-08002B2CF9AE}" pid="6" name="MSIP_Label_d13798d8-7c99-463a-80c2-51778cd077ca_SiteId">
    <vt:lpwstr>396b38cc-aa65-492b-bb0e-3d94ed25a97b</vt:lpwstr>
  </property>
  <property fmtid="{D5CDD505-2E9C-101B-9397-08002B2CF9AE}" pid="7" name="MSIP_Label_d13798d8-7c99-463a-80c2-51778cd077ca_ActionId">
    <vt:lpwstr>e67a28cd-1319-410b-b46e-22682dcc62ab</vt:lpwstr>
  </property>
  <property fmtid="{D5CDD505-2E9C-101B-9397-08002B2CF9AE}" pid="8" name="MSIP_Label_d13798d8-7c99-463a-80c2-51778cd077ca_ContentBits">
    <vt:lpwstr>2</vt:lpwstr>
  </property>
  <property fmtid="{D5CDD505-2E9C-101B-9397-08002B2CF9AE}" pid="9" name="ClassificationContentMarkingFooterLocations">
    <vt:lpwstr>Titres et chapitres:3\pdw boussole:8\1_Titres et chapitres:3</vt:lpwstr>
  </property>
  <property fmtid="{D5CDD505-2E9C-101B-9397-08002B2CF9AE}" pid="10" name="ClassificationContentMarkingFooterText">
    <vt:lpwstr>Public</vt:lpwstr>
  </property>
</Properties>
</file>