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322" r:id="rId5"/>
    <p:sldId id="321" r:id="rId6"/>
    <p:sldId id="320" r:id="rId7"/>
    <p:sldId id="354" r:id="rId8"/>
    <p:sldId id="355" r:id="rId9"/>
    <p:sldId id="323" r:id="rId10"/>
    <p:sldId id="319" r:id="rId11"/>
    <p:sldId id="330" r:id="rId12"/>
    <p:sldId id="356" r:id="rId13"/>
    <p:sldId id="329" r:id="rId14"/>
    <p:sldId id="357" r:id="rId15"/>
    <p:sldId id="327" r:id="rId16"/>
    <p:sldId id="347" r:id="rId17"/>
    <p:sldId id="326" r:id="rId18"/>
    <p:sldId id="324" r:id="rId19"/>
    <p:sldId id="325" r:id="rId20"/>
    <p:sldId id="331" r:id="rId21"/>
    <p:sldId id="332" r:id="rId22"/>
    <p:sldId id="335" r:id="rId23"/>
    <p:sldId id="334" r:id="rId24"/>
    <p:sldId id="337" r:id="rId25"/>
    <p:sldId id="333" r:id="rId26"/>
    <p:sldId id="338" r:id="rId27"/>
    <p:sldId id="339" r:id="rId28"/>
    <p:sldId id="341" r:id="rId29"/>
    <p:sldId id="346" r:id="rId30"/>
    <p:sldId id="343" r:id="rId31"/>
    <p:sldId id="351" r:id="rId32"/>
    <p:sldId id="353" r:id="rId33"/>
    <p:sldId id="345" r:id="rId34"/>
    <p:sldId id="349" r:id="rId35"/>
    <p:sldId id="358" r:id="rId36"/>
    <p:sldId id="31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p:scale>
          <a:sx n="70" d="100"/>
          <a:sy n="70" d="100"/>
        </p:scale>
        <p:origin x="536" y="-248"/>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11/28/2024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tr-TR"/>
              <a:t>Tablo eklemek için simgeye tıklayın</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ve Tablo">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tr-TR"/>
              <a:t>Tablo eklemek için simgeye tıklayın</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tr-TR"/>
              <a:t>Resim eklemek için simgeye tıklayın</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tr-TR"/>
              <a:t>Resim eklemek için simgeye tıklayın</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tr-TR"/>
              <a:t>Resim eklemek için simgeye tıklayın</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a:t>Assoc. Prof. Gökçe MANAVGAT</a:t>
            </a:r>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89854B1-0FD1-C4C3-F569-76837294DB72}"/>
              </a:ext>
            </a:extLst>
          </p:cNvPr>
          <p:cNvPicPr>
            <a:picLocks noChangeAspect="1"/>
          </p:cNvPicPr>
          <p:nvPr/>
        </p:nvPicPr>
        <p:blipFill>
          <a:blip r:embed="rId2"/>
          <a:stretch>
            <a:fillRect/>
          </a:stretch>
        </p:blipFill>
        <p:spPr>
          <a:xfrm>
            <a:off x="1243324" y="4663501"/>
            <a:ext cx="10566897" cy="1769955"/>
          </a:xfrm>
          <a:prstGeom prst="rect">
            <a:avLst/>
          </a:prstGeom>
          <a:noFill/>
        </p:spPr>
      </p:pic>
      <p:pic>
        <p:nvPicPr>
          <p:cNvPr id="4" name="Picture 8" descr="TOROS UNIVERSITESI">
            <a:extLst>
              <a:ext uri="{FF2B5EF4-FFF2-40B4-BE49-F238E27FC236}">
                <a16:creationId xmlns:a16="http://schemas.microsoft.com/office/drawing/2014/main" id="{7E06295F-40F6-B9F3-57CB-5753C658F1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08878" y="2964860"/>
            <a:ext cx="853501" cy="853501"/>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4">
            <a:extLst>
              <a:ext uri="{FF2B5EF4-FFF2-40B4-BE49-F238E27FC236}">
                <a16:creationId xmlns:a16="http://schemas.microsoft.com/office/drawing/2014/main" id="{0E4DB7F2-3FE2-856F-FBF2-5D7E673CBAD2}"/>
              </a:ext>
            </a:extLst>
          </p:cNvPr>
          <p:cNvSpPr txBox="1">
            <a:spLocks noGrp="1"/>
          </p:cNvSpPr>
          <p:nvPr>
            <p:ph type="title"/>
          </p:nvPr>
        </p:nvSpPr>
        <p:spPr>
          <a:xfrm>
            <a:off x="1277082" y="469132"/>
            <a:ext cx="9863591" cy="1428750"/>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en-US" b="1" dirty="0">
                <a:solidFill>
                  <a:schemeClr val="accent3">
                    <a:lumMod val="50000"/>
                  </a:schemeClr>
                </a:solidFill>
                <a:effectLst/>
                <a:latin typeface="Aharoni" panose="02010803020104030203" pitchFamily="2" charset="-79"/>
                <a:cs typeface="Aharoni" panose="02010803020104030203" pitchFamily="2" charset="-79"/>
              </a:rPr>
              <a:t>Impact of Circular Economy Practices on Health Outcomes and Expenditures in the EU</a:t>
            </a:r>
            <a:endParaRPr lang="en-US" dirty="0">
              <a:solidFill>
                <a:schemeClr val="accent3">
                  <a:lumMod val="50000"/>
                </a:schemeClr>
              </a:solidFill>
              <a:effectLst/>
              <a:latin typeface="Aharoni" panose="02010803020104030203" pitchFamily="2" charset="-79"/>
              <a:cs typeface="Aharoni" panose="02010803020104030203" pitchFamily="2" charset="-79"/>
            </a:endParaRPr>
          </a:p>
        </p:txBody>
      </p:sp>
      <p:sp>
        <p:nvSpPr>
          <p:cNvPr id="7" name="Metin kutusu 6">
            <a:extLst>
              <a:ext uri="{FF2B5EF4-FFF2-40B4-BE49-F238E27FC236}">
                <a16:creationId xmlns:a16="http://schemas.microsoft.com/office/drawing/2014/main" id="{D2330DC2-D5BF-9E72-85EE-81AEDB51DC3F}"/>
              </a:ext>
            </a:extLst>
          </p:cNvPr>
          <p:cNvSpPr txBox="1"/>
          <p:nvPr/>
        </p:nvSpPr>
        <p:spPr>
          <a:xfrm>
            <a:off x="3478771" y="2154214"/>
            <a:ext cx="6096000" cy="830997"/>
          </a:xfrm>
          <a:prstGeom prst="rect">
            <a:avLst/>
          </a:prstGeom>
          <a:noFill/>
        </p:spPr>
        <p:txBody>
          <a:bodyPr wrap="square">
            <a:spAutoFit/>
          </a:bodyPr>
          <a:lstStyle/>
          <a:p>
            <a:pPr algn="ctr"/>
            <a:r>
              <a:rPr lang="tr-TR" sz="2400" b="1" dirty="0" err="1">
                <a:effectLst/>
                <a:ea typeface="Aptos" panose="020B0004020202020204" pitchFamily="34" charset="0"/>
                <a:cs typeface="Aharoni" panose="02010803020104030203" pitchFamily="2" charset="-79"/>
              </a:rPr>
              <a:t>Assoc</a:t>
            </a:r>
            <a:r>
              <a:rPr lang="tr-TR" sz="2400" b="1" dirty="0">
                <a:effectLst/>
                <a:ea typeface="Aptos" panose="020B0004020202020204" pitchFamily="34" charset="0"/>
                <a:cs typeface="Aharoni" panose="02010803020104030203" pitchFamily="2" charset="-79"/>
              </a:rPr>
              <a:t>. Prof. </a:t>
            </a:r>
            <a:r>
              <a:rPr lang="en-GB" sz="2400" b="1" dirty="0">
                <a:effectLst/>
                <a:ea typeface="Aptos" panose="020B0004020202020204" pitchFamily="34" charset="0"/>
                <a:cs typeface="Aharoni" panose="02010803020104030203" pitchFamily="2" charset="-79"/>
              </a:rPr>
              <a:t>Gökçe MANAVGAT</a:t>
            </a:r>
            <a:endParaRPr lang="tr-TR" sz="2400" b="1" dirty="0">
              <a:effectLst/>
              <a:ea typeface="Aptos" panose="020B0004020202020204" pitchFamily="34" charset="0"/>
              <a:cs typeface="Aharoni" panose="02010803020104030203" pitchFamily="2" charset="-79"/>
            </a:endParaRPr>
          </a:p>
          <a:p>
            <a:pPr algn="ctr"/>
            <a:r>
              <a:rPr lang="tr-TR" sz="2400" dirty="0">
                <a:cs typeface="Aharoni" panose="02010803020104030203" pitchFamily="2" charset="-79"/>
              </a:rPr>
              <a:t>Toros </a:t>
            </a:r>
            <a:r>
              <a:rPr lang="tr-TR" sz="2400" dirty="0" err="1">
                <a:cs typeface="Aharoni" panose="02010803020104030203" pitchFamily="2" charset="-79"/>
              </a:rPr>
              <a:t>University</a:t>
            </a:r>
            <a:r>
              <a:rPr lang="tr-TR" sz="2400" dirty="0">
                <a:cs typeface="Aharoni" panose="02010803020104030203" pitchFamily="2" charset="-79"/>
              </a:rPr>
              <a:t> –</a:t>
            </a:r>
            <a:r>
              <a:rPr lang="tr-TR" sz="2400" dirty="0" err="1">
                <a:cs typeface="Aharoni" panose="02010803020104030203" pitchFamily="2" charset="-79"/>
              </a:rPr>
              <a:t>Turkiye</a:t>
            </a:r>
            <a:r>
              <a:rPr lang="tr-TR" sz="2400" dirty="0">
                <a:cs typeface="Aharoni" panose="02010803020104030203" pitchFamily="2" charset="-79"/>
              </a:rPr>
              <a:t> </a:t>
            </a:r>
            <a:endParaRPr lang="en-US" sz="2400" dirty="0">
              <a:cs typeface="Aharoni" panose="02010803020104030203" pitchFamily="2" charset="-79"/>
            </a:endParaRPr>
          </a:p>
        </p:txBody>
      </p:sp>
      <p:pic>
        <p:nvPicPr>
          <p:cNvPr id="10" name="Resim 9">
            <a:extLst>
              <a:ext uri="{FF2B5EF4-FFF2-40B4-BE49-F238E27FC236}">
                <a16:creationId xmlns:a16="http://schemas.microsoft.com/office/drawing/2014/main" id="{F606F89B-3557-A59D-9852-529134B54ABB}"/>
              </a:ext>
            </a:extLst>
          </p:cNvPr>
          <p:cNvPicPr>
            <a:picLocks noChangeAspect="1"/>
          </p:cNvPicPr>
          <p:nvPr/>
        </p:nvPicPr>
        <p:blipFill>
          <a:blip r:embed="rId4"/>
          <a:stretch>
            <a:fillRect/>
          </a:stretch>
        </p:blipFill>
        <p:spPr>
          <a:xfrm>
            <a:off x="4882190" y="4074693"/>
            <a:ext cx="3761068" cy="853501"/>
          </a:xfrm>
          <a:prstGeom prst="rect">
            <a:avLst/>
          </a:prstGeom>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2013-3EF5-4553-A492-F393D4A9813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DBB555-ED14-8094-808E-D7D919BD0CEA}"/>
              </a:ext>
            </a:extLst>
          </p:cNvPr>
          <p:cNvSpPr>
            <a:spLocks noGrp="1"/>
          </p:cNvSpPr>
          <p:nvPr>
            <p:ph type="title"/>
          </p:nvPr>
        </p:nvSpPr>
        <p:spPr>
          <a:xfrm>
            <a:off x="1353828" y="623597"/>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3" name="Metin kutusu 2">
            <a:extLst>
              <a:ext uri="{FF2B5EF4-FFF2-40B4-BE49-F238E27FC236}">
                <a16:creationId xmlns:a16="http://schemas.microsoft.com/office/drawing/2014/main" id="{1CF73A88-61D8-CC46-D842-45D68F893DF3}"/>
              </a:ext>
            </a:extLst>
          </p:cNvPr>
          <p:cNvSpPr txBox="1"/>
          <p:nvPr/>
        </p:nvSpPr>
        <p:spPr>
          <a:xfrm>
            <a:off x="1353828" y="2579082"/>
            <a:ext cx="10174143" cy="1661993"/>
          </a:xfrm>
          <a:prstGeom prst="rect">
            <a:avLst/>
          </a:prstGeom>
          <a:noFill/>
        </p:spPr>
        <p:txBody>
          <a:bodyPr wrap="square">
            <a:spAutoFit/>
          </a:bodyPr>
          <a:lstStyle/>
          <a:p>
            <a:pPr algn="just"/>
            <a:r>
              <a:rPr lang="tr-TR" sz="2800" dirty="0"/>
              <a:t>According </a:t>
            </a:r>
            <a:r>
              <a:rPr lang="tr-TR" sz="2800" dirty="0" err="1"/>
              <a:t>to</a:t>
            </a:r>
            <a:r>
              <a:rPr lang="tr-TR" sz="2800" dirty="0"/>
              <a:t> WHO 2019 </a:t>
            </a:r>
            <a:r>
              <a:rPr lang="tr-TR" sz="2800" dirty="0" err="1"/>
              <a:t>report</a:t>
            </a:r>
            <a:r>
              <a:rPr lang="tr-TR" sz="2800" dirty="0"/>
              <a:t> :</a:t>
            </a:r>
            <a:r>
              <a:rPr lang="en-US" sz="2800" dirty="0"/>
              <a:t>General findings on the implications for human</a:t>
            </a:r>
            <a:r>
              <a:rPr lang="tr-TR" sz="2800" dirty="0"/>
              <a:t> </a:t>
            </a:r>
            <a:r>
              <a:rPr lang="en-US" sz="2800" dirty="0"/>
              <a:t>health from the implementation of a C</a:t>
            </a:r>
            <a:r>
              <a:rPr lang="tr-TR" sz="2800" dirty="0" err="1"/>
              <a:t>ircular</a:t>
            </a:r>
            <a:r>
              <a:rPr lang="tr-TR" sz="2800" dirty="0"/>
              <a:t> </a:t>
            </a:r>
            <a:r>
              <a:rPr lang="en-US" sz="2800" dirty="0"/>
              <a:t>E</a:t>
            </a:r>
            <a:r>
              <a:rPr lang="tr-TR" sz="2800" dirty="0" err="1"/>
              <a:t>conomy</a:t>
            </a:r>
            <a:r>
              <a:rPr lang="en-US" sz="2800" dirty="0"/>
              <a:t> approach</a:t>
            </a:r>
            <a:r>
              <a:rPr lang="tr-TR" sz="2800" dirty="0"/>
              <a:t> </a:t>
            </a:r>
            <a:r>
              <a:rPr lang="tr-TR" sz="2800" dirty="0" err="1"/>
              <a:t>are</a:t>
            </a:r>
            <a:r>
              <a:rPr lang="en-US" sz="2800" dirty="0"/>
              <a:t> as follows</a:t>
            </a:r>
            <a:r>
              <a:rPr lang="tr-TR" sz="2800" dirty="0"/>
              <a:t>:</a:t>
            </a:r>
            <a:endParaRPr lang="en-US" sz="2800" dirty="0"/>
          </a:p>
          <a:p>
            <a:endParaRPr lang="tr-TR" dirty="0"/>
          </a:p>
        </p:txBody>
      </p:sp>
      <p:sp>
        <p:nvSpPr>
          <p:cNvPr id="2" name="Metin kutusu 1">
            <a:extLst>
              <a:ext uri="{FF2B5EF4-FFF2-40B4-BE49-F238E27FC236}">
                <a16:creationId xmlns:a16="http://schemas.microsoft.com/office/drawing/2014/main" id="{95463CB6-82EA-2563-6461-20AA5DB3B55E}"/>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pic>
        <p:nvPicPr>
          <p:cNvPr id="1026" name="Picture 2" descr="World Health Organization">
            <a:extLst>
              <a:ext uri="{FF2B5EF4-FFF2-40B4-BE49-F238E27FC236}">
                <a16:creationId xmlns:a16="http://schemas.microsoft.com/office/drawing/2014/main" id="{59E7CBF9-ACFA-8E13-965D-51A96B80B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656" y="4344716"/>
            <a:ext cx="4154983" cy="166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3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82A7-51D4-5848-EC6E-703E44CD17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36964CC-B03F-3581-B61F-276C7651AB31}"/>
              </a:ext>
            </a:extLst>
          </p:cNvPr>
          <p:cNvSpPr>
            <a:spLocks noGrp="1"/>
          </p:cNvSpPr>
          <p:nvPr>
            <p:ph type="title"/>
          </p:nvPr>
        </p:nvSpPr>
        <p:spPr>
          <a:xfrm>
            <a:off x="1353828" y="623597"/>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3" name="Metin kutusu 2">
            <a:extLst>
              <a:ext uri="{FF2B5EF4-FFF2-40B4-BE49-F238E27FC236}">
                <a16:creationId xmlns:a16="http://schemas.microsoft.com/office/drawing/2014/main" id="{55F20755-0B60-55D6-8D19-8FFAD29D4686}"/>
              </a:ext>
            </a:extLst>
          </p:cNvPr>
          <p:cNvSpPr txBox="1"/>
          <p:nvPr/>
        </p:nvSpPr>
        <p:spPr>
          <a:xfrm>
            <a:off x="1353827" y="1844645"/>
            <a:ext cx="10174143" cy="4154984"/>
          </a:xfrm>
          <a:prstGeom prst="rect">
            <a:avLst/>
          </a:prstGeom>
          <a:noFill/>
        </p:spPr>
        <p:txBody>
          <a:bodyPr wrap="square">
            <a:spAutoFit/>
          </a:bodyPr>
          <a:lstStyle/>
          <a:p>
            <a:pPr algn="just"/>
            <a:endParaRPr lang="tr-TR" sz="2400" dirty="0"/>
          </a:p>
          <a:p>
            <a:pPr algn="just"/>
            <a:r>
              <a:rPr lang="en-US" sz="2400" b="1" dirty="0"/>
              <a:t>Positive Impacts:</a:t>
            </a:r>
            <a:endParaRPr lang="en-US" sz="2400" dirty="0"/>
          </a:p>
          <a:p>
            <a:pPr algn="just">
              <a:buFont typeface="Arial" panose="020B0604020202020204" pitchFamily="34" charset="0"/>
              <a:buChar char="•"/>
            </a:pPr>
            <a:r>
              <a:rPr lang="en-US" sz="2400" dirty="0"/>
              <a:t>Reducing primary resource use, maintaining high material and product value through recycling and reuse</a:t>
            </a:r>
            <a:r>
              <a:rPr lang="tr-TR" sz="2400" dirty="0"/>
              <a:t>.</a:t>
            </a:r>
          </a:p>
          <a:p>
            <a:pPr algn="just">
              <a:buFont typeface="Arial" panose="020B0604020202020204" pitchFamily="34" charset="0"/>
              <a:buChar char="•"/>
            </a:pPr>
            <a:endParaRPr lang="tr-TR" sz="2400" dirty="0"/>
          </a:p>
          <a:p>
            <a:pPr algn="just">
              <a:buFont typeface="Arial" panose="020B0604020202020204" pitchFamily="34" charset="0"/>
              <a:buChar char="•"/>
            </a:pPr>
            <a:r>
              <a:rPr lang="en-US" sz="2400" dirty="0"/>
              <a:t>Environmental improvements in manufacturing (better air, water, and soil quality, and reduced GHG emissions) bring direct and indirect health benefits and cost savings in the health sector.</a:t>
            </a:r>
            <a:endParaRPr lang="tr-TR" sz="2400" dirty="0"/>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Health benefits can also arise from changing usage patterns, such as healthcare systems adopting performance</a:t>
            </a:r>
            <a:r>
              <a:rPr lang="tr-TR" sz="2400" dirty="0"/>
              <a:t>.</a:t>
            </a:r>
            <a:endParaRPr lang="tr-TR" dirty="0"/>
          </a:p>
        </p:txBody>
      </p:sp>
      <p:sp>
        <p:nvSpPr>
          <p:cNvPr id="2" name="Metin kutusu 1">
            <a:extLst>
              <a:ext uri="{FF2B5EF4-FFF2-40B4-BE49-F238E27FC236}">
                <a16:creationId xmlns:a16="http://schemas.microsoft.com/office/drawing/2014/main" id="{B27AD33F-8534-89B3-B2E3-82B77A6DD905}"/>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262246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9003-C7C7-B6EB-2465-B71B209997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21FA631-617B-33C2-A773-9748821CF429}"/>
              </a:ext>
            </a:extLst>
          </p:cNvPr>
          <p:cNvSpPr>
            <a:spLocks noGrp="1"/>
          </p:cNvSpPr>
          <p:nvPr>
            <p:ph type="title"/>
          </p:nvPr>
        </p:nvSpPr>
        <p:spPr>
          <a:xfrm>
            <a:off x="1353828" y="623597"/>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3" name="Metin kutusu 2">
            <a:extLst>
              <a:ext uri="{FF2B5EF4-FFF2-40B4-BE49-F238E27FC236}">
                <a16:creationId xmlns:a16="http://schemas.microsoft.com/office/drawing/2014/main" id="{19B84E39-4638-D4A7-186B-6B0CEA6A3D94}"/>
              </a:ext>
            </a:extLst>
          </p:cNvPr>
          <p:cNvSpPr txBox="1"/>
          <p:nvPr/>
        </p:nvSpPr>
        <p:spPr>
          <a:xfrm>
            <a:off x="1353827" y="2264085"/>
            <a:ext cx="10255971" cy="2308324"/>
          </a:xfrm>
          <a:prstGeom prst="rect">
            <a:avLst/>
          </a:prstGeom>
          <a:noFill/>
        </p:spPr>
        <p:txBody>
          <a:bodyPr wrap="square">
            <a:spAutoFit/>
          </a:bodyPr>
          <a:lstStyle/>
          <a:p>
            <a:pPr algn="just"/>
            <a:r>
              <a:rPr lang="en-US" sz="2400" b="1" dirty="0"/>
              <a:t>Negative Impacts:</a:t>
            </a:r>
            <a:endParaRPr lang="en-US" sz="2400" dirty="0"/>
          </a:p>
          <a:p>
            <a:pPr algn="just">
              <a:buFont typeface="Arial" panose="020B0604020202020204" pitchFamily="34" charset="0"/>
              <a:buChar char="•"/>
            </a:pPr>
            <a:r>
              <a:rPr lang="en-US" sz="2400" dirty="0"/>
              <a:t>Risks associated with recycling and reusing materials, particularly due to harmful chemicals like A (BPA) and brominated flame (BFRs), may pose health concerns.</a:t>
            </a:r>
            <a:endParaRPr lang="tr-TR" sz="2400" dirty="0"/>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Negative impacts often disproportionately affect vulnerable groups. </a:t>
            </a:r>
            <a:endParaRPr lang="en-US" dirty="0"/>
          </a:p>
        </p:txBody>
      </p:sp>
      <p:sp>
        <p:nvSpPr>
          <p:cNvPr id="2" name="Metin kutusu 1">
            <a:extLst>
              <a:ext uri="{FF2B5EF4-FFF2-40B4-BE49-F238E27FC236}">
                <a16:creationId xmlns:a16="http://schemas.microsoft.com/office/drawing/2014/main" id="{2E68A50E-8C15-86C1-B287-BB54541B3E03}"/>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48666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14F9D-7AD9-82F5-02B1-363F7440B6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5B8DB8-8D4D-83CE-1C26-CACF7B0E424D}"/>
              </a:ext>
            </a:extLst>
          </p:cNvPr>
          <p:cNvSpPr>
            <a:spLocks noGrp="1"/>
          </p:cNvSpPr>
          <p:nvPr>
            <p:ph type="title"/>
          </p:nvPr>
        </p:nvSpPr>
        <p:spPr>
          <a:xfrm>
            <a:off x="1353828" y="654419"/>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3" name="Metin kutusu 2">
            <a:extLst>
              <a:ext uri="{FF2B5EF4-FFF2-40B4-BE49-F238E27FC236}">
                <a16:creationId xmlns:a16="http://schemas.microsoft.com/office/drawing/2014/main" id="{9B2858C6-6A5C-BD40-FA73-E839E2D37CBB}"/>
              </a:ext>
            </a:extLst>
          </p:cNvPr>
          <p:cNvSpPr txBox="1"/>
          <p:nvPr/>
        </p:nvSpPr>
        <p:spPr>
          <a:xfrm>
            <a:off x="1353827" y="1555168"/>
            <a:ext cx="9923769" cy="3785652"/>
          </a:xfrm>
          <a:prstGeom prst="rect">
            <a:avLst/>
          </a:prstGeom>
          <a:noFill/>
        </p:spPr>
        <p:txBody>
          <a:bodyPr wrap="square">
            <a:spAutoFit/>
          </a:bodyPr>
          <a:lstStyle/>
          <a:p>
            <a:pPr algn="just"/>
            <a:endParaRPr lang="tr-TR" sz="2400" dirty="0"/>
          </a:p>
          <a:p>
            <a:pPr algn="just">
              <a:buFont typeface="Arial" panose="020B0604020202020204" pitchFamily="34" charset="0"/>
              <a:buChar char="•"/>
            </a:pPr>
            <a:endParaRPr lang="en-US" sz="2400" dirty="0"/>
          </a:p>
          <a:p>
            <a:pPr algn="just"/>
            <a:r>
              <a:rPr lang="en-US" sz="2400" b="1" dirty="0"/>
              <a:t>Key Insights:</a:t>
            </a:r>
            <a:endParaRPr lang="tr-TR" sz="2400" b="1" dirty="0"/>
          </a:p>
          <a:p>
            <a:pPr algn="just"/>
            <a:endParaRPr lang="en-US" sz="2400" dirty="0"/>
          </a:p>
          <a:p>
            <a:pPr algn="just">
              <a:buFont typeface="Arial" panose="020B0604020202020204" pitchFamily="34" charset="0"/>
              <a:buChar char="•"/>
            </a:pPr>
            <a:r>
              <a:rPr lang="en-US" sz="2400" dirty="0"/>
              <a:t>Major knowledge gaps exist, particularly regarding the negative effects of hazardous chemicals. </a:t>
            </a:r>
            <a:endParaRPr lang="tr-TR" sz="2400" dirty="0"/>
          </a:p>
          <a:p>
            <a:pPr algn="just"/>
            <a:endParaRPr lang="en-US" sz="2400" dirty="0"/>
          </a:p>
          <a:p>
            <a:pPr algn="just">
              <a:buFont typeface="Arial" panose="020B0604020202020204" pitchFamily="34" charset="0"/>
              <a:buChar char="•"/>
            </a:pPr>
            <a:r>
              <a:rPr lang="en-US" sz="2400" dirty="0"/>
              <a:t>The CE transition offers a unique opportunity for substantial health gains that support SDGs, but strategies and policies need to better integrate health considerations to mitigate potential adverse effects.</a:t>
            </a:r>
          </a:p>
        </p:txBody>
      </p:sp>
      <p:sp>
        <p:nvSpPr>
          <p:cNvPr id="2" name="Metin kutusu 1">
            <a:extLst>
              <a:ext uri="{FF2B5EF4-FFF2-40B4-BE49-F238E27FC236}">
                <a16:creationId xmlns:a16="http://schemas.microsoft.com/office/drawing/2014/main" id="{C2FF8CD0-500D-C39D-79DB-B9ADF2BB45C0}"/>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47536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C828-009F-C036-2566-2D8865AECC2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3FBC86E-5C74-A7A1-D04D-2C93A01A4E92}"/>
              </a:ext>
            </a:extLst>
          </p:cNvPr>
          <p:cNvSpPr>
            <a:spLocks noGrp="1"/>
          </p:cNvSpPr>
          <p:nvPr>
            <p:ph type="title"/>
          </p:nvPr>
        </p:nvSpPr>
        <p:spPr>
          <a:xfrm>
            <a:off x="1353828" y="623597"/>
            <a:ext cx="9923770" cy="1438762"/>
          </a:xfrm>
        </p:spPr>
        <p:txBody>
          <a:bodyPr>
            <a:normAutofit/>
          </a:bodyPr>
          <a:lstStyle/>
          <a:p>
            <a:r>
              <a:rPr lang="tr-TR" sz="3200" dirty="0"/>
              <a:t>3.</a:t>
            </a:r>
            <a:r>
              <a:rPr lang="en-US" sz="3200" dirty="0"/>
              <a:t>Data and Methodology</a:t>
            </a:r>
            <a:br>
              <a:rPr lang="en-US" sz="3200" dirty="0"/>
            </a:br>
            <a:endParaRPr lang="en-ZA" sz="3200" dirty="0"/>
          </a:p>
        </p:txBody>
      </p:sp>
      <p:sp>
        <p:nvSpPr>
          <p:cNvPr id="3" name="Metin kutusu 2">
            <a:extLst>
              <a:ext uri="{FF2B5EF4-FFF2-40B4-BE49-F238E27FC236}">
                <a16:creationId xmlns:a16="http://schemas.microsoft.com/office/drawing/2014/main" id="{7A5A9AC4-2517-12C7-C919-BA5F2C665BAD}"/>
              </a:ext>
            </a:extLst>
          </p:cNvPr>
          <p:cNvSpPr txBox="1"/>
          <p:nvPr/>
        </p:nvSpPr>
        <p:spPr>
          <a:xfrm>
            <a:off x="1353828" y="1661177"/>
            <a:ext cx="10210800" cy="4154984"/>
          </a:xfrm>
          <a:prstGeom prst="rect">
            <a:avLst/>
          </a:prstGeom>
          <a:noFill/>
        </p:spPr>
        <p:txBody>
          <a:bodyPr wrap="square">
            <a:spAutoFit/>
          </a:bodyPr>
          <a:lstStyle/>
          <a:p>
            <a:pPr marL="342900" indent="-342900" algn="just">
              <a:buFont typeface="Wingdings" panose="05000000000000000000" pitchFamily="2" charset="2"/>
              <a:buChar char="§"/>
            </a:pPr>
            <a:endParaRPr lang="en-US" sz="2200" dirty="0"/>
          </a:p>
          <a:p>
            <a:pPr marL="342900" indent="-342900" algn="just">
              <a:buFont typeface="Wingdings" panose="05000000000000000000" pitchFamily="2" charset="2"/>
              <a:buChar char="§"/>
            </a:pPr>
            <a:r>
              <a:rPr lang="en-US" sz="2200" dirty="0"/>
              <a:t>In this study, use</a:t>
            </a:r>
            <a:r>
              <a:rPr lang="tr-TR" sz="2200" dirty="0"/>
              <a:t>d</a:t>
            </a:r>
            <a:r>
              <a:rPr lang="en-US" sz="2200" dirty="0"/>
              <a:t> annual data on health expenditures, </a:t>
            </a:r>
            <a:r>
              <a:rPr lang="tr-TR" sz="2200" dirty="0"/>
              <a:t>life </a:t>
            </a:r>
            <a:r>
              <a:rPr lang="tr-TR" sz="2200" dirty="0" err="1"/>
              <a:t>expectancy</a:t>
            </a:r>
            <a:r>
              <a:rPr lang="tr-TR" sz="2200" dirty="0"/>
              <a:t> at </a:t>
            </a:r>
            <a:r>
              <a:rPr lang="tr-TR" sz="2200" dirty="0" err="1"/>
              <a:t>birth</a:t>
            </a:r>
            <a:r>
              <a:rPr lang="tr-TR" sz="2200" dirty="0"/>
              <a:t>, </a:t>
            </a:r>
            <a:r>
              <a:rPr lang="en-US" sz="2200" dirty="0"/>
              <a:t>GDP per capita, circular economy practices, and related variables for the 27 EU countries over the period 2013–2022. </a:t>
            </a:r>
            <a:endParaRPr lang="tr-TR" sz="2200" dirty="0"/>
          </a:p>
          <a:p>
            <a:pPr marL="342900" indent="-342900" algn="just">
              <a:buFont typeface="Wingdings" panose="05000000000000000000" pitchFamily="2" charset="2"/>
              <a:buChar char="§"/>
            </a:pPr>
            <a:endParaRPr lang="tr-TR" sz="2200" dirty="0"/>
          </a:p>
          <a:p>
            <a:pPr marL="342900" indent="-342900" algn="just">
              <a:buFont typeface="Wingdings" panose="05000000000000000000" pitchFamily="2" charset="2"/>
              <a:buChar char="§"/>
            </a:pPr>
            <a:r>
              <a:rPr lang="en-US" sz="2200" dirty="0"/>
              <a:t>All data have been sourced from Eurostat and transformed using natural logarithms. </a:t>
            </a:r>
            <a:endParaRPr lang="tr-TR" sz="2200" dirty="0"/>
          </a:p>
          <a:p>
            <a:pPr marL="342900" indent="-342900" algn="just">
              <a:buFont typeface="Wingdings" panose="05000000000000000000" pitchFamily="2" charset="2"/>
              <a:buChar char="§"/>
            </a:pPr>
            <a:endParaRPr lang="tr-TR" sz="2200" dirty="0"/>
          </a:p>
          <a:p>
            <a:pPr marL="342900" indent="-342900" algn="just">
              <a:buFont typeface="Wingdings" panose="05000000000000000000" pitchFamily="2" charset="2"/>
              <a:buChar char="§"/>
            </a:pPr>
            <a:r>
              <a:rPr lang="en-US" sz="2200" dirty="0"/>
              <a:t>Health expenditure represents the sum of private and public spending. </a:t>
            </a:r>
            <a:endParaRPr lang="tr-TR" sz="2200" dirty="0"/>
          </a:p>
          <a:p>
            <a:pPr marL="342900" indent="-342900" algn="just">
              <a:buFont typeface="Wingdings" panose="05000000000000000000" pitchFamily="2" charset="2"/>
              <a:buChar char="§"/>
            </a:pPr>
            <a:endParaRPr lang="tr-TR" sz="2200" dirty="0"/>
          </a:p>
          <a:p>
            <a:pPr marL="342900" indent="-342900" algn="just">
              <a:buFont typeface="Wingdings" panose="05000000000000000000" pitchFamily="2" charset="2"/>
              <a:buChar char="§"/>
            </a:pPr>
            <a:r>
              <a:rPr lang="en-US" sz="2200" dirty="0"/>
              <a:t>The definitions of the variables and descriptive statistics are presented in Tables 1</a:t>
            </a:r>
            <a:r>
              <a:rPr lang="tr-TR" sz="2200" dirty="0"/>
              <a:t> </a:t>
            </a:r>
            <a:r>
              <a:rPr lang="tr-TR" sz="2200" dirty="0" err="1"/>
              <a:t>and</a:t>
            </a:r>
            <a:r>
              <a:rPr lang="tr-TR" sz="2200" dirty="0"/>
              <a:t> </a:t>
            </a:r>
            <a:r>
              <a:rPr lang="tr-TR" sz="2200" dirty="0" err="1"/>
              <a:t>Table</a:t>
            </a:r>
            <a:r>
              <a:rPr lang="tr-TR" sz="2200" dirty="0"/>
              <a:t> 2.</a:t>
            </a:r>
            <a:endParaRPr lang="en-US" dirty="0"/>
          </a:p>
        </p:txBody>
      </p:sp>
      <p:sp>
        <p:nvSpPr>
          <p:cNvPr id="2" name="Metin kutusu 1">
            <a:extLst>
              <a:ext uri="{FF2B5EF4-FFF2-40B4-BE49-F238E27FC236}">
                <a16:creationId xmlns:a16="http://schemas.microsoft.com/office/drawing/2014/main" id="{041D5E65-B525-4363-C85B-2F251927A39B}"/>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64540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E9DA3-A2CD-0874-749F-86C649DFDB9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EA1F37-E495-A6B2-895F-4334E11F945D}"/>
              </a:ext>
            </a:extLst>
          </p:cNvPr>
          <p:cNvSpPr>
            <a:spLocks noGrp="1"/>
          </p:cNvSpPr>
          <p:nvPr>
            <p:ph type="title"/>
          </p:nvPr>
        </p:nvSpPr>
        <p:spPr>
          <a:xfrm>
            <a:off x="1353828" y="199991"/>
            <a:ext cx="9923770" cy="1438762"/>
          </a:xfrm>
        </p:spPr>
        <p:txBody>
          <a:bodyPr>
            <a:normAutofit/>
          </a:bodyPr>
          <a:lstStyle/>
          <a:p>
            <a:r>
              <a:rPr lang="tr-TR" sz="3200" dirty="0"/>
              <a:t>3.</a:t>
            </a:r>
            <a:r>
              <a:rPr lang="en-US" sz="3200" dirty="0"/>
              <a:t>Data and Methodology</a:t>
            </a:r>
            <a:br>
              <a:rPr lang="en-US" sz="3200" dirty="0"/>
            </a:br>
            <a:endParaRPr lang="en-ZA" sz="3200" dirty="0"/>
          </a:p>
        </p:txBody>
      </p:sp>
      <p:graphicFrame>
        <p:nvGraphicFramePr>
          <p:cNvPr id="2" name="Tablo 1">
            <a:extLst>
              <a:ext uri="{FF2B5EF4-FFF2-40B4-BE49-F238E27FC236}">
                <a16:creationId xmlns:a16="http://schemas.microsoft.com/office/drawing/2014/main" id="{8F7DD1DE-A1C5-CE72-7D3B-DC1A2FEB960C}"/>
              </a:ext>
            </a:extLst>
          </p:cNvPr>
          <p:cNvGraphicFramePr>
            <a:graphicFrameLocks noGrp="1"/>
          </p:cNvGraphicFramePr>
          <p:nvPr>
            <p:extLst>
              <p:ext uri="{D42A27DB-BD31-4B8C-83A1-F6EECF244321}">
                <p14:modId xmlns:p14="http://schemas.microsoft.com/office/powerpoint/2010/main" val="1422786891"/>
              </p:ext>
            </p:extLst>
          </p:nvPr>
        </p:nvGraphicFramePr>
        <p:xfrm>
          <a:off x="1353828" y="1844644"/>
          <a:ext cx="10223864" cy="4565017"/>
        </p:xfrm>
        <a:graphic>
          <a:graphicData uri="http://schemas.openxmlformats.org/drawingml/2006/table">
            <a:tbl>
              <a:tblPr firstRow="1" firstCol="1" bandRow="1">
                <a:tableStyleId>{0E3FDE45-AF77-4B5C-9715-49D594BDF05E}</a:tableStyleId>
              </a:tblPr>
              <a:tblGrid>
                <a:gridCol w="1390022">
                  <a:extLst>
                    <a:ext uri="{9D8B030D-6E8A-4147-A177-3AD203B41FA5}">
                      <a16:colId xmlns:a16="http://schemas.microsoft.com/office/drawing/2014/main" val="3603782573"/>
                    </a:ext>
                  </a:extLst>
                </a:gridCol>
                <a:gridCol w="5411113">
                  <a:extLst>
                    <a:ext uri="{9D8B030D-6E8A-4147-A177-3AD203B41FA5}">
                      <a16:colId xmlns:a16="http://schemas.microsoft.com/office/drawing/2014/main" val="1950322631"/>
                    </a:ext>
                  </a:extLst>
                </a:gridCol>
                <a:gridCol w="2034066">
                  <a:extLst>
                    <a:ext uri="{9D8B030D-6E8A-4147-A177-3AD203B41FA5}">
                      <a16:colId xmlns:a16="http://schemas.microsoft.com/office/drawing/2014/main" val="3017960812"/>
                    </a:ext>
                  </a:extLst>
                </a:gridCol>
                <a:gridCol w="1388663">
                  <a:extLst>
                    <a:ext uri="{9D8B030D-6E8A-4147-A177-3AD203B41FA5}">
                      <a16:colId xmlns:a16="http://schemas.microsoft.com/office/drawing/2014/main" val="1176308609"/>
                    </a:ext>
                  </a:extLst>
                </a:gridCol>
              </a:tblGrid>
              <a:tr h="242642">
                <a:tc>
                  <a:txBody>
                    <a:bodyPr/>
                    <a:lstStyle/>
                    <a:p>
                      <a:pPr algn="ctr">
                        <a:lnSpc>
                          <a:spcPct val="107000"/>
                        </a:lnSpc>
                        <a:spcAft>
                          <a:spcPts val="800"/>
                        </a:spcAft>
                      </a:pPr>
                      <a:r>
                        <a:rPr lang="en-GB" sz="1800" kern="100" dirty="0">
                          <a:effectLst/>
                        </a:rPr>
                        <a:t>Variable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kern="100">
                          <a:effectLst/>
                        </a:rPr>
                        <a:t>Definition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kern="100">
                          <a:effectLst/>
                        </a:rPr>
                        <a:t>Measurement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kern="100">
                          <a:effectLst/>
                        </a:rPr>
                        <a:t>Resource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86738448"/>
                  </a:ext>
                </a:extLst>
              </a:tr>
              <a:tr h="242642">
                <a:tc>
                  <a:txBody>
                    <a:bodyPr/>
                    <a:lstStyle/>
                    <a:p>
                      <a:pPr marL="0" algn="l" defTabSz="914400" rtl="0" eaLnBrk="1" latinLnBrk="0" hangingPunct="1">
                        <a:lnSpc>
                          <a:spcPct val="107000"/>
                        </a:lnSpc>
                        <a:spcAft>
                          <a:spcPts val="800"/>
                        </a:spcAft>
                      </a:pPr>
                      <a:r>
                        <a:rPr lang="en-GB" sz="1800" kern="100" dirty="0">
                          <a:solidFill>
                            <a:schemeClr val="tx1"/>
                          </a:solidFill>
                          <a:effectLst/>
                          <a:latin typeface="+mn-lt"/>
                          <a:ea typeface="+mn-ea"/>
                          <a:cs typeface="+mn-cs"/>
                        </a:rPr>
                        <a:t>HEX</a:t>
                      </a:r>
                      <a:endParaRPr lang="en-US" sz="1800" kern="1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n-GB" sz="1800" kern="100" dirty="0">
                          <a:solidFill>
                            <a:schemeClr val="tx1"/>
                          </a:solidFill>
                          <a:effectLst/>
                          <a:latin typeface="+mn-lt"/>
                          <a:ea typeface="+mn-ea"/>
                          <a:cs typeface="+mn-cs"/>
                        </a:rPr>
                        <a:t>Current  Total health care expenditure</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en-GB" sz="1800" kern="100" dirty="0">
                          <a:solidFill>
                            <a:schemeClr val="tx1"/>
                          </a:solidFill>
                          <a:effectLst/>
                          <a:latin typeface="+mn-lt"/>
                          <a:ea typeface="+mn-ea"/>
                          <a:cs typeface="+mn-cs"/>
                        </a:rPr>
                        <a:t>Million </a:t>
                      </a:r>
                      <a:r>
                        <a:rPr lang="tr-TR" sz="1800" kern="100" dirty="0">
                          <a:solidFill>
                            <a:schemeClr val="tx1"/>
                          </a:solidFill>
                          <a:effectLst/>
                          <a:latin typeface="+mn-lt"/>
                          <a:ea typeface="+mn-ea"/>
                          <a:cs typeface="+mn-cs"/>
                        </a:rPr>
                        <a:t>E</a:t>
                      </a:r>
                      <a:r>
                        <a:rPr lang="en-GB" sz="1800" kern="100" dirty="0" err="1">
                          <a:solidFill>
                            <a:schemeClr val="tx1"/>
                          </a:solidFill>
                          <a:effectLst/>
                          <a:latin typeface="+mn-lt"/>
                          <a:ea typeface="+mn-ea"/>
                          <a:cs typeface="+mn-cs"/>
                        </a:rPr>
                        <a:t>uro</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tr-TR" sz="1800" kern="100">
                          <a:solidFill>
                            <a:schemeClr val="tx1"/>
                          </a:solidFill>
                          <a:effectLst/>
                          <a:latin typeface="+mn-lt"/>
                          <a:ea typeface="+mn-ea"/>
                          <a:cs typeface="+mn-cs"/>
                        </a:rPr>
                        <a:t>Eurostat</a:t>
                      </a:r>
                      <a:endParaRPr lang="en-US" sz="1800" kern="1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520618608"/>
                  </a:ext>
                </a:extLst>
              </a:tr>
              <a:tr h="242642">
                <a:tc>
                  <a:txBody>
                    <a:bodyPr/>
                    <a:lstStyle/>
                    <a:p>
                      <a:pPr marL="0" algn="l" defTabSz="914400" rtl="0" eaLnBrk="1" latinLnBrk="0" hangingPunct="1">
                        <a:lnSpc>
                          <a:spcPct val="107000"/>
                        </a:lnSpc>
                        <a:spcAft>
                          <a:spcPts val="800"/>
                        </a:spcAft>
                      </a:pPr>
                      <a:r>
                        <a:rPr lang="tr-TR" sz="1800" kern="100" dirty="0">
                          <a:solidFill>
                            <a:schemeClr val="tx1"/>
                          </a:solidFill>
                          <a:effectLst/>
                          <a:latin typeface="+mn-lt"/>
                          <a:ea typeface="+mn-ea"/>
                          <a:cs typeface="+mn-cs"/>
                        </a:rPr>
                        <a:t>LIFE</a:t>
                      </a:r>
                      <a:endParaRPr lang="en-US" sz="1800" kern="1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n-US" sz="1800" kern="100" dirty="0">
                          <a:solidFill>
                            <a:schemeClr val="tx1"/>
                          </a:solidFill>
                          <a:effectLst/>
                          <a:latin typeface="+mn-lt"/>
                          <a:ea typeface="+mn-ea"/>
                          <a:cs typeface="+mn-cs"/>
                        </a:rPr>
                        <a:t>Life expectancy at birth</a:t>
                      </a:r>
                    </a:p>
                  </a:txBody>
                  <a:tcPr marL="68580" marR="68580" marT="0" marB="0"/>
                </a:tc>
                <a:tc>
                  <a:txBody>
                    <a:bodyPr/>
                    <a:lstStyle/>
                    <a:p>
                      <a:pPr algn="ctr">
                        <a:lnSpc>
                          <a:spcPct val="107000"/>
                        </a:lnSpc>
                        <a:spcAft>
                          <a:spcPts val="800"/>
                        </a:spcAft>
                      </a:pPr>
                      <a:r>
                        <a:rPr lang="tr-TR" sz="1800" kern="100" dirty="0" err="1">
                          <a:solidFill>
                            <a:schemeClr val="tx1"/>
                          </a:solidFill>
                          <a:effectLst/>
                          <a:latin typeface="+mn-lt"/>
                          <a:ea typeface="+mn-ea"/>
                          <a:cs typeface="+mn-cs"/>
                        </a:rPr>
                        <a:t>Year</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tr-TR" sz="1800" kern="100" dirty="0" err="1">
                          <a:solidFill>
                            <a:schemeClr val="tx1"/>
                          </a:solidFill>
                          <a:effectLst/>
                          <a:latin typeface="+mn-lt"/>
                          <a:ea typeface="+mn-ea"/>
                          <a:cs typeface="+mn-cs"/>
                        </a:rPr>
                        <a:t>Eurostat</a:t>
                      </a:r>
                      <a:endParaRPr lang="en-US" sz="1800" kern="1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346672463"/>
                  </a:ext>
                </a:extLst>
              </a:tr>
              <a:tr h="495485">
                <a:tc>
                  <a:txBody>
                    <a:bodyPr/>
                    <a:lstStyle/>
                    <a:p>
                      <a:pPr marL="0" algn="l" defTabSz="914400" rtl="0" eaLnBrk="1" latinLnBrk="0" hangingPunct="1">
                        <a:lnSpc>
                          <a:spcPct val="107000"/>
                        </a:lnSpc>
                        <a:spcAft>
                          <a:spcPts val="800"/>
                        </a:spcAft>
                      </a:pPr>
                      <a:r>
                        <a:rPr lang="en-GB" sz="1800" kern="100">
                          <a:solidFill>
                            <a:schemeClr val="tx1"/>
                          </a:solidFill>
                          <a:effectLst/>
                          <a:latin typeface="+mn-lt"/>
                          <a:ea typeface="+mn-ea"/>
                          <a:cs typeface="+mn-cs"/>
                        </a:rPr>
                        <a:t>GDPp </a:t>
                      </a:r>
                      <a:endParaRPr lang="en-US" sz="1800" kern="10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n-GB" sz="1800" kern="100" dirty="0">
                          <a:solidFill>
                            <a:schemeClr val="tx1"/>
                          </a:solidFill>
                          <a:effectLst/>
                          <a:latin typeface="+mn-lt"/>
                          <a:ea typeface="+mn-ea"/>
                          <a:cs typeface="+mn-cs"/>
                        </a:rPr>
                        <a:t>Gross domestic product at market prices</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en-GB" sz="1800" kern="100" dirty="0">
                          <a:solidFill>
                            <a:schemeClr val="tx1"/>
                          </a:solidFill>
                          <a:effectLst/>
                          <a:latin typeface="+mn-lt"/>
                          <a:ea typeface="+mn-ea"/>
                          <a:cs typeface="+mn-cs"/>
                        </a:rPr>
                        <a:t>Current prices, </a:t>
                      </a:r>
                      <a:r>
                        <a:rPr lang="tr-TR" sz="1800" kern="100" dirty="0">
                          <a:solidFill>
                            <a:schemeClr val="tx1"/>
                          </a:solidFill>
                          <a:effectLst/>
                          <a:latin typeface="+mn-lt"/>
                          <a:ea typeface="+mn-ea"/>
                          <a:cs typeface="+mn-cs"/>
                        </a:rPr>
                        <a:t>E</a:t>
                      </a:r>
                      <a:r>
                        <a:rPr lang="en-GB" sz="1800" kern="100" dirty="0" err="1">
                          <a:solidFill>
                            <a:schemeClr val="tx1"/>
                          </a:solidFill>
                          <a:effectLst/>
                          <a:latin typeface="+mn-lt"/>
                          <a:ea typeface="+mn-ea"/>
                          <a:cs typeface="+mn-cs"/>
                        </a:rPr>
                        <a:t>uro</a:t>
                      </a:r>
                      <a:r>
                        <a:rPr lang="en-GB" sz="1800" kern="100" dirty="0">
                          <a:solidFill>
                            <a:schemeClr val="tx1"/>
                          </a:solidFill>
                          <a:effectLst/>
                          <a:latin typeface="+mn-lt"/>
                          <a:ea typeface="+mn-ea"/>
                          <a:cs typeface="+mn-cs"/>
                        </a:rPr>
                        <a:t> per capita</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tr-TR" sz="1800" kern="100" dirty="0" err="1">
                          <a:solidFill>
                            <a:schemeClr val="tx1"/>
                          </a:solidFill>
                          <a:effectLst/>
                          <a:latin typeface="+mn-lt"/>
                          <a:ea typeface="+mn-ea"/>
                          <a:cs typeface="+mn-cs"/>
                        </a:rPr>
                        <a:t>Eurostat</a:t>
                      </a:r>
                      <a:endParaRPr lang="en-US" sz="1800" kern="1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596887942"/>
                  </a:ext>
                </a:extLst>
              </a:tr>
              <a:tr h="562320">
                <a:tc>
                  <a:txBody>
                    <a:bodyPr/>
                    <a:lstStyle/>
                    <a:p>
                      <a:pPr>
                        <a:lnSpc>
                          <a:spcPct val="107000"/>
                        </a:lnSpc>
                        <a:spcAft>
                          <a:spcPts val="800"/>
                        </a:spcAft>
                      </a:pPr>
                      <a:r>
                        <a:rPr lang="en-GB" sz="1800" kern="100">
                          <a:effectLst/>
                        </a:rPr>
                        <a:t>OLD</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kern="100" dirty="0">
                          <a:effectLst/>
                        </a:rPr>
                        <a:t>The proportion of the population aged 65 and over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solidFill>
                            <a:schemeClr val="tx1"/>
                          </a:solidFill>
                          <a:effectLst/>
                          <a:latin typeface="+mn-lt"/>
                          <a:ea typeface="+mn-ea"/>
                          <a:cs typeface="+mn-cs"/>
                        </a:rPr>
                        <a:t>% </a:t>
                      </a:r>
                      <a:r>
                        <a:rPr lang="tr-TR" sz="1800" kern="100" dirty="0" err="1">
                          <a:solidFill>
                            <a:schemeClr val="tx1"/>
                          </a:solidFill>
                          <a:effectLst/>
                          <a:latin typeface="+mn-lt"/>
                          <a:ea typeface="+mn-ea"/>
                          <a:cs typeface="+mn-cs"/>
                        </a:rPr>
                        <a:t>share</a:t>
                      </a:r>
                      <a:r>
                        <a:rPr lang="tr-TR" sz="1800" kern="100" dirty="0">
                          <a:solidFill>
                            <a:schemeClr val="tx1"/>
                          </a:solidFill>
                          <a:effectLst/>
                          <a:latin typeface="+mn-lt"/>
                          <a:ea typeface="+mn-ea"/>
                          <a:cs typeface="+mn-cs"/>
                        </a:rPr>
                        <a:t> of </a:t>
                      </a:r>
                      <a:r>
                        <a:rPr lang="tr-TR" sz="1800" kern="100" dirty="0" err="1">
                          <a:solidFill>
                            <a:schemeClr val="tx1"/>
                          </a:solidFill>
                          <a:effectLst/>
                          <a:latin typeface="+mn-lt"/>
                          <a:ea typeface="+mn-ea"/>
                          <a:cs typeface="+mn-cs"/>
                        </a:rPr>
                        <a:t>the</a:t>
                      </a:r>
                      <a:r>
                        <a:rPr lang="tr-TR" sz="1800" kern="100" dirty="0">
                          <a:solidFill>
                            <a:schemeClr val="tx1"/>
                          </a:solidFill>
                          <a:effectLst/>
                          <a:latin typeface="+mn-lt"/>
                          <a:ea typeface="+mn-ea"/>
                          <a:cs typeface="+mn-cs"/>
                        </a:rPr>
                        <a:t> total </a:t>
                      </a:r>
                      <a:r>
                        <a:rPr lang="tr-TR" sz="1800" kern="100" dirty="0" err="1">
                          <a:solidFill>
                            <a:schemeClr val="tx1"/>
                          </a:solidFill>
                          <a:effectLst/>
                          <a:latin typeface="+mn-lt"/>
                          <a:ea typeface="+mn-ea"/>
                          <a:cs typeface="+mn-cs"/>
                        </a:rPr>
                        <a:t>population</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tr-TR" sz="1800" kern="100" dirty="0" err="1">
                          <a:solidFill>
                            <a:schemeClr val="tx1"/>
                          </a:solidFill>
                          <a:effectLst/>
                          <a:latin typeface="+mn-lt"/>
                          <a:ea typeface="+mn-ea"/>
                          <a:cs typeface="+mn-cs"/>
                        </a:rPr>
                        <a:t>Eurostat</a:t>
                      </a:r>
                      <a:endParaRPr lang="en-US" sz="1800" kern="1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171827903"/>
                  </a:ext>
                </a:extLst>
              </a:tr>
              <a:tr h="495485">
                <a:tc>
                  <a:txBody>
                    <a:bodyPr/>
                    <a:lstStyle/>
                    <a:p>
                      <a:pPr>
                        <a:lnSpc>
                          <a:spcPct val="107000"/>
                        </a:lnSpc>
                        <a:spcAft>
                          <a:spcPts val="800"/>
                        </a:spcAft>
                      </a:pPr>
                      <a:r>
                        <a:rPr lang="tr-TR" sz="1800" kern="100">
                          <a:effectLst/>
                        </a:rPr>
                        <a:t>WAST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tr-TR" sz="1800" kern="100" dirty="0">
                          <a:effectLst/>
                        </a:rPr>
                        <a:t>Total </a:t>
                      </a:r>
                      <a:r>
                        <a:rPr lang="tr-TR" sz="1800" kern="100" dirty="0" err="1">
                          <a:effectLst/>
                        </a:rPr>
                        <a:t>waste</a:t>
                      </a:r>
                      <a:r>
                        <a:rPr lang="tr-TR" sz="1800" kern="100" dirty="0">
                          <a:effectLst/>
                        </a:rPr>
                        <a:t> </a:t>
                      </a:r>
                      <a:r>
                        <a:rPr lang="tr-TR" sz="1800" kern="100" dirty="0" err="1">
                          <a:effectLst/>
                        </a:rPr>
                        <a:t>metarial</a:t>
                      </a:r>
                      <a:r>
                        <a:rPr lang="tr-TR" sz="1800" kern="100" dirty="0">
                          <a:effectLst/>
                        </a:rPr>
                        <a:t> </a:t>
                      </a:r>
                      <a:r>
                        <a:rPr lang="tr-TR" sz="1800" kern="100" dirty="0" err="1">
                          <a:effectLst/>
                        </a:rPr>
                        <a:t>management</a:t>
                      </a:r>
                      <a:r>
                        <a:rPr lang="tr-TR" sz="1800" kern="100" dirty="0">
                          <a:effectLst/>
                        </a:rPr>
                        <a:t> </a:t>
                      </a:r>
                      <a:r>
                        <a:rPr lang="tr-TR" sz="1800" kern="100" dirty="0" err="1">
                          <a:effectLst/>
                        </a:rPr>
                        <a:t>operations</a:t>
                      </a:r>
                      <a:r>
                        <a:rPr lang="tr-TR" sz="1800" kern="100" dirty="0">
                          <a:effectLst/>
                        </a:rPr>
                        <a:t>  (</a:t>
                      </a:r>
                      <a:r>
                        <a:rPr lang="tr-TR" sz="1800" kern="100" dirty="0" err="1">
                          <a:effectLst/>
                        </a:rPr>
                        <a:t>Disposal</a:t>
                      </a:r>
                      <a:r>
                        <a:rPr lang="tr-TR" sz="1800" kern="100" dirty="0">
                          <a:effectLst/>
                        </a:rPr>
                        <a:t> - </a:t>
                      </a:r>
                      <a:r>
                        <a:rPr lang="tr-TR" sz="1800" kern="100" dirty="0" err="1">
                          <a:effectLst/>
                        </a:rPr>
                        <a:t>incineration</a:t>
                      </a:r>
                      <a:r>
                        <a:rPr lang="tr-TR" sz="1800" kern="100" dirty="0">
                          <a:effectLst/>
                        </a:rPr>
                        <a:t>- </a:t>
                      </a:r>
                      <a:r>
                        <a:rPr lang="tr-TR" sz="1800" kern="100" dirty="0" err="1">
                          <a:effectLst/>
                        </a:rPr>
                        <a:t>Recovery</a:t>
                      </a:r>
                      <a:r>
                        <a:rPr lang="tr-TR" sz="1800" kern="100" dirty="0">
                          <a:effectLst/>
                        </a:rPr>
                        <a:t> - </a:t>
                      </a:r>
                      <a:r>
                        <a:rPr lang="tr-TR" sz="1800" kern="100" dirty="0" err="1">
                          <a:effectLst/>
                        </a:rPr>
                        <a:t>backfilling</a:t>
                      </a:r>
                      <a:r>
                        <a:rPr lang="tr-TR" sz="1800" kern="100" dirty="0">
                          <a:effectLst/>
                        </a:rPr>
                        <a:t>, </a:t>
                      </a:r>
                      <a:r>
                        <a:rPr lang="tr-TR" sz="1800" kern="100" dirty="0" err="1">
                          <a:effectLst/>
                        </a:rPr>
                        <a:t>recycling</a:t>
                      </a:r>
                      <a:r>
                        <a:rPr lang="tr-TR" sz="1800" kern="100" dirty="0">
                          <a:effectLst/>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err="1">
                          <a:solidFill>
                            <a:schemeClr val="tx1"/>
                          </a:solidFill>
                          <a:effectLst/>
                          <a:latin typeface="+mn-lt"/>
                          <a:ea typeface="+mn-ea"/>
                          <a:cs typeface="+mn-cs"/>
                        </a:rPr>
                        <a:t>Thousand</a:t>
                      </a:r>
                      <a:r>
                        <a:rPr lang="tr-TR" sz="1800" kern="100" dirty="0">
                          <a:solidFill>
                            <a:schemeClr val="tx1"/>
                          </a:solidFill>
                          <a:effectLst/>
                          <a:latin typeface="+mn-lt"/>
                          <a:ea typeface="+mn-ea"/>
                          <a:cs typeface="+mn-cs"/>
                        </a:rPr>
                        <a:t> </a:t>
                      </a:r>
                      <a:r>
                        <a:rPr lang="tr-TR" sz="1800" kern="100" dirty="0" err="1">
                          <a:solidFill>
                            <a:schemeClr val="tx1"/>
                          </a:solidFill>
                          <a:effectLst/>
                          <a:latin typeface="+mn-lt"/>
                          <a:ea typeface="+mn-ea"/>
                          <a:cs typeface="+mn-cs"/>
                        </a:rPr>
                        <a:t>tonnes</a:t>
                      </a:r>
                      <a:endParaRPr lang="en-US" sz="1800" kern="100" dirty="0">
                        <a:solidFill>
                          <a:schemeClr val="tx1"/>
                        </a:solidFill>
                        <a:effectLst/>
                        <a:latin typeface="+mn-lt"/>
                        <a:ea typeface="+mn-ea"/>
                        <a:cs typeface="+mn-cs"/>
                      </a:endParaRPr>
                    </a:p>
                  </a:txBody>
                  <a:tcPr marL="68580" marR="68580" marT="0" marB="0"/>
                </a:tc>
                <a:tc>
                  <a:txBody>
                    <a:bodyPr/>
                    <a:lstStyle/>
                    <a:p>
                      <a:pPr algn="ctr">
                        <a:lnSpc>
                          <a:spcPct val="107000"/>
                        </a:lnSpc>
                        <a:spcAft>
                          <a:spcPts val="800"/>
                        </a:spcAft>
                      </a:pPr>
                      <a:r>
                        <a:rPr lang="tr-TR" sz="1800" kern="100" dirty="0" err="1">
                          <a:solidFill>
                            <a:schemeClr val="tx1"/>
                          </a:solidFill>
                          <a:effectLst/>
                          <a:latin typeface="+mn-lt"/>
                          <a:ea typeface="+mn-ea"/>
                          <a:cs typeface="+mn-cs"/>
                        </a:rPr>
                        <a:t>Eurostat</a:t>
                      </a:r>
                      <a:endParaRPr lang="en-US" sz="1800" kern="1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676034514"/>
                  </a:ext>
                </a:extLst>
              </a:tr>
              <a:tr h="242642">
                <a:tc>
                  <a:txBody>
                    <a:bodyPr/>
                    <a:lstStyle/>
                    <a:p>
                      <a:pPr>
                        <a:lnSpc>
                          <a:spcPct val="107000"/>
                        </a:lnSpc>
                        <a:spcAft>
                          <a:spcPts val="800"/>
                        </a:spcAft>
                      </a:pPr>
                      <a:r>
                        <a:rPr lang="tr-TR" sz="1800" kern="100" dirty="0">
                          <a:effectLst/>
                        </a:rPr>
                        <a:t>GHE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tr-TR" sz="1800" kern="100">
                          <a:effectLst/>
                        </a:rPr>
                        <a:t>Total  greenhouse gases emissions from production activities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err="1">
                          <a:effectLst/>
                        </a:rPr>
                        <a:t>Kilograms</a:t>
                      </a:r>
                      <a:r>
                        <a:rPr lang="tr-TR" sz="1800" kern="100" dirty="0">
                          <a:effectLst/>
                        </a:rPr>
                        <a:t> </a:t>
                      </a:r>
                      <a:r>
                        <a:rPr lang="tr-TR" sz="1800" kern="100" dirty="0" err="1">
                          <a:effectLst/>
                        </a:rPr>
                        <a:t>per</a:t>
                      </a:r>
                      <a:r>
                        <a:rPr lang="tr-TR" sz="1800" kern="100" dirty="0">
                          <a:effectLst/>
                        </a:rPr>
                        <a:t> </a:t>
                      </a:r>
                      <a:r>
                        <a:rPr lang="tr-TR" sz="1800" kern="100" dirty="0" err="1">
                          <a:effectLst/>
                        </a:rPr>
                        <a:t>capita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err="1">
                          <a:effectLst/>
                        </a:rPr>
                        <a:t>Eurostat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00907489"/>
                  </a:ext>
                </a:extLst>
              </a:tr>
              <a:tr h="495485">
                <a:tc>
                  <a:txBody>
                    <a:bodyPr/>
                    <a:lstStyle/>
                    <a:p>
                      <a:pPr>
                        <a:lnSpc>
                          <a:spcPct val="107000"/>
                        </a:lnSpc>
                        <a:spcAft>
                          <a:spcPts val="800"/>
                        </a:spcAft>
                      </a:pPr>
                      <a:r>
                        <a:rPr lang="tr-TR" sz="1800" kern="100">
                          <a:effectLst/>
                        </a:rPr>
                        <a:t>WIM</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tr-TR" sz="1800" kern="100" dirty="0">
                          <a:effectLst/>
                        </a:rPr>
                        <a:t>Material </a:t>
                      </a:r>
                      <a:r>
                        <a:rPr lang="tr-TR" sz="1800" kern="100" dirty="0" err="1">
                          <a:effectLst/>
                        </a:rPr>
                        <a:t>flows</a:t>
                      </a:r>
                      <a:r>
                        <a:rPr lang="tr-TR" sz="1800" kern="100" dirty="0">
                          <a:effectLst/>
                        </a:rPr>
                        <a:t> </a:t>
                      </a:r>
                      <a:r>
                        <a:rPr lang="tr-TR" sz="1800" kern="100" dirty="0" err="1">
                          <a:effectLst/>
                        </a:rPr>
                        <a:t>for</a:t>
                      </a:r>
                      <a:r>
                        <a:rPr lang="tr-TR" sz="1800" kern="100" dirty="0">
                          <a:effectLst/>
                        </a:rPr>
                        <a:t> circular </a:t>
                      </a:r>
                      <a:r>
                        <a:rPr lang="tr-TR" sz="1800" kern="100" dirty="0" err="1">
                          <a:effectLst/>
                        </a:rPr>
                        <a:t>economy</a:t>
                      </a:r>
                      <a:r>
                        <a:rPr lang="tr-TR" sz="1800" kern="100" dirty="0">
                          <a:effectLst/>
                        </a:rPr>
                        <a:t>-Total </a:t>
                      </a:r>
                      <a:r>
                        <a:rPr lang="tr-TR" sz="1800" kern="100" dirty="0" err="1">
                          <a:effectLst/>
                        </a:rPr>
                        <a:t>imports</a:t>
                      </a:r>
                      <a:r>
                        <a:rPr lang="tr-TR" sz="1800" kern="100" dirty="0">
                          <a:effectLst/>
                        </a:rPr>
                        <a:t> of </a:t>
                      </a:r>
                      <a:r>
                        <a:rPr lang="tr-TR" sz="1800" kern="100" dirty="0" err="1">
                          <a:effectLst/>
                        </a:rPr>
                        <a:t>waste</a:t>
                      </a:r>
                      <a:r>
                        <a:rPr lang="tr-TR" sz="1800" kern="100" dirty="0">
                          <a:effectLst/>
                        </a:rPr>
                        <a:t> </a:t>
                      </a:r>
                      <a:r>
                        <a:rPr lang="tr-TR" sz="1800" kern="100" dirty="0" err="1">
                          <a:effectLst/>
                        </a:rPr>
                        <a:t>for</a:t>
                      </a:r>
                      <a:r>
                        <a:rPr lang="tr-TR" sz="1800" kern="100" dirty="0">
                          <a:effectLst/>
                        </a:rPr>
                        <a:t> </a:t>
                      </a:r>
                      <a:r>
                        <a:rPr lang="tr-TR" sz="1800" kern="100" dirty="0" err="1">
                          <a:effectLst/>
                        </a:rPr>
                        <a:t>recovery</a:t>
                      </a:r>
                      <a:r>
                        <a:rPr lang="tr-TR" sz="1800" kern="100" dirty="0">
                          <a:effectLst/>
                        </a:rPr>
                        <a:t> - </a:t>
                      </a:r>
                      <a:r>
                        <a:rPr lang="tr-TR" sz="1800" kern="100" dirty="0" err="1">
                          <a:effectLst/>
                        </a:rPr>
                        <a:t>recycling</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rPr>
                        <a:t>Thousand tonnes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err="1">
                          <a:effectLst/>
                        </a:rPr>
                        <a:t>Eurostat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427289"/>
                  </a:ext>
                </a:extLst>
              </a:tr>
              <a:tr h="495485">
                <a:tc>
                  <a:txBody>
                    <a:bodyPr/>
                    <a:lstStyle/>
                    <a:p>
                      <a:pPr>
                        <a:lnSpc>
                          <a:spcPct val="107000"/>
                        </a:lnSpc>
                        <a:spcAft>
                          <a:spcPts val="800"/>
                        </a:spcAft>
                      </a:pPr>
                      <a:r>
                        <a:rPr lang="tr-TR" sz="1800" kern="100" dirty="0">
                          <a:effectLst/>
                        </a:rPr>
                        <a:t>WEX</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tr-TR" sz="1800" kern="100" dirty="0">
                          <a:effectLst/>
                        </a:rPr>
                        <a:t>Material </a:t>
                      </a:r>
                      <a:r>
                        <a:rPr lang="tr-TR" sz="1800" kern="100" dirty="0" err="1">
                          <a:effectLst/>
                        </a:rPr>
                        <a:t>flows</a:t>
                      </a:r>
                      <a:r>
                        <a:rPr lang="tr-TR" sz="1800" kern="100" dirty="0">
                          <a:effectLst/>
                        </a:rPr>
                        <a:t> </a:t>
                      </a:r>
                      <a:r>
                        <a:rPr lang="tr-TR" sz="1800" kern="100" dirty="0" err="1">
                          <a:effectLst/>
                        </a:rPr>
                        <a:t>for</a:t>
                      </a:r>
                      <a:r>
                        <a:rPr lang="tr-TR" sz="1800" kern="100" dirty="0">
                          <a:effectLst/>
                        </a:rPr>
                        <a:t> circular </a:t>
                      </a:r>
                      <a:r>
                        <a:rPr lang="tr-TR" sz="1800" kern="100" dirty="0" err="1">
                          <a:effectLst/>
                        </a:rPr>
                        <a:t>economy</a:t>
                      </a:r>
                      <a:r>
                        <a:rPr lang="tr-TR" sz="1800" kern="100" dirty="0">
                          <a:effectLst/>
                        </a:rPr>
                        <a:t>-Total </a:t>
                      </a:r>
                      <a:r>
                        <a:rPr lang="tr-TR" sz="1800" kern="100" dirty="0" err="1">
                          <a:effectLst/>
                        </a:rPr>
                        <a:t>emports</a:t>
                      </a:r>
                      <a:r>
                        <a:rPr lang="tr-TR" sz="1800" kern="100" dirty="0">
                          <a:effectLst/>
                        </a:rPr>
                        <a:t> of </a:t>
                      </a:r>
                      <a:r>
                        <a:rPr lang="tr-TR" sz="1800" kern="100" dirty="0" err="1">
                          <a:effectLst/>
                        </a:rPr>
                        <a:t>waste</a:t>
                      </a:r>
                      <a:r>
                        <a:rPr lang="tr-TR" sz="1800" kern="100" dirty="0">
                          <a:effectLst/>
                        </a:rPr>
                        <a:t> </a:t>
                      </a:r>
                      <a:r>
                        <a:rPr lang="tr-TR" sz="1800" kern="100" dirty="0" err="1">
                          <a:effectLst/>
                        </a:rPr>
                        <a:t>for</a:t>
                      </a:r>
                      <a:r>
                        <a:rPr lang="tr-TR" sz="1800" kern="100" dirty="0">
                          <a:effectLst/>
                        </a:rPr>
                        <a:t> </a:t>
                      </a:r>
                      <a:r>
                        <a:rPr lang="tr-TR" sz="1800" kern="100" dirty="0" err="1">
                          <a:effectLst/>
                        </a:rPr>
                        <a:t>recovery</a:t>
                      </a:r>
                      <a:r>
                        <a:rPr lang="tr-TR" sz="1800" kern="100" dirty="0">
                          <a:effectLst/>
                        </a:rPr>
                        <a:t> - </a:t>
                      </a:r>
                      <a:r>
                        <a:rPr lang="tr-TR" sz="1800" kern="100" dirty="0" err="1">
                          <a:effectLst/>
                        </a:rPr>
                        <a:t>recycling</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rPr>
                        <a:t>Thousand tonnes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err="1">
                          <a:effectLst/>
                        </a:rPr>
                        <a:t>Eurostat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40805290"/>
                  </a:ext>
                </a:extLst>
              </a:tr>
            </a:tbl>
          </a:graphicData>
        </a:graphic>
      </p:graphicFrame>
      <p:sp>
        <p:nvSpPr>
          <p:cNvPr id="3" name="Metin kutusu 2">
            <a:extLst>
              <a:ext uri="{FF2B5EF4-FFF2-40B4-BE49-F238E27FC236}">
                <a16:creationId xmlns:a16="http://schemas.microsoft.com/office/drawing/2014/main" id="{9247C6FB-DD29-8729-EAD8-255A8C23210B}"/>
              </a:ext>
            </a:extLst>
          </p:cNvPr>
          <p:cNvSpPr txBox="1"/>
          <p:nvPr/>
        </p:nvSpPr>
        <p:spPr>
          <a:xfrm>
            <a:off x="4103914" y="1276353"/>
            <a:ext cx="5094514" cy="461665"/>
          </a:xfrm>
          <a:prstGeom prst="rect">
            <a:avLst/>
          </a:prstGeom>
          <a:noFill/>
        </p:spPr>
        <p:txBody>
          <a:bodyPr wrap="square" rtlCol="0">
            <a:spAutoFit/>
          </a:bodyPr>
          <a:lstStyle/>
          <a:p>
            <a:r>
              <a:rPr lang="tr-TR" sz="2400" b="1" dirty="0" err="1"/>
              <a:t>Table</a:t>
            </a:r>
            <a:r>
              <a:rPr lang="tr-TR" sz="2400" b="1" dirty="0"/>
              <a:t> 1. </a:t>
            </a:r>
            <a:r>
              <a:rPr lang="tr-TR" sz="2400" b="1" dirty="0" err="1"/>
              <a:t>Dataset</a:t>
            </a:r>
            <a:r>
              <a:rPr lang="tr-TR" sz="2400" b="1" dirty="0"/>
              <a:t> </a:t>
            </a:r>
            <a:r>
              <a:rPr lang="tr-TR" sz="2400" b="1" dirty="0" err="1"/>
              <a:t>and</a:t>
            </a:r>
            <a:r>
              <a:rPr lang="tr-TR" sz="2400" b="1" dirty="0"/>
              <a:t> </a:t>
            </a:r>
            <a:r>
              <a:rPr lang="tr-TR" sz="2400" b="1" dirty="0" err="1"/>
              <a:t>Definations</a:t>
            </a:r>
            <a:endParaRPr lang="en-US" sz="2400" b="1" dirty="0"/>
          </a:p>
        </p:txBody>
      </p:sp>
      <p:sp>
        <p:nvSpPr>
          <p:cNvPr id="4" name="Metin kutusu 3">
            <a:extLst>
              <a:ext uri="{FF2B5EF4-FFF2-40B4-BE49-F238E27FC236}">
                <a16:creationId xmlns:a16="http://schemas.microsoft.com/office/drawing/2014/main" id="{780F79CE-2FA7-C04C-EAC6-47A32B34B1C7}"/>
              </a:ext>
            </a:extLst>
          </p:cNvPr>
          <p:cNvSpPr txBox="1"/>
          <p:nvPr/>
        </p:nvSpPr>
        <p:spPr>
          <a:xfrm>
            <a:off x="3602817" y="6516287"/>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34449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B029-3540-695C-8271-D154B6507BF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3540215-07BA-AE8D-5215-182884BD18F5}"/>
              </a:ext>
            </a:extLst>
          </p:cNvPr>
          <p:cNvSpPr>
            <a:spLocks noGrp="1"/>
          </p:cNvSpPr>
          <p:nvPr>
            <p:ph type="title"/>
          </p:nvPr>
        </p:nvSpPr>
        <p:spPr>
          <a:xfrm>
            <a:off x="1353828" y="623597"/>
            <a:ext cx="9923770" cy="1438762"/>
          </a:xfrm>
        </p:spPr>
        <p:txBody>
          <a:bodyPr>
            <a:normAutofit/>
          </a:bodyPr>
          <a:lstStyle/>
          <a:p>
            <a:r>
              <a:rPr lang="tr-TR" sz="3200" dirty="0"/>
              <a:t>3.</a:t>
            </a:r>
            <a:r>
              <a:rPr lang="en-US" sz="3200" dirty="0"/>
              <a:t>Data and Methodology</a:t>
            </a:r>
            <a:br>
              <a:rPr lang="en-US" sz="3200" dirty="0"/>
            </a:br>
            <a:endParaRPr lang="en-ZA" sz="3200" dirty="0"/>
          </a:p>
        </p:txBody>
      </p:sp>
      <p:graphicFrame>
        <p:nvGraphicFramePr>
          <p:cNvPr id="2" name="Tablo 1">
            <a:extLst>
              <a:ext uri="{FF2B5EF4-FFF2-40B4-BE49-F238E27FC236}">
                <a16:creationId xmlns:a16="http://schemas.microsoft.com/office/drawing/2014/main" id="{14807E6F-BC67-C273-D1EC-BC90D8CCB96D}"/>
              </a:ext>
            </a:extLst>
          </p:cNvPr>
          <p:cNvGraphicFramePr>
            <a:graphicFrameLocks noGrp="1"/>
          </p:cNvGraphicFramePr>
          <p:nvPr>
            <p:extLst>
              <p:ext uri="{D42A27DB-BD31-4B8C-83A1-F6EECF244321}">
                <p14:modId xmlns:p14="http://schemas.microsoft.com/office/powerpoint/2010/main" val="1258359926"/>
              </p:ext>
            </p:extLst>
          </p:nvPr>
        </p:nvGraphicFramePr>
        <p:xfrm>
          <a:off x="1353828" y="2506051"/>
          <a:ext cx="9923771" cy="2549273"/>
        </p:xfrm>
        <a:graphic>
          <a:graphicData uri="http://schemas.openxmlformats.org/drawingml/2006/table">
            <a:tbl>
              <a:tblPr firstRow="1" firstCol="1" bandRow="1">
                <a:tableStyleId>{0E3FDE45-AF77-4B5C-9715-49D594BDF05E}</a:tableStyleId>
              </a:tblPr>
              <a:tblGrid>
                <a:gridCol w="1546922">
                  <a:extLst>
                    <a:ext uri="{9D8B030D-6E8A-4147-A177-3AD203B41FA5}">
                      <a16:colId xmlns:a16="http://schemas.microsoft.com/office/drawing/2014/main" val="1294140748"/>
                    </a:ext>
                  </a:extLst>
                </a:gridCol>
                <a:gridCol w="1081222">
                  <a:extLst>
                    <a:ext uri="{9D8B030D-6E8A-4147-A177-3AD203B41FA5}">
                      <a16:colId xmlns:a16="http://schemas.microsoft.com/office/drawing/2014/main" val="2532682915"/>
                    </a:ext>
                  </a:extLst>
                </a:gridCol>
                <a:gridCol w="1081222">
                  <a:extLst>
                    <a:ext uri="{9D8B030D-6E8A-4147-A177-3AD203B41FA5}">
                      <a16:colId xmlns:a16="http://schemas.microsoft.com/office/drawing/2014/main" val="3271694266"/>
                    </a:ext>
                  </a:extLst>
                </a:gridCol>
                <a:gridCol w="1081222">
                  <a:extLst>
                    <a:ext uri="{9D8B030D-6E8A-4147-A177-3AD203B41FA5}">
                      <a16:colId xmlns:a16="http://schemas.microsoft.com/office/drawing/2014/main" val="553688567"/>
                    </a:ext>
                  </a:extLst>
                </a:gridCol>
                <a:gridCol w="1074542">
                  <a:extLst>
                    <a:ext uri="{9D8B030D-6E8A-4147-A177-3AD203B41FA5}">
                      <a16:colId xmlns:a16="http://schemas.microsoft.com/office/drawing/2014/main" val="2274240810"/>
                    </a:ext>
                  </a:extLst>
                </a:gridCol>
                <a:gridCol w="1074542">
                  <a:extLst>
                    <a:ext uri="{9D8B030D-6E8A-4147-A177-3AD203B41FA5}">
                      <a16:colId xmlns:a16="http://schemas.microsoft.com/office/drawing/2014/main" val="1000585998"/>
                    </a:ext>
                  </a:extLst>
                </a:gridCol>
                <a:gridCol w="1004879">
                  <a:extLst>
                    <a:ext uri="{9D8B030D-6E8A-4147-A177-3AD203B41FA5}">
                      <a16:colId xmlns:a16="http://schemas.microsoft.com/office/drawing/2014/main" val="2599395746"/>
                    </a:ext>
                  </a:extLst>
                </a:gridCol>
                <a:gridCol w="1004879">
                  <a:extLst>
                    <a:ext uri="{9D8B030D-6E8A-4147-A177-3AD203B41FA5}">
                      <a16:colId xmlns:a16="http://schemas.microsoft.com/office/drawing/2014/main" val="3405205338"/>
                    </a:ext>
                  </a:extLst>
                </a:gridCol>
                <a:gridCol w="974341">
                  <a:extLst>
                    <a:ext uri="{9D8B030D-6E8A-4147-A177-3AD203B41FA5}">
                      <a16:colId xmlns:a16="http://schemas.microsoft.com/office/drawing/2014/main" val="443883859"/>
                    </a:ext>
                  </a:extLst>
                </a:gridCol>
              </a:tblGrid>
              <a:tr h="162560">
                <a:tc rowSpan="2">
                  <a:txBody>
                    <a:bodyPr/>
                    <a:lstStyle/>
                    <a:p>
                      <a:pPr algn="ctr">
                        <a:lnSpc>
                          <a:spcPct val="107000"/>
                        </a:lnSpc>
                        <a:spcAft>
                          <a:spcPts val="800"/>
                        </a:spcAft>
                      </a:pP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gridSpan="8">
                  <a:txBody>
                    <a:bodyPr/>
                    <a:lstStyle/>
                    <a:p>
                      <a:pPr algn="ctr">
                        <a:lnSpc>
                          <a:spcPct val="107000"/>
                        </a:lnSpc>
                        <a:spcAft>
                          <a:spcPts val="800"/>
                        </a:spcAft>
                      </a:pPr>
                      <a:r>
                        <a:rPr lang="tr-TR" sz="1800" kern="100">
                          <a:effectLst/>
                          <a:latin typeface="+mn-lt"/>
                        </a:rPr>
                        <a:t>Variables </a:t>
                      </a:r>
                      <a:endParaRPr lang="en-US" sz="1800" kern="100">
                        <a:effectLst/>
                        <a:latin typeface="+mn-lt"/>
                        <a:ea typeface="Aptos" panose="020B00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8806303"/>
                  </a:ext>
                </a:extLst>
              </a:tr>
              <a:tr h="162560">
                <a:tc vMerge="1">
                  <a:txBody>
                    <a:bodyPr/>
                    <a:lstStyle/>
                    <a:p>
                      <a:endParaRPr lang="en-US"/>
                    </a:p>
                  </a:txBody>
                  <a:tcPr/>
                </a:tc>
                <a:tc>
                  <a:txBody>
                    <a:bodyPr/>
                    <a:lstStyle/>
                    <a:p>
                      <a:pPr algn="ctr">
                        <a:lnSpc>
                          <a:spcPct val="107000"/>
                        </a:lnSpc>
                        <a:spcAft>
                          <a:spcPts val="800"/>
                        </a:spcAft>
                      </a:pPr>
                      <a:r>
                        <a:rPr lang="tr-TR" sz="1800" kern="100" dirty="0">
                          <a:effectLst/>
                          <a:latin typeface="+mn-lt"/>
                        </a:rPr>
                        <a:t>HEX</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LIFE</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GDPp</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OLD</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WAST</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GHE</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WIM</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WEX</a:t>
                      </a:r>
                      <a:endParaRPr lang="en-US" sz="18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51709744"/>
                  </a:ext>
                </a:extLst>
              </a:tr>
              <a:tr h="277495">
                <a:tc>
                  <a:txBody>
                    <a:bodyPr/>
                    <a:lstStyle/>
                    <a:p>
                      <a:pPr algn="ctr">
                        <a:lnSpc>
                          <a:spcPct val="107000"/>
                        </a:lnSpc>
                        <a:spcAft>
                          <a:spcPts val="800"/>
                        </a:spcAft>
                      </a:pPr>
                      <a:r>
                        <a:rPr lang="tr-TR" sz="1800" kern="100">
                          <a:effectLst/>
                          <a:latin typeface="+mn-lt"/>
                        </a:rPr>
                        <a:t>Mean</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48177.4</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76.9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30184.7</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18.8196</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65649.9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7694.98</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4583.45</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4399.09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4074826"/>
                  </a:ext>
                </a:extLst>
              </a:tr>
              <a:tr h="277495">
                <a:tc>
                  <a:txBody>
                    <a:bodyPr/>
                    <a:lstStyle/>
                    <a:p>
                      <a:pPr algn="ctr">
                        <a:lnSpc>
                          <a:spcPct val="107000"/>
                        </a:lnSpc>
                        <a:spcAft>
                          <a:spcPts val="800"/>
                        </a:spcAft>
                      </a:pPr>
                      <a:r>
                        <a:rPr lang="tr-TR" sz="1800" kern="100">
                          <a:effectLst/>
                          <a:latin typeface="+mn-lt"/>
                        </a:rPr>
                        <a:t>Std. Dev.</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85174.9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3.70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20691.6</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1.90109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82305.2</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2963.29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5448.49</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5986.02</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17448866"/>
                  </a:ext>
                </a:extLst>
              </a:tr>
              <a:tr h="107090">
                <a:tc>
                  <a:txBody>
                    <a:bodyPr/>
                    <a:lstStyle/>
                    <a:p>
                      <a:pPr algn="ctr">
                        <a:lnSpc>
                          <a:spcPct val="107000"/>
                        </a:lnSpc>
                        <a:spcAft>
                          <a:spcPts val="800"/>
                        </a:spcAft>
                      </a:pPr>
                      <a:r>
                        <a:rPr lang="tr-TR" sz="1800" kern="100" dirty="0" err="1">
                          <a:effectLst/>
                          <a:latin typeface="+mn-lt"/>
                        </a:rPr>
                        <a:t>Max</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465855</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81.5</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118310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24.6</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335216</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17544.4</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21733</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26580</a:t>
                      </a:r>
                      <a:endParaRPr lang="en-US" sz="18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86727334"/>
                  </a:ext>
                </a:extLst>
              </a:tr>
              <a:tr h="277495">
                <a:tc>
                  <a:txBody>
                    <a:bodyPr/>
                    <a:lstStyle/>
                    <a:p>
                      <a:pPr algn="ctr">
                        <a:lnSpc>
                          <a:spcPct val="107000"/>
                        </a:lnSpc>
                        <a:spcAft>
                          <a:spcPts val="800"/>
                        </a:spcAft>
                      </a:pPr>
                      <a:r>
                        <a:rPr lang="tr-TR" sz="1800" kern="100">
                          <a:effectLst/>
                          <a:latin typeface="+mn-lt"/>
                        </a:rPr>
                        <a:t>Min </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795.04</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68</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5790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14.2</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875</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3620.33</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15</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57</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74568040"/>
                  </a:ext>
                </a:extLst>
              </a:tr>
              <a:tr h="337185">
                <a:tc>
                  <a:txBody>
                    <a:bodyPr/>
                    <a:lstStyle/>
                    <a:p>
                      <a:pPr algn="ctr">
                        <a:lnSpc>
                          <a:spcPct val="107000"/>
                        </a:lnSpc>
                        <a:spcAft>
                          <a:spcPts val="800"/>
                        </a:spcAft>
                      </a:pPr>
                      <a:r>
                        <a:rPr lang="tr-TR" sz="1800" kern="100">
                          <a:effectLst/>
                          <a:latin typeface="+mn-lt"/>
                        </a:rPr>
                        <a:t>Skewness</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0.2050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0.000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0.2459</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0.0416</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0.1710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0.0049</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0.0000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0.0296</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27783062"/>
                  </a:ext>
                </a:extLst>
              </a:tr>
              <a:tr h="277495">
                <a:tc>
                  <a:txBody>
                    <a:bodyPr/>
                    <a:lstStyle/>
                    <a:p>
                      <a:pPr algn="ctr">
                        <a:lnSpc>
                          <a:spcPct val="107000"/>
                        </a:lnSpc>
                        <a:spcAft>
                          <a:spcPts val="800"/>
                        </a:spcAft>
                      </a:pPr>
                      <a:r>
                        <a:rPr lang="tr-TR" sz="1800" kern="100">
                          <a:effectLst/>
                          <a:latin typeface="+mn-lt"/>
                        </a:rPr>
                        <a:t>Kurtosis</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0.0000   </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0.000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0.0972</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0.6441</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0.0000  </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0.0036</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0.0015</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0.3114</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32076077"/>
                  </a:ext>
                </a:extLst>
              </a:tr>
              <a:tr h="222250">
                <a:tc>
                  <a:txBody>
                    <a:bodyPr/>
                    <a:lstStyle/>
                    <a:p>
                      <a:pPr algn="ctr">
                        <a:lnSpc>
                          <a:spcPct val="107000"/>
                        </a:lnSpc>
                        <a:spcAft>
                          <a:spcPts val="800"/>
                        </a:spcAft>
                      </a:pPr>
                      <a:r>
                        <a:rPr lang="tr-TR" sz="1800" kern="100">
                          <a:effectLst/>
                          <a:latin typeface="+mn-lt"/>
                        </a:rPr>
                        <a:t>Num. Obs.</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270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ea typeface="Aptos" panose="020B0004020202020204" pitchFamily="34" charset="0"/>
                          <a:cs typeface="Arial" panose="020B0604020202020204" pitchFamily="34" charset="0"/>
                        </a:rPr>
                        <a:t>270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270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270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270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a:effectLst/>
                          <a:latin typeface="+mn-lt"/>
                        </a:rPr>
                        <a:t>270</a:t>
                      </a:r>
                      <a:endParaRPr lang="en-US" sz="18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270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1800" kern="100" dirty="0">
                          <a:effectLst/>
                          <a:latin typeface="+mn-lt"/>
                        </a:rPr>
                        <a:t>270</a:t>
                      </a:r>
                      <a:endParaRPr lang="en-US" sz="18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83647709"/>
                  </a:ext>
                </a:extLst>
              </a:tr>
            </a:tbl>
          </a:graphicData>
        </a:graphic>
      </p:graphicFrame>
      <p:sp>
        <p:nvSpPr>
          <p:cNvPr id="4" name="Metin kutusu 3">
            <a:extLst>
              <a:ext uri="{FF2B5EF4-FFF2-40B4-BE49-F238E27FC236}">
                <a16:creationId xmlns:a16="http://schemas.microsoft.com/office/drawing/2014/main" id="{BD33101D-6FA0-C857-7579-B910E066C710}"/>
              </a:ext>
            </a:extLst>
          </p:cNvPr>
          <p:cNvSpPr txBox="1"/>
          <p:nvPr/>
        </p:nvSpPr>
        <p:spPr>
          <a:xfrm>
            <a:off x="1353828" y="1481435"/>
            <a:ext cx="7115258" cy="954107"/>
          </a:xfrm>
          <a:prstGeom prst="rect">
            <a:avLst/>
          </a:prstGeom>
          <a:noFill/>
        </p:spPr>
        <p:txBody>
          <a:bodyPr wrap="square">
            <a:spAutoFit/>
          </a:bodyPr>
          <a:lstStyle/>
          <a:p>
            <a:pPr algn="l"/>
            <a:endParaRPr lang="en-US" sz="3600" b="0" i="0" u="none" strike="noStrike" baseline="0" dirty="0">
              <a:solidFill>
                <a:srgbClr val="000000"/>
              </a:solidFill>
              <a:latin typeface="Myriad Pro"/>
            </a:endParaRPr>
          </a:p>
          <a:p>
            <a:r>
              <a:rPr lang="tr-TR" sz="2000" b="1" i="0" u="none" strike="noStrike" baseline="0" dirty="0" err="1">
                <a:solidFill>
                  <a:srgbClr val="000000"/>
                </a:solidFill>
              </a:rPr>
              <a:t>Table</a:t>
            </a:r>
            <a:r>
              <a:rPr lang="tr-TR" sz="2000" b="1" i="0" u="none" strike="noStrike" baseline="0" dirty="0">
                <a:solidFill>
                  <a:srgbClr val="000000"/>
                </a:solidFill>
              </a:rPr>
              <a:t> 2. </a:t>
            </a:r>
            <a:r>
              <a:rPr lang="tr-TR" sz="2000" b="1" dirty="0">
                <a:solidFill>
                  <a:srgbClr val="000000"/>
                </a:solidFill>
              </a:rPr>
              <a:t>D</a:t>
            </a:r>
            <a:r>
              <a:rPr lang="en-US" sz="2000" b="1" i="0" u="none" strike="noStrike" baseline="0" dirty="0" err="1">
                <a:solidFill>
                  <a:srgbClr val="000000"/>
                </a:solidFill>
              </a:rPr>
              <a:t>escriptive</a:t>
            </a:r>
            <a:r>
              <a:rPr lang="en-US" sz="2000" b="1" i="0" u="none" strike="noStrike" baseline="0" dirty="0">
                <a:solidFill>
                  <a:srgbClr val="000000"/>
                </a:solidFill>
              </a:rPr>
              <a:t> </a:t>
            </a:r>
            <a:r>
              <a:rPr lang="tr-TR" sz="2000" b="1" dirty="0">
                <a:solidFill>
                  <a:srgbClr val="000000"/>
                </a:solidFill>
              </a:rPr>
              <a:t>S</a:t>
            </a:r>
            <a:r>
              <a:rPr lang="en-US" sz="2000" b="1" i="0" u="none" strike="noStrike" baseline="0" dirty="0" err="1">
                <a:solidFill>
                  <a:srgbClr val="000000"/>
                </a:solidFill>
              </a:rPr>
              <a:t>tatistics</a:t>
            </a:r>
            <a:endParaRPr lang="en-US" sz="2000" b="1" dirty="0"/>
          </a:p>
        </p:txBody>
      </p:sp>
      <p:sp>
        <p:nvSpPr>
          <p:cNvPr id="3" name="Metin kutusu 2">
            <a:extLst>
              <a:ext uri="{FF2B5EF4-FFF2-40B4-BE49-F238E27FC236}">
                <a16:creationId xmlns:a16="http://schemas.microsoft.com/office/drawing/2014/main" id="{1A5BA602-8778-22F1-C5EA-DD7E7D2C5A41}"/>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285544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DA9D-1F44-3AD9-EDA5-B0A506AFFC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75DCDB-E0C9-F70B-DCF3-9E853CB88276}"/>
              </a:ext>
            </a:extLst>
          </p:cNvPr>
          <p:cNvSpPr>
            <a:spLocks noGrp="1"/>
          </p:cNvSpPr>
          <p:nvPr>
            <p:ph type="title"/>
          </p:nvPr>
        </p:nvSpPr>
        <p:spPr>
          <a:xfrm>
            <a:off x="1273629" y="350492"/>
            <a:ext cx="9923770" cy="1438762"/>
          </a:xfrm>
        </p:spPr>
        <p:txBody>
          <a:bodyPr>
            <a:normAutofit/>
          </a:bodyPr>
          <a:lstStyle/>
          <a:p>
            <a:r>
              <a:rPr lang="tr-TR" sz="3200" dirty="0"/>
              <a:t>3.</a:t>
            </a:r>
            <a:r>
              <a:rPr lang="en-US" sz="3200" dirty="0"/>
              <a:t>Data and Methodology</a:t>
            </a:r>
            <a:br>
              <a:rPr lang="en-US" sz="3200" dirty="0"/>
            </a:br>
            <a:endParaRPr lang="en-ZA" sz="3200" dirty="0"/>
          </a:p>
        </p:txBody>
      </p:sp>
      <p:sp>
        <p:nvSpPr>
          <p:cNvPr id="3" name="Metin kutusu 2">
            <a:extLst>
              <a:ext uri="{FF2B5EF4-FFF2-40B4-BE49-F238E27FC236}">
                <a16:creationId xmlns:a16="http://schemas.microsoft.com/office/drawing/2014/main" id="{C67C4363-6EAE-479A-8869-9FAAEE25093F}"/>
              </a:ext>
            </a:extLst>
          </p:cNvPr>
          <p:cNvSpPr txBox="1"/>
          <p:nvPr/>
        </p:nvSpPr>
        <p:spPr>
          <a:xfrm>
            <a:off x="1273629" y="1342978"/>
            <a:ext cx="6096000" cy="892552"/>
          </a:xfrm>
          <a:prstGeom prst="rect">
            <a:avLst/>
          </a:prstGeom>
          <a:noFill/>
        </p:spPr>
        <p:txBody>
          <a:bodyPr wrap="square">
            <a:spAutoFit/>
          </a:bodyPr>
          <a:lstStyle/>
          <a:p>
            <a:pPr algn="l"/>
            <a:endParaRPr lang="en-US" sz="2800" b="0" i="0" u="none" strike="noStrike" baseline="0" dirty="0">
              <a:solidFill>
                <a:srgbClr val="000000"/>
              </a:solidFill>
              <a:latin typeface="Myriad Pro"/>
            </a:endParaRPr>
          </a:p>
          <a:p>
            <a:r>
              <a:rPr lang="en-US" sz="2400" b="1" i="1" u="none" strike="noStrike" baseline="0" dirty="0">
                <a:solidFill>
                  <a:srgbClr val="10137D"/>
                </a:solidFill>
              </a:rPr>
              <a:t>Modeling and methodological frameworks </a:t>
            </a:r>
            <a:endParaRPr lang="en-US" sz="2400" dirty="0"/>
          </a:p>
        </p:txBody>
      </p:sp>
      <p:sp>
        <p:nvSpPr>
          <p:cNvPr id="5" name="Metin kutusu 4">
            <a:extLst>
              <a:ext uri="{FF2B5EF4-FFF2-40B4-BE49-F238E27FC236}">
                <a16:creationId xmlns:a16="http://schemas.microsoft.com/office/drawing/2014/main" id="{AF2E2BB3-29FF-98EA-3ACA-FC6A0D9762F8}"/>
              </a:ext>
            </a:extLst>
          </p:cNvPr>
          <p:cNvSpPr txBox="1"/>
          <p:nvPr/>
        </p:nvSpPr>
        <p:spPr>
          <a:xfrm>
            <a:off x="1168214" y="1988559"/>
            <a:ext cx="10134600" cy="3046988"/>
          </a:xfrm>
          <a:prstGeom prst="rect">
            <a:avLst/>
          </a:prstGeom>
          <a:noFill/>
        </p:spPr>
        <p:txBody>
          <a:bodyPr wrap="square">
            <a:spAutoFit/>
          </a:bodyPr>
          <a:lstStyle/>
          <a:p>
            <a:pPr algn="just"/>
            <a:endParaRPr lang="tr-TR" sz="2400" dirty="0"/>
          </a:p>
          <a:p>
            <a:pPr marL="342900" indent="-342900" algn="just">
              <a:buFont typeface="Wingdings" panose="05000000000000000000" pitchFamily="2" charset="2"/>
              <a:buChar char="§"/>
            </a:pPr>
            <a:endParaRPr lang="en-US" sz="2400" b="0" i="0" u="none" strike="noStrike" baseline="0" dirty="0"/>
          </a:p>
          <a:p>
            <a:pPr marL="342900" indent="-342900" algn="just">
              <a:buFont typeface="Wingdings" panose="05000000000000000000" pitchFamily="2" charset="2"/>
              <a:buChar char="§"/>
            </a:pPr>
            <a:r>
              <a:rPr lang="en-US" sz="2400" b="0" i="0" u="none" strike="noStrike" baseline="0" dirty="0"/>
              <a:t>The Autoregressive Distributed Lag (ARDL) approach enables to determine short-run and long-run relationships between variables. </a:t>
            </a:r>
            <a:endParaRPr lang="tr-TR" sz="2400" b="0" i="0" u="none" strike="noStrike" baseline="0" dirty="0"/>
          </a:p>
          <a:p>
            <a:pPr marL="342900" indent="-342900" algn="just">
              <a:buFont typeface="Wingdings" panose="05000000000000000000" pitchFamily="2" charset="2"/>
              <a:buChar char="§"/>
            </a:pPr>
            <a:endParaRPr lang="tr-TR" sz="2400" dirty="0"/>
          </a:p>
          <a:p>
            <a:pPr marL="342900" indent="-342900" algn="just">
              <a:buFont typeface="Wingdings" panose="05000000000000000000" pitchFamily="2" charset="2"/>
              <a:buChar char="§"/>
            </a:pPr>
            <a:r>
              <a:rPr lang="en-US" sz="2400" b="0" i="0" u="none" strike="noStrike" baseline="0" dirty="0"/>
              <a:t>There are some advantages of implementing the ARDL models (Haseeb et al. 2019; </a:t>
            </a:r>
            <a:r>
              <a:rPr lang="en-US" sz="2400" b="0" i="0" u="none" strike="noStrike" baseline="0" dirty="0" err="1"/>
              <a:t>Olayungbo</a:t>
            </a:r>
            <a:r>
              <a:rPr lang="en-US" sz="2400" b="0" i="0" u="none" strike="noStrike" baseline="0" dirty="0"/>
              <a:t> and Quadri 2019; </a:t>
            </a:r>
            <a:r>
              <a:rPr lang="en-US" sz="2400" b="0" i="0" u="none" strike="noStrike" baseline="0" dirty="0" err="1"/>
              <a:t>Cirakli</a:t>
            </a:r>
            <a:r>
              <a:rPr lang="en-US" sz="2400" b="0" i="0" u="none" strike="noStrike" baseline="0" dirty="0"/>
              <a:t> and Yildirim 2019; </a:t>
            </a:r>
            <a:r>
              <a:rPr lang="en-US" sz="2400" b="0" i="0" u="none" strike="noStrike" baseline="0" dirty="0" err="1"/>
              <a:t>Ozata</a:t>
            </a:r>
            <a:r>
              <a:rPr lang="en-US" sz="2400" b="0" i="0" u="none" strike="noStrike" baseline="0" dirty="0"/>
              <a:t> 2020)</a:t>
            </a:r>
            <a:r>
              <a:rPr lang="tr-TR" sz="2400" b="0" i="0" u="none" strike="noStrike" baseline="0" dirty="0"/>
              <a:t>.</a:t>
            </a:r>
          </a:p>
        </p:txBody>
      </p:sp>
      <p:sp>
        <p:nvSpPr>
          <p:cNvPr id="2" name="Metin kutusu 1">
            <a:extLst>
              <a:ext uri="{FF2B5EF4-FFF2-40B4-BE49-F238E27FC236}">
                <a16:creationId xmlns:a16="http://schemas.microsoft.com/office/drawing/2014/main" id="{B9227067-D61B-DC76-4405-E52ABA91DE33}"/>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289522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04DAB-18BE-3341-9818-A96B12A1BD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A805400-5CAC-A4F1-19A7-13A5C910C65E}"/>
              </a:ext>
            </a:extLst>
          </p:cNvPr>
          <p:cNvSpPr>
            <a:spLocks noGrp="1"/>
          </p:cNvSpPr>
          <p:nvPr>
            <p:ph type="title"/>
          </p:nvPr>
        </p:nvSpPr>
        <p:spPr>
          <a:xfrm>
            <a:off x="1153886" y="300088"/>
            <a:ext cx="9923770" cy="1438762"/>
          </a:xfrm>
        </p:spPr>
        <p:txBody>
          <a:bodyPr>
            <a:normAutofit/>
          </a:bodyPr>
          <a:lstStyle/>
          <a:p>
            <a:r>
              <a:rPr lang="tr-TR" sz="3200" dirty="0"/>
              <a:t>3.</a:t>
            </a:r>
            <a:r>
              <a:rPr lang="en-US" sz="3200" dirty="0"/>
              <a:t>Data and Methodology</a:t>
            </a:r>
            <a:br>
              <a:rPr lang="en-US" sz="3200" dirty="0"/>
            </a:br>
            <a:endParaRPr lang="en-ZA" sz="3200" dirty="0"/>
          </a:p>
        </p:txBody>
      </p:sp>
      <p:sp>
        <p:nvSpPr>
          <p:cNvPr id="3" name="Metin kutusu 2">
            <a:extLst>
              <a:ext uri="{FF2B5EF4-FFF2-40B4-BE49-F238E27FC236}">
                <a16:creationId xmlns:a16="http://schemas.microsoft.com/office/drawing/2014/main" id="{2BE20218-8F9A-C758-1688-EB3E645815EA}"/>
              </a:ext>
            </a:extLst>
          </p:cNvPr>
          <p:cNvSpPr txBox="1"/>
          <p:nvPr/>
        </p:nvSpPr>
        <p:spPr>
          <a:xfrm>
            <a:off x="1172774" y="1738850"/>
            <a:ext cx="10330542" cy="3416320"/>
          </a:xfrm>
          <a:prstGeom prst="rect">
            <a:avLst/>
          </a:prstGeom>
          <a:noFill/>
        </p:spPr>
        <p:txBody>
          <a:bodyPr wrap="square">
            <a:spAutoFit/>
          </a:bodyPr>
          <a:lstStyle/>
          <a:p>
            <a:pPr marL="342900" indent="-342900" algn="just">
              <a:buFont typeface="Wingdings" panose="05000000000000000000" pitchFamily="2" charset="2"/>
              <a:buChar char="§"/>
            </a:pPr>
            <a:r>
              <a:rPr lang="en-US" sz="2400" b="0" i="0" u="none" strike="noStrike" baseline="0" dirty="0">
                <a:solidFill>
                  <a:srgbClr val="000000"/>
                </a:solidFill>
              </a:rPr>
              <a:t>The ARDL approach enables us to estimate the model with I(0) and I(1) variables. Therefore, there is no need that variables should be stationary at the same level in the ARDL </a:t>
            </a:r>
            <a:r>
              <a:rPr lang="en-US" sz="2400" b="0" i="0" u="none" strike="noStrike" baseline="0" dirty="0"/>
              <a:t>approach. </a:t>
            </a:r>
            <a:endParaRPr lang="tr-TR" sz="2400" b="0" i="0" u="none" strike="noStrike" baseline="0" dirty="0"/>
          </a:p>
          <a:p>
            <a:pPr marL="342900" indent="-342900" algn="just">
              <a:buFont typeface="Wingdings" panose="05000000000000000000" pitchFamily="2" charset="2"/>
              <a:buChar char="§"/>
            </a:pPr>
            <a:endParaRPr lang="tr-TR" sz="2400" dirty="0"/>
          </a:p>
          <a:p>
            <a:pPr marL="342900" indent="-342900" algn="just">
              <a:buFont typeface="Wingdings" panose="05000000000000000000" pitchFamily="2" charset="2"/>
              <a:buChar char="§"/>
            </a:pPr>
            <a:endParaRPr lang="tr-TR" sz="2400" b="0" i="0" u="none" strike="noStrike" baseline="0" dirty="0"/>
          </a:p>
          <a:p>
            <a:pPr marL="342900" indent="-342900" algn="just">
              <a:buFont typeface="Wingdings" panose="05000000000000000000" pitchFamily="2" charset="2"/>
              <a:buChar char="§"/>
            </a:pPr>
            <a:r>
              <a:rPr lang="en-US" sz="2400" b="0" i="0" u="none" strike="noStrike" baseline="0" dirty="0"/>
              <a:t>The Pooled Mean Group (PMG) estimator has been used in the study. The PMG model is an important version of the ARDL approach, also the PMG model estimates with likelihood at maximum level (Zaidi and </a:t>
            </a:r>
            <a:r>
              <a:rPr lang="en-US" sz="2400" b="0" i="0" u="none" strike="noStrike" baseline="0" dirty="0" err="1"/>
              <a:t>Saidi</a:t>
            </a:r>
            <a:r>
              <a:rPr lang="en-US" sz="2400" b="0" i="0" u="none" strike="noStrike" baseline="0" dirty="0"/>
              <a:t> 2018). </a:t>
            </a:r>
          </a:p>
        </p:txBody>
      </p:sp>
      <p:sp>
        <p:nvSpPr>
          <p:cNvPr id="2" name="Metin kutusu 1">
            <a:extLst>
              <a:ext uri="{FF2B5EF4-FFF2-40B4-BE49-F238E27FC236}">
                <a16:creationId xmlns:a16="http://schemas.microsoft.com/office/drawing/2014/main" id="{A46A3B74-8D85-4874-E65D-BF130B848A5E}"/>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58436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E0726-900C-9977-0FAB-99437043C6F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540C83-7DDA-8392-48AC-5CDC512079AC}"/>
              </a:ext>
            </a:extLst>
          </p:cNvPr>
          <p:cNvSpPr>
            <a:spLocks noGrp="1"/>
          </p:cNvSpPr>
          <p:nvPr>
            <p:ph type="title"/>
          </p:nvPr>
        </p:nvSpPr>
        <p:spPr>
          <a:xfrm>
            <a:off x="1353828" y="623597"/>
            <a:ext cx="9923770" cy="1438762"/>
          </a:xfrm>
        </p:spPr>
        <p:txBody>
          <a:bodyPr>
            <a:normAutofit/>
          </a:bodyPr>
          <a:lstStyle/>
          <a:p>
            <a:r>
              <a:rPr lang="tr-TR" sz="3200" dirty="0"/>
              <a:t>3.</a:t>
            </a:r>
            <a:r>
              <a:rPr lang="en-US" sz="3200" dirty="0"/>
              <a:t>Data and Methodology</a:t>
            </a:r>
            <a:br>
              <a:rPr lang="en-US" sz="3200" dirty="0"/>
            </a:br>
            <a:endParaRPr lang="en-ZA" sz="3200" dirty="0"/>
          </a:p>
        </p:txBody>
      </p:sp>
      <p:sp>
        <p:nvSpPr>
          <p:cNvPr id="3" name="Metin kutusu 2">
            <a:extLst>
              <a:ext uri="{FF2B5EF4-FFF2-40B4-BE49-F238E27FC236}">
                <a16:creationId xmlns:a16="http://schemas.microsoft.com/office/drawing/2014/main" id="{59C01E07-21E9-A22F-5C32-A925E4C09CF0}"/>
              </a:ext>
            </a:extLst>
          </p:cNvPr>
          <p:cNvSpPr txBox="1"/>
          <p:nvPr/>
        </p:nvSpPr>
        <p:spPr>
          <a:xfrm>
            <a:off x="1534884" y="1740865"/>
            <a:ext cx="9742714" cy="3477875"/>
          </a:xfrm>
          <a:prstGeom prst="rect">
            <a:avLst/>
          </a:prstGeom>
          <a:noFill/>
        </p:spPr>
        <p:txBody>
          <a:bodyPr wrap="square">
            <a:spAutoFit/>
          </a:bodyPr>
          <a:lstStyle/>
          <a:p>
            <a:pPr algn="just"/>
            <a:r>
              <a:rPr lang="en-US" sz="2200" b="0" i="0" u="none" strike="noStrike" baseline="0" dirty="0">
                <a:solidFill>
                  <a:srgbClr val="000000"/>
                </a:solidFill>
              </a:rPr>
              <a:t>The study is based on Pesaran et al. (</a:t>
            </a:r>
            <a:r>
              <a:rPr lang="en-US" sz="2200" b="0" i="0" u="none" strike="noStrike" baseline="0" dirty="0">
                <a:solidFill>
                  <a:srgbClr val="00007F"/>
                </a:solidFill>
              </a:rPr>
              <a:t>1999</a:t>
            </a:r>
            <a:r>
              <a:rPr lang="en-US" sz="2200" b="0" i="0" u="none" strike="noStrike" baseline="0" dirty="0">
                <a:solidFill>
                  <a:srgbClr val="000000"/>
                </a:solidFill>
              </a:rPr>
              <a:t>) PMG estimator, which is associated with pooling and averaging of coefficients over cross-sectional data.</a:t>
            </a:r>
            <a:endParaRPr lang="tr-TR" sz="2200" b="0" i="0" u="none" strike="noStrike" baseline="0" dirty="0">
              <a:solidFill>
                <a:srgbClr val="000000"/>
              </a:solidFill>
            </a:endParaRPr>
          </a:p>
          <a:p>
            <a:pPr algn="just"/>
            <a:endParaRPr lang="tr-TR" sz="2200" dirty="0">
              <a:solidFill>
                <a:srgbClr val="000000"/>
              </a:solidFill>
            </a:endParaRPr>
          </a:p>
          <a:p>
            <a:pPr algn="just"/>
            <a:r>
              <a:rPr lang="en-US" sz="2200" b="0" i="0" u="none" strike="noStrike" baseline="0" dirty="0">
                <a:solidFill>
                  <a:srgbClr val="000000"/>
                </a:solidFill>
              </a:rPr>
              <a:t> There are some advantages implementing the PMG estimator: </a:t>
            </a:r>
            <a:endParaRPr lang="tr-TR" sz="2200" b="0" i="0" u="none" strike="noStrike" baseline="0" dirty="0">
              <a:solidFill>
                <a:srgbClr val="000000"/>
              </a:solidFill>
            </a:endParaRPr>
          </a:p>
          <a:p>
            <a:pPr marL="514350" indent="-514350" algn="just">
              <a:buAutoNum type="romanLcParenBoth"/>
            </a:pPr>
            <a:r>
              <a:rPr lang="en-US" sz="2200" b="0" i="0" u="none" strike="noStrike" baseline="0" dirty="0">
                <a:solidFill>
                  <a:srgbClr val="000000"/>
                </a:solidFill>
              </a:rPr>
              <a:t>The error variances, short-term coefficients, and intercepts can be differed freely across groups (</a:t>
            </a:r>
            <a:r>
              <a:rPr lang="en-US" sz="2200" b="0" i="0" u="none" strike="noStrike" baseline="0" dirty="0" err="1">
                <a:solidFill>
                  <a:srgbClr val="000000"/>
                </a:solidFill>
              </a:rPr>
              <a:t>Pesaran</a:t>
            </a:r>
            <a:r>
              <a:rPr lang="en-US" sz="2200" b="0" i="0" u="none" strike="noStrike" baseline="0" dirty="0">
                <a:solidFill>
                  <a:srgbClr val="000000"/>
                </a:solidFill>
              </a:rPr>
              <a:t> et al. </a:t>
            </a:r>
            <a:r>
              <a:rPr lang="en-US" sz="2200" b="0" i="0" u="none" strike="noStrike" baseline="0" dirty="0">
                <a:solidFill>
                  <a:srgbClr val="00007F"/>
                </a:solidFill>
              </a:rPr>
              <a:t>1999</a:t>
            </a:r>
            <a:r>
              <a:rPr lang="en-US" sz="2200" b="0" i="0" u="none" strike="noStrike" baseline="0" dirty="0">
                <a:solidFill>
                  <a:srgbClr val="000000"/>
                </a:solidFill>
              </a:rPr>
              <a:t>). </a:t>
            </a:r>
            <a:endParaRPr lang="tr-TR" sz="2200" b="0" i="0" u="none" strike="noStrike" baseline="0" dirty="0">
              <a:solidFill>
                <a:srgbClr val="000000"/>
              </a:solidFill>
            </a:endParaRPr>
          </a:p>
          <a:p>
            <a:pPr algn="just"/>
            <a:endParaRPr lang="tr-TR" sz="2200" b="0" i="0" u="none" strike="noStrike" baseline="0" dirty="0">
              <a:solidFill>
                <a:srgbClr val="000000"/>
              </a:solidFill>
            </a:endParaRPr>
          </a:p>
          <a:p>
            <a:pPr marL="514350" indent="-514350" algn="just">
              <a:buAutoNum type="romanLcParenBoth"/>
            </a:pPr>
            <a:r>
              <a:rPr lang="en-US" sz="2200" b="0" i="0" u="none" strike="noStrike" baseline="0" dirty="0">
                <a:solidFill>
                  <a:srgbClr val="000000"/>
                </a:solidFill>
              </a:rPr>
              <a:t>The PMG estimator enables us to examine long-term homogeneity without parameter homogeneity in the short term (</a:t>
            </a:r>
            <a:r>
              <a:rPr lang="en-US" sz="2200" b="0" i="0" u="none" strike="noStrike" baseline="0" dirty="0" err="1">
                <a:solidFill>
                  <a:srgbClr val="000000"/>
                </a:solidFill>
              </a:rPr>
              <a:t>Pesaran</a:t>
            </a:r>
            <a:r>
              <a:rPr lang="en-US" sz="2200" b="0" i="0" u="none" strike="noStrike" baseline="0" dirty="0">
                <a:solidFill>
                  <a:srgbClr val="000000"/>
                </a:solidFill>
              </a:rPr>
              <a:t> et al. </a:t>
            </a:r>
            <a:r>
              <a:rPr lang="en-US" sz="2200" b="0" i="0" u="none" strike="noStrike" baseline="0" dirty="0">
                <a:solidFill>
                  <a:srgbClr val="00007F"/>
                </a:solidFill>
              </a:rPr>
              <a:t>1999</a:t>
            </a:r>
            <a:r>
              <a:rPr lang="en-US" sz="2200" b="0" i="0" u="none" strike="noStrike" baseline="0" dirty="0">
                <a:solidFill>
                  <a:srgbClr val="000000"/>
                </a:solidFill>
              </a:rPr>
              <a:t>). </a:t>
            </a:r>
            <a:endParaRPr lang="en-US" sz="2200" dirty="0"/>
          </a:p>
        </p:txBody>
      </p:sp>
      <p:sp>
        <p:nvSpPr>
          <p:cNvPr id="2" name="Metin kutusu 1">
            <a:extLst>
              <a:ext uri="{FF2B5EF4-FFF2-40B4-BE49-F238E27FC236}">
                <a16:creationId xmlns:a16="http://schemas.microsoft.com/office/drawing/2014/main" id="{8DA647BA-DA8D-6383-124D-A7A12F1DBC18}"/>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256003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3" y="737115"/>
            <a:ext cx="4640418" cy="5407091"/>
          </a:xfrm>
        </p:spPr>
        <p:txBody>
          <a:bodyPr/>
          <a:lstStyle/>
          <a:p>
            <a:r>
              <a:rPr lang="en-US" dirty="0"/>
              <a:t>Agenda</a:t>
            </a:r>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3254829" y="862466"/>
            <a:ext cx="7783286" cy="5407091"/>
          </a:xfrm>
        </p:spPr>
        <p:txBody>
          <a:bodyPr>
            <a:normAutofit/>
          </a:bodyPr>
          <a:lstStyle/>
          <a:p>
            <a:pPr marL="0" indent="0">
              <a:buNone/>
            </a:pPr>
            <a:r>
              <a:rPr lang="tr-TR" sz="2800" dirty="0"/>
              <a:t>1. </a:t>
            </a:r>
            <a:r>
              <a:rPr lang="en-US" sz="2800" dirty="0"/>
              <a:t>Introduction</a:t>
            </a:r>
            <a:endParaRPr lang="tr-TR" sz="2800" dirty="0"/>
          </a:p>
          <a:p>
            <a:pPr marL="0" indent="0">
              <a:buNone/>
            </a:pPr>
            <a:r>
              <a:rPr lang="tr-TR" sz="2800" dirty="0"/>
              <a:t>2. Overview of </a:t>
            </a:r>
            <a:r>
              <a:rPr lang="en-US" sz="2800" dirty="0"/>
              <a:t>Circular Economy and Public Health</a:t>
            </a:r>
          </a:p>
          <a:p>
            <a:pPr marL="0" indent="0">
              <a:buNone/>
            </a:pPr>
            <a:r>
              <a:rPr lang="tr-TR" sz="2800" dirty="0"/>
              <a:t>3. </a:t>
            </a:r>
            <a:r>
              <a:rPr lang="en-US" sz="2800" dirty="0"/>
              <a:t>Data and Methodology</a:t>
            </a:r>
            <a:endParaRPr lang="tr-TR" sz="2800" dirty="0"/>
          </a:p>
          <a:p>
            <a:pPr marL="0" indent="0">
              <a:buNone/>
            </a:pPr>
            <a:r>
              <a:rPr lang="tr-TR" sz="2800" dirty="0"/>
              <a:t>4. </a:t>
            </a:r>
            <a:r>
              <a:rPr lang="tr-TR" sz="2800" dirty="0" err="1"/>
              <a:t>Results</a:t>
            </a:r>
            <a:endParaRPr lang="tr-TR" sz="2800" dirty="0"/>
          </a:p>
          <a:p>
            <a:pPr marL="0" indent="0">
              <a:buNone/>
            </a:pPr>
            <a:r>
              <a:rPr lang="tr-TR" sz="2800" dirty="0"/>
              <a:t>5. Conclusion</a:t>
            </a:r>
          </a:p>
        </p:txBody>
      </p:sp>
      <p:sp>
        <p:nvSpPr>
          <p:cNvPr id="5" name="Metin kutusu 4">
            <a:extLst>
              <a:ext uri="{FF2B5EF4-FFF2-40B4-BE49-F238E27FC236}">
                <a16:creationId xmlns:a16="http://schemas.microsoft.com/office/drawing/2014/main" id="{7D270B5B-7DEC-3B4B-3440-3E6FBF7C6361}"/>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E02C3-0928-A5FC-A175-FC4C0C39BB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20BF12-50D3-84C6-235A-C9F394819332}"/>
              </a:ext>
            </a:extLst>
          </p:cNvPr>
          <p:cNvSpPr>
            <a:spLocks noGrp="1"/>
          </p:cNvSpPr>
          <p:nvPr>
            <p:ph type="title"/>
          </p:nvPr>
        </p:nvSpPr>
        <p:spPr>
          <a:xfrm>
            <a:off x="1353828" y="623597"/>
            <a:ext cx="9923770" cy="1438762"/>
          </a:xfrm>
        </p:spPr>
        <p:txBody>
          <a:bodyPr>
            <a:normAutofit/>
          </a:bodyPr>
          <a:lstStyle/>
          <a:p>
            <a:r>
              <a:rPr lang="tr-TR" sz="3200"/>
              <a:t>3.</a:t>
            </a:r>
            <a:r>
              <a:rPr lang="en-US" sz="3200"/>
              <a:t>Data and Methodology</a:t>
            </a:r>
            <a:br>
              <a:rPr lang="en-US" sz="3200"/>
            </a:br>
            <a:endParaRPr lang="en-ZA" sz="3200" dirty="0"/>
          </a:p>
        </p:txBody>
      </p:sp>
      <p:sp>
        <p:nvSpPr>
          <p:cNvPr id="3" name="Metin kutusu 2">
            <a:extLst>
              <a:ext uri="{FF2B5EF4-FFF2-40B4-BE49-F238E27FC236}">
                <a16:creationId xmlns:a16="http://schemas.microsoft.com/office/drawing/2014/main" id="{67F3ED88-2578-1C7A-6DF0-BB1B2879E3DE}"/>
              </a:ext>
            </a:extLst>
          </p:cNvPr>
          <p:cNvSpPr txBox="1"/>
          <p:nvPr/>
        </p:nvSpPr>
        <p:spPr>
          <a:xfrm>
            <a:off x="1353828" y="1818408"/>
            <a:ext cx="6096000" cy="923330"/>
          </a:xfrm>
          <a:prstGeom prst="rect">
            <a:avLst/>
          </a:prstGeom>
          <a:noFill/>
        </p:spPr>
        <p:txBody>
          <a:bodyPr wrap="square">
            <a:spAutoFit/>
          </a:bodyPr>
          <a:lstStyle/>
          <a:p>
            <a:r>
              <a:rPr lang="en-US" sz="1800" b="0" i="0" u="none" strike="noStrike" baseline="0" dirty="0">
                <a:solidFill>
                  <a:srgbClr val="000000"/>
                </a:solidFill>
              </a:rPr>
              <a:t>The econometric framework of study is given below</a:t>
            </a:r>
            <a:r>
              <a:rPr lang="tr-TR" dirty="0">
                <a:solidFill>
                  <a:srgbClr val="000000"/>
                </a:solidFill>
              </a:rPr>
              <a:t>:</a:t>
            </a:r>
            <a:endParaRPr lang="tr-TR" sz="1800" b="0" i="0" u="none" strike="noStrike" baseline="0" dirty="0">
              <a:solidFill>
                <a:srgbClr val="000000"/>
              </a:solidFill>
            </a:endParaRPr>
          </a:p>
          <a:p>
            <a:r>
              <a:rPr lang="en-US" sz="1800" b="0" i="0" u="none" strike="noStrike" baseline="0" dirty="0">
                <a:solidFill>
                  <a:srgbClr val="000000"/>
                </a:solidFill>
              </a:rPr>
              <a:t> </a:t>
            </a:r>
            <a:endParaRPr lang="tr-TR" sz="1800" b="0" i="0" u="none" strike="noStrike" baseline="0" dirty="0">
              <a:solidFill>
                <a:srgbClr val="000000"/>
              </a:solidFill>
            </a:endParaRPr>
          </a:p>
          <a:p>
            <a:r>
              <a:rPr lang="tr-TR" dirty="0" err="1">
                <a:solidFill>
                  <a:srgbClr val="000000"/>
                </a:solidFill>
              </a:rPr>
              <a:t>Dependent</a:t>
            </a:r>
            <a:r>
              <a:rPr lang="tr-TR" dirty="0">
                <a:solidFill>
                  <a:srgbClr val="000000"/>
                </a:solidFill>
              </a:rPr>
              <a:t> </a:t>
            </a:r>
            <a:r>
              <a:rPr lang="tr-TR" dirty="0" err="1">
                <a:solidFill>
                  <a:srgbClr val="000000"/>
                </a:solidFill>
              </a:rPr>
              <a:t>Variable</a:t>
            </a:r>
            <a:r>
              <a:rPr lang="tr-TR" dirty="0">
                <a:solidFill>
                  <a:srgbClr val="000000"/>
                </a:solidFill>
              </a:rPr>
              <a:t> </a:t>
            </a:r>
            <a:r>
              <a:rPr lang="tr-TR" dirty="0" err="1">
                <a:solidFill>
                  <a:srgbClr val="000000"/>
                </a:solidFill>
              </a:rPr>
              <a:t>Health</a:t>
            </a:r>
            <a:r>
              <a:rPr lang="tr-TR" dirty="0">
                <a:solidFill>
                  <a:srgbClr val="000000"/>
                </a:solidFill>
              </a:rPr>
              <a:t> </a:t>
            </a:r>
            <a:r>
              <a:rPr lang="tr-TR" dirty="0" err="1">
                <a:solidFill>
                  <a:srgbClr val="000000"/>
                </a:solidFill>
              </a:rPr>
              <a:t>Expenditures</a:t>
            </a:r>
            <a:r>
              <a:rPr lang="tr-TR" dirty="0">
                <a:solidFill>
                  <a:srgbClr val="000000"/>
                </a:solidFill>
              </a:rPr>
              <a:t> (HEX)</a:t>
            </a:r>
            <a:endParaRPr lang="en-US" dirty="0"/>
          </a:p>
        </p:txBody>
      </p:sp>
      <mc:AlternateContent xmlns:mc="http://schemas.openxmlformats.org/markup-compatibility/2006" xmlns:a14="http://schemas.microsoft.com/office/drawing/2010/main">
        <mc:Choice Requires="a14">
          <p:sp>
            <p:nvSpPr>
              <p:cNvPr id="5" name="Metin kutusu 4">
                <a:extLst>
                  <a:ext uri="{FF2B5EF4-FFF2-40B4-BE49-F238E27FC236}">
                    <a16:creationId xmlns:a16="http://schemas.microsoft.com/office/drawing/2014/main" id="{F542EC4F-C9E4-F1CE-F482-1C6E0339FA43}"/>
                  </a:ext>
                </a:extLst>
              </p:cNvPr>
              <p:cNvSpPr txBox="1"/>
              <p:nvPr/>
            </p:nvSpPr>
            <p:spPr>
              <a:xfrm>
                <a:off x="1023258" y="2902980"/>
                <a:ext cx="11016342" cy="311277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a:latin typeface="Cambria Math" panose="02040503050406030204" pitchFamily="18" charset="0"/>
                        </a:rPr>
                        <m:t>𝛥</m:t>
                      </m:r>
                      <m:r>
                        <a:rPr lang="tr-TR" sz="1200" i="1">
                          <a:latin typeface="Cambria Math" panose="02040503050406030204" pitchFamily="18" charset="0"/>
                        </a:rPr>
                        <m:t> </m:t>
                      </m:r>
                      <m:sSub>
                        <m:sSubPr>
                          <m:ctrlPr>
                            <a:rPr lang="en-US" sz="1200" i="1" kern="100" smtClean="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𝑊𝐴𝑆𝑇</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𝑊𝐴𝑆𝑇</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tr-TR" sz="1200" kern="100" dirty="0">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𝑊𝐼𝑀</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𝑊𝐼𝑀</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𝐺𝐻𝐸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𝐺𝐻𝐸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mc:Choice>
        <mc:Fallback xmlns="">
          <p:sp>
            <p:nvSpPr>
              <p:cNvPr id="5" name="Metin kutusu 4">
                <a:extLst>
                  <a:ext uri="{FF2B5EF4-FFF2-40B4-BE49-F238E27FC236}">
                    <a16:creationId xmlns:a16="http://schemas.microsoft.com/office/drawing/2014/main" id="{F542EC4F-C9E4-F1CE-F482-1C6E0339FA43}"/>
                  </a:ext>
                </a:extLst>
              </p:cNvPr>
              <p:cNvSpPr txBox="1">
                <a:spLocks noRot="1" noChangeAspect="1" noMove="1" noResize="1" noEditPoints="1" noAdjustHandles="1" noChangeArrowheads="1" noChangeShapeType="1" noTextEdit="1"/>
              </p:cNvSpPr>
              <p:nvPr/>
            </p:nvSpPr>
            <p:spPr>
              <a:xfrm>
                <a:off x="1023258" y="2902980"/>
                <a:ext cx="11016342" cy="3112775"/>
              </a:xfrm>
              <a:prstGeom prst="rect">
                <a:avLst/>
              </a:prstGeom>
              <a:blipFill>
                <a:blip r:embed="rId2"/>
                <a:stretch>
                  <a:fillRect/>
                </a:stretch>
              </a:blipFill>
            </p:spPr>
            <p:txBody>
              <a:bodyPr/>
              <a:lstStyle/>
              <a:p>
                <a:r>
                  <a:rPr lang="en-US">
                    <a:noFill/>
                  </a:rPr>
                  <a:t> </a:t>
                </a:r>
              </a:p>
            </p:txBody>
          </p:sp>
        </mc:Fallback>
      </mc:AlternateContent>
      <p:sp>
        <p:nvSpPr>
          <p:cNvPr id="2" name="Metin kutusu 1">
            <a:extLst>
              <a:ext uri="{FF2B5EF4-FFF2-40B4-BE49-F238E27FC236}">
                <a16:creationId xmlns:a16="http://schemas.microsoft.com/office/drawing/2014/main" id="{E4ED63D6-67F8-BA28-5B94-89BE0B6C089A}"/>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96250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2FF7C-90AF-BD7E-5F47-F1CA0A4D98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3E010AC-8E0C-4909-63EB-E108A1AC51E2}"/>
              </a:ext>
            </a:extLst>
          </p:cNvPr>
          <p:cNvSpPr>
            <a:spLocks noGrp="1"/>
          </p:cNvSpPr>
          <p:nvPr>
            <p:ph type="title"/>
          </p:nvPr>
        </p:nvSpPr>
        <p:spPr>
          <a:xfrm>
            <a:off x="1353828" y="623597"/>
            <a:ext cx="9923770" cy="1438762"/>
          </a:xfrm>
        </p:spPr>
        <p:txBody>
          <a:bodyPr>
            <a:normAutofit/>
          </a:bodyPr>
          <a:lstStyle/>
          <a:p>
            <a:r>
              <a:rPr lang="tr-TR" sz="3200"/>
              <a:t>3.</a:t>
            </a:r>
            <a:r>
              <a:rPr lang="en-US" sz="3200"/>
              <a:t>Data and Methodology</a:t>
            </a:r>
            <a:br>
              <a:rPr lang="en-US" sz="3200"/>
            </a:br>
            <a:endParaRPr lang="en-ZA" sz="3200" dirty="0"/>
          </a:p>
        </p:txBody>
      </p:sp>
      <p:sp>
        <p:nvSpPr>
          <p:cNvPr id="3" name="Metin kutusu 2">
            <a:extLst>
              <a:ext uri="{FF2B5EF4-FFF2-40B4-BE49-F238E27FC236}">
                <a16:creationId xmlns:a16="http://schemas.microsoft.com/office/drawing/2014/main" id="{FFFB2697-3ACA-87F7-739C-4BE2D868B9AB}"/>
              </a:ext>
            </a:extLst>
          </p:cNvPr>
          <p:cNvSpPr txBox="1"/>
          <p:nvPr/>
        </p:nvSpPr>
        <p:spPr>
          <a:xfrm>
            <a:off x="1201428" y="1720436"/>
            <a:ext cx="6096000" cy="923330"/>
          </a:xfrm>
          <a:prstGeom prst="rect">
            <a:avLst/>
          </a:prstGeom>
          <a:noFill/>
        </p:spPr>
        <p:txBody>
          <a:bodyPr wrap="square">
            <a:spAutoFit/>
          </a:bodyPr>
          <a:lstStyle/>
          <a:p>
            <a:r>
              <a:rPr lang="en-US" sz="1800" b="0" i="0" u="none" strike="noStrike" baseline="0" dirty="0">
                <a:solidFill>
                  <a:srgbClr val="000000"/>
                </a:solidFill>
              </a:rPr>
              <a:t>The econometric framework of study is given below</a:t>
            </a:r>
            <a:r>
              <a:rPr lang="tr-TR" dirty="0">
                <a:solidFill>
                  <a:srgbClr val="000000"/>
                </a:solidFill>
              </a:rPr>
              <a:t>:</a:t>
            </a:r>
            <a:endParaRPr lang="tr-TR" sz="1800" b="0" i="0" u="none" strike="noStrike" baseline="0" dirty="0">
              <a:solidFill>
                <a:srgbClr val="000000"/>
              </a:solidFill>
            </a:endParaRPr>
          </a:p>
          <a:p>
            <a:r>
              <a:rPr lang="en-US" sz="1800" b="0" i="0" u="none" strike="noStrike" baseline="0" dirty="0">
                <a:solidFill>
                  <a:srgbClr val="000000"/>
                </a:solidFill>
              </a:rPr>
              <a:t> </a:t>
            </a:r>
            <a:endParaRPr lang="tr-TR" sz="1800" b="0" i="0" u="none" strike="noStrike" baseline="0" dirty="0">
              <a:solidFill>
                <a:srgbClr val="000000"/>
              </a:solidFill>
            </a:endParaRPr>
          </a:p>
          <a:p>
            <a:r>
              <a:rPr lang="tr-TR" dirty="0" err="1">
                <a:solidFill>
                  <a:srgbClr val="000000"/>
                </a:solidFill>
              </a:rPr>
              <a:t>Dependent</a:t>
            </a:r>
            <a:r>
              <a:rPr lang="tr-TR">
                <a:solidFill>
                  <a:srgbClr val="000000"/>
                </a:solidFill>
              </a:rPr>
              <a:t> Variable</a:t>
            </a:r>
            <a:r>
              <a:rPr lang="tr-TR" dirty="0">
                <a:solidFill>
                  <a:srgbClr val="000000"/>
                </a:solidFill>
              </a:rPr>
              <a:t> Life </a:t>
            </a:r>
            <a:r>
              <a:rPr lang="tr-TR" dirty="0" err="1">
                <a:solidFill>
                  <a:srgbClr val="000000"/>
                </a:solidFill>
              </a:rPr>
              <a:t>Expectancy</a:t>
            </a:r>
            <a:r>
              <a:rPr lang="tr-TR" dirty="0">
                <a:solidFill>
                  <a:srgbClr val="000000"/>
                </a:solidFill>
              </a:rPr>
              <a:t> at </a:t>
            </a:r>
            <a:r>
              <a:rPr lang="tr-TR" dirty="0" err="1">
                <a:solidFill>
                  <a:srgbClr val="000000"/>
                </a:solidFill>
              </a:rPr>
              <a:t>Birth</a:t>
            </a:r>
            <a:r>
              <a:rPr lang="tr-TR" dirty="0">
                <a:solidFill>
                  <a:srgbClr val="000000"/>
                </a:solidFill>
              </a:rPr>
              <a:t>  (LIFE)</a:t>
            </a:r>
            <a:endParaRPr lang="en-US" dirty="0"/>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C20A43A4-DA31-6D21-C138-853662E72C94}"/>
                  </a:ext>
                </a:extLst>
              </p:cNvPr>
              <p:cNvSpPr txBox="1"/>
              <p:nvPr/>
            </p:nvSpPr>
            <p:spPr>
              <a:xfrm>
                <a:off x="1099457" y="2463625"/>
                <a:ext cx="10755085" cy="3511731"/>
              </a:xfrm>
              <a:prstGeom prst="rect">
                <a:avLst/>
              </a:prstGeom>
              <a:noFill/>
            </p:spPr>
            <p:txBody>
              <a:bodyPr wrap="square">
                <a:spAutoFit/>
              </a:bodyPr>
              <a:lstStyle/>
              <a:p>
                <a:pPr>
                  <a:lnSpc>
                    <a:spcPct val="107000"/>
                  </a:lnSpc>
                  <a:spcAft>
                    <a:spcPts val="800"/>
                  </a:spcAft>
                </a:pPr>
                <a:r>
                  <a:rPr lang="tr-TR" sz="1800"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𝐿𝐼𝐹𝐸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𝑊𝐴𝑆𝑇</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𝑊𝐴𝑆𝑇</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tr-TR" sz="1200" kern="100" dirty="0">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𝐿𝐼𝐹𝐸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𝑊𝐼𝑀</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𝑊𝐼𝑀</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𝐿𝐼𝐹𝐸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𝑊𝐸𝑋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tr-TR" sz="1200" i="1" kern="100">
                          <a:effectLst/>
                          <a:latin typeface="Cambria Math" panose="02040503050406030204" pitchFamily="18" charset="0"/>
                          <a:ea typeface="Aptos" panose="020B0004020202020204" pitchFamily="34" charset="0"/>
                          <a:cs typeface="Arial" panose="020B0604020202020204" pitchFamily="34"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𝐿𝐼𝐹𝐸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𝑖𝑡</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𝛼</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𝑗</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𝑚</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𝛽</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𝑖𝑗</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𝑗</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𝑙</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𝑛</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𝜑</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𝑖𝑙</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𝑙</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𝑟</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𝑝</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𝛾</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𝑖𝑟</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𝑟</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nary>
                        <m:naryPr>
                          <m:chr m:val="∑"/>
                          <m:limLoc m:val="undOv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naryPr>
                        <m:sub>
                          <m:r>
                            <a:rPr lang="tr-TR" sz="1200" i="1" kern="100">
                              <a:effectLst/>
                              <a:latin typeface="Cambria Math" panose="02040503050406030204" pitchFamily="18" charset="0"/>
                              <a:ea typeface="Aptos" panose="020B0004020202020204" pitchFamily="34" charset="0"/>
                              <a:cs typeface="Arial" panose="020B0604020202020204" pitchFamily="34" charset="0"/>
                            </a:rPr>
                            <m:t>𝑢</m:t>
                          </m:r>
                          <m:r>
                            <a:rPr lang="tr-TR" sz="1200" i="1" kern="100">
                              <a:effectLst/>
                              <a:latin typeface="Cambria Math" panose="02040503050406030204" pitchFamily="18" charset="0"/>
                              <a:ea typeface="Aptos" panose="020B0004020202020204" pitchFamily="34" charset="0"/>
                              <a:cs typeface="Arial" panose="020B0604020202020204" pitchFamily="34" charset="0"/>
                            </a:rPr>
                            <m:t>=0</m:t>
                          </m:r>
                        </m:sub>
                        <m:sup>
                          <m:r>
                            <a:rPr lang="tr-TR" sz="1200" i="1" kern="100">
                              <a:effectLst/>
                              <a:latin typeface="Cambria Math" panose="02040503050406030204" pitchFamily="18" charset="0"/>
                              <a:ea typeface="Aptos" panose="020B0004020202020204" pitchFamily="34" charset="0"/>
                              <a:cs typeface="Arial" panose="020B0604020202020204" pitchFamily="34" charset="0"/>
                            </a:rPr>
                            <m:t>𝑠</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p>
                        <m:e>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𝜃</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𝑖𝑢</m:t>
                              </m:r>
                            </m:sub>
                          </m:sSub>
                        </m:e>
                      </m:nary>
                      <m:r>
                        <a:rPr lang="tr-TR" sz="1200" i="1" kern="100">
                          <a:effectLst/>
                          <a:latin typeface="Cambria Math" panose="02040503050406030204" pitchFamily="18" charset="0"/>
                          <a:ea typeface="Aptos" panose="020B0004020202020204" pitchFamily="34" charset="0"/>
                          <a:cs typeface="Times New Roman" panose="02020603050405020304" pitchFamily="18" charset="0"/>
                        </a:rPr>
                        <m:t>𝛥</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𝐺𝐻𝐸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𝑢</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𝐻𝐸𝑋</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2</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𝐺𝐷𝑃𝑝</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3</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𝑂𝐿𝐷</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𝜎</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4</m:t>
                          </m:r>
                        </m:sub>
                      </m:sSub>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𝐺𝐻𝐸</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r>
                            <a:rPr lang="tr-TR" sz="1200" i="1" kern="100">
                              <a:effectLst/>
                              <a:latin typeface="Cambria Math" panose="02040503050406030204" pitchFamily="18" charset="0"/>
                              <a:ea typeface="Aptos" panose="020B0004020202020204" pitchFamily="34" charset="0"/>
                              <a:cs typeface="Arial" panose="020B0604020202020204" pitchFamily="34" charset="0"/>
                            </a:rPr>
                            <m:t>−1</m:t>
                          </m:r>
                        </m:sub>
                      </m:sSub>
                      <m:r>
                        <a:rPr lang="tr-TR" sz="12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1200" i="1" kern="100">
                              <a:effectLst/>
                              <a:latin typeface="Cambria Math" panose="02040503050406030204" pitchFamily="18" charset="0"/>
                              <a:ea typeface="Aptos" panose="020B0004020202020204" pitchFamily="34" charset="0"/>
                              <a:cs typeface="Arial" panose="020B0604020202020204" pitchFamily="34" charset="0"/>
                            </a:rPr>
                          </m:ctrlPr>
                        </m:sSubPr>
                        <m:e>
                          <m:r>
                            <a:rPr lang="tr-TR" sz="1200" i="1" kern="100">
                              <a:effectLst/>
                              <a:latin typeface="Cambria Math" panose="02040503050406030204" pitchFamily="18" charset="0"/>
                              <a:ea typeface="Aptos" panose="020B0004020202020204" pitchFamily="34" charset="0"/>
                              <a:cs typeface="Arial" panose="020B0604020202020204" pitchFamily="34" charset="0"/>
                            </a:rPr>
                            <m:t>𝑒</m:t>
                          </m:r>
                        </m:e>
                        <m:sub>
                          <m:r>
                            <a:rPr lang="tr-TR" sz="1200" i="1" kern="100">
                              <a:effectLst/>
                              <a:latin typeface="Cambria Math" panose="02040503050406030204" pitchFamily="18" charset="0"/>
                              <a:ea typeface="Aptos" panose="020B0004020202020204" pitchFamily="34" charset="0"/>
                              <a:cs typeface="Arial" panose="020B0604020202020204" pitchFamily="34" charset="0"/>
                            </a:rPr>
                            <m:t>1 </m:t>
                          </m:r>
                          <m:r>
                            <a:rPr lang="tr-TR" sz="1200" i="1" kern="100">
                              <a:effectLst/>
                              <a:latin typeface="Cambria Math" panose="02040503050406030204" pitchFamily="18" charset="0"/>
                              <a:ea typeface="Aptos" panose="020B0004020202020204" pitchFamily="34" charset="0"/>
                              <a:cs typeface="Arial" panose="020B0604020202020204" pitchFamily="34" charset="0"/>
                            </a:rPr>
                            <m:t>𝑖</m:t>
                          </m:r>
                          <m:r>
                            <a:rPr lang="tr-TR" sz="1200" i="1" kern="100">
                              <a:effectLst/>
                              <a:latin typeface="Cambria Math" panose="02040503050406030204" pitchFamily="18" charset="0"/>
                              <a:ea typeface="Aptos" panose="020B0004020202020204" pitchFamily="34" charset="0"/>
                              <a:cs typeface="Arial" panose="020B0604020202020204" pitchFamily="34" charset="0"/>
                            </a:rPr>
                            <m:t>,</m:t>
                          </m:r>
                          <m:r>
                            <a:rPr lang="tr-TR" sz="1200" i="1" kern="100">
                              <a:effectLst/>
                              <a:latin typeface="Cambria Math" panose="02040503050406030204" pitchFamily="18" charset="0"/>
                              <a:ea typeface="Aptos" panose="020B0004020202020204" pitchFamily="34" charset="0"/>
                              <a:cs typeface="Arial" panose="020B0604020202020204" pitchFamily="34" charset="0"/>
                            </a:rPr>
                            <m:t>𝑡</m:t>
                          </m:r>
                        </m:sub>
                      </m:sSub>
                    </m:oMath>
                  </m:oMathPara>
                </a14:m>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mc:Choice>
        <mc:Fallback xmlns="">
          <p:sp>
            <p:nvSpPr>
              <p:cNvPr id="6" name="Metin kutusu 5">
                <a:extLst>
                  <a:ext uri="{FF2B5EF4-FFF2-40B4-BE49-F238E27FC236}">
                    <a16:creationId xmlns:a16="http://schemas.microsoft.com/office/drawing/2014/main" id="{C20A43A4-DA31-6D21-C138-853662E72C94}"/>
                  </a:ext>
                </a:extLst>
              </p:cNvPr>
              <p:cNvSpPr txBox="1">
                <a:spLocks noRot="1" noChangeAspect="1" noMove="1" noResize="1" noEditPoints="1" noAdjustHandles="1" noChangeArrowheads="1" noChangeShapeType="1" noTextEdit="1"/>
              </p:cNvSpPr>
              <p:nvPr/>
            </p:nvSpPr>
            <p:spPr>
              <a:xfrm>
                <a:off x="1099457" y="2463625"/>
                <a:ext cx="10755085" cy="3511731"/>
              </a:xfrm>
              <a:prstGeom prst="rect">
                <a:avLst/>
              </a:prstGeom>
              <a:blipFill>
                <a:blip r:embed="rId2"/>
                <a:stretch>
                  <a:fillRect/>
                </a:stretch>
              </a:blipFill>
            </p:spPr>
            <p:txBody>
              <a:bodyPr/>
              <a:lstStyle/>
              <a:p>
                <a:r>
                  <a:rPr lang="en-US">
                    <a:noFill/>
                  </a:rPr>
                  <a:t> </a:t>
                </a:r>
              </a:p>
            </p:txBody>
          </p:sp>
        </mc:Fallback>
      </mc:AlternateContent>
      <p:sp>
        <p:nvSpPr>
          <p:cNvPr id="2" name="Metin kutusu 1">
            <a:extLst>
              <a:ext uri="{FF2B5EF4-FFF2-40B4-BE49-F238E27FC236}">
                <a16:creationId xmlns:a16="http://schemas.microsoft.com/office/drawing/2014/main" id="{31FE0970-1E2F-98E6-2468-E2C695EAA3B5}"/>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20180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0E7D8-899B-8A2D-FFCE-8E98FAECEF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A24D1A-5788-EF4F-B107-505AA31685C6}"/>
              </a:ext>
            </a:extLst>
          </p:cNvPr>
          <p:cNvSpPr>
            <a:spLocks noGrp="1"/>
          </p:cNvSpPr>
          <p:nvPr>
            <p:ph type="title"/>
          </p:nvPr>
        </p:nvSpPr>
        <p:spPr>
          <a:xfrm>
            <a:off x="1240972" y="442018"/>
            <a:ext cx="9923770" cy="1438762"/>
          </a:xfrm>
        </p:spPr>
        <p:txBody>
          <a:bodyPr>
            <a:normAutofit/>
          </a:bodyPr>
          <a:lstStyle/>
          <a:p>
            <a:r>
              <a:rPr lang="tr-TR" sz="3200" dirty="0"/>
              <a:t>4.Results</a:t>
            </a:r>
            <a:br>
              <a:rPr lang="en-US" sz="3200" dirty="0"/>
            </a:br>
            <a:endParaRPr lang="en-ZA" sz="3200" dirty="0"/>
          </a:p>
        </p:txBody>
      </p:sp>
      <p:sp>
        <p:nvSpPr>
          <p:cNvPr id="3" name="Metin kutusu 2">
            <a:extLst>
              <a:ext uri="{FF2B5EF4-FFF2-40B4-BE49-F238E27FC236}">
                <a16:creationId xmlns:a16="http://schemas.microsoft.com/office/drawing/2014/main" id="{93B73580-2894-8294-8C9E-CCB8729EE51E}"/>
              </a:ext>
            </a:extLst>
          </p:cNvPr>
          <p:cNvSpPr txBox="1"/>
          <p:nvPr/>
        </p:nvSpPr>
        <p:spPr>
          <a:xfrm>
            <a:off x="1273629" y="1342978"/>
            <a:ext cx="6096000" cy="830997"/>
          </a:xfrm>
          <a:prstGeom prst="rect">
            <a:avLst/>
          </a:prstGeom>
          <a:noFill/>
        </p:spPr>
        <p:txBody>
          <a:bodyPr wrap="square">
            <a:spAutoFit/>
          </a:bodyPr>
          <a:lstStyle/>
          <a:p>
            <a:pPr algn="l"/>
            <a:endParaRPr lang="en-US" sz="2400" b="0" i="0" u="none" strike="noStrike" baseline="0" dirty="0">
              <a:solidFill>
                <a:srgbClr val="000000"/>
              </a:solidFill>
            </a:endParaRPr>
          </a:p>
          <a:p>
            <a:r>
              <a:rPr lang="tr-TR" sz="2400" b="1" i="0" u="none" strike="noStrike" baseline="0" dirty="0">
                <a:solidFill>
                  <a:srgbClr val="002060"/>
                </a:solidFill>
              </a:rPr>
              <a:t>C</a:t>
            </a:r>
            <a:r>
              <a:rPr lang="en-US" sz="2400" b="1" i="0" u="none" strike="noStrike" baseline="0" dirty="0">
                <a:solidFill>
                  <a:srgbClr val="002060"/>
                </a:solidFill>
              </a:rPr>
              <a:t>ross-</a:t>
            </a:r>
            <a:r>
              <a:rPr lang="tr-TR" sz="2400" b="1" i="0" u="none" strike="noStrike" baseline="0" dirty="0">
                <a:solidFill>
                  <a:srgbClr val="002060"/>
                </a:solidFill>
              </a:rPr>
              <a:t>S</a:t>
            </a:r>
            <a:r>
              <a:rPr lang="en-US" sz="2400" b="1" i="0" u="none" strike="noStrike" baseline="0" dirty="0" err="1">
                <a:solidFill>
                  <a:srgbClr val="002060"/>
                </a:solidFill>
              </a:rPr>
              <a:t>ection</a:t>
            </a:r>
            <a:r>
              <a:rPr lang="en-US" sz="2400" b="1" i="0" u="none" strike="noStrike" baseline="0" dirty="0">
                <a:solidFill>
                  <a:srgbClr val="002060"/>
                </a:solidFill>
              </a:rPr>
              <a:t> </a:t>
            </a:r>
            <a:r>
              <a:rPr lang="tr-TR" sz="2400" b="1" dirty="0">
                <a:solidFill>
                  <a:srgbClr val="002060"/>
                </a:solidFill>
              </a:rPr>
              <a:t>D</a:t>
            </a:r>
            <a:r>
              <a:rPr lang="en-US" sz="2400" b="1" i="0" u="none" strike="noStrike" baseline="0" dirty="0" err="1">
                <a:solidFill>
                  <a:srgbClr val="002060"/>
                </a:solidFill>
              </a:rPr>
              <a:t>ependency</a:t>
            </a:r>
            <a:r>
              <a:rPr lang="en-US" sz="2400" b="1" i="0" u="none" strike="noStrike" baseline="0" dirty="0">
                <a:solidFill>
                  <a:srgbClr val="002060"/>
                </a:solidFill>
              </a:rPr>
              <a:t> </a:t>
            </a:r>
            <a:endParaRPr lang="en-US" sz="2400" b="1" dirty="0">
              <a:solidFill>
                <a:srgbClr val="002060"/>
              </a:solidFill>
            </a:endParaRPr>
          </a:p>
        </p:txBody>
      </p:sp>
      <p:sp>
        <p:nvSpPr>
          <p:cNvPr id="5" name="Metin kutusu 4">
            <a:extLst>
              <a:ext uri="{FF2B5EF4-FFF2-40B4-BE49-F238E27FC236}">
                <a16:creationId xmlns:a16="http://schemas.microsoft.com/office/drawing/2014/main" id="{B6E7F1D6-5032-4EC5-A70E-651B3618172B}"/>
              </a:ext>
            </a:extLst>
          </p:cNvPr>
          <p:cNvSpPr txBox="1"/>
          <p:nvPr/>
        </p:nvSpPr>
        <p:spPr>
          <a:xfrm>
            <a:off x="1273629" y="2375702"/>
            <a:ext cx="9557657" cy="2308324"/>
          </a:xfrm>
          <a:prstGeom prst="rect">
            <a:avLst/>
          </a:prstGeom>
          <a:noFill/>
        </p:spPr>
        <p:txBody>
          <a:bodyPr wrap="square">
            <a:spAutoFit/>
          </a:bodyPr>
          <a:lstStyle/>
          <a:p>
            <a:pPr marL="342900" indent="-342900" algn="just">
              <a:buFont typeface="Wingdings" panose="05000000000000000000" pitchFamily="2" charset="2"/>
              <a:buChar char="§"/>
            </a:pPr>
            <a:r>
              <a:rPr lang="en-US" sz="2400" dirty="0"/>
              <a:t>If cross-sectional dependence is present, it may affect the model’s results in panel regression analysis and therefore needs to be tested.</a:t>
            </a:r>
            <a:endParaRPr lang="tr-TR" sz="2400" dirty="0"/>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test developed by Pesaran (2004) is particularly applicable to panels with short time series dimensions and is widely used. </a:t>
            </a:r>
            <a:endParaRPr lang="tr-TR" sz="2400" dirty="0"/>
          </a:p>
        </p:txBody>
      </p:sp>
      <p:sp>
        <p:nvSpPr>
          <p:cNvPr id="2" name="Metin kutusu 1">
            <a:extLst>
              <a:ext uri="{FF2B5EF4-FFF2-40B4-BE49-F238E27FC236}">
                <a16:creationId xmlns:a16="http://schemas.microsoft.com/office/drawing/2014/main" id="{49688465-4CA7-3B39-4856-3CB49DD7AA28}"/>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97996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511B-8FCE-5BA1-81E7-5F0F1B4E33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CFDDEE3-FB3C-7E8D-AAF6-959E52D61648}"/>
              </a:ext>
            </a:extLst>
          </p:cNvPr>
          <p:cNvSpPr>
            <a:spLocks noGrp="1"/>
          </p:cNvSpPr>
          <p:nvPr>
            <p:ph type="title"/>
          </p:nvPr>
        </p:nvSpPr>
        <p:spPr>
          <a:xfrm>
            <a:off x="1353828" y="291503"/>
            <a:ext cx="9923770" cy="1438762"/>
          </a:xfrm>
        </p:spPr>
        <p:txBody>
          <a:bodyPr>
            <a:normAutofit/>
          </a:bodyPr>
          <a:lstStyle/>
          <a:p>
            <a:r>
              <a:rPr lang="tr-TR" sz="3200" dirty="0"/>
              <a:t>4.Results</a:t>
            </a:r>
            <a:br>
              <a:rPr lang="en-US" sz="3200" dirty="0"/>
            </a:br>
            <a:endParaRPr lang="en-ZA" sz="3200" dirty="0"/>
          </a:p>
        </p:txBody>
      </p:sp>
      <p:graphicFrame>
        <p:nvGraphicFramePr>
          <p:cNvPr id="2" name="Tablo 1">
            <a:extLst>
              <a:ext uri="{FF2B5EF4-FFF2-40B4-BE49-F238E27FC236}">
                <a16:creationId xmlns:a16="http://schemas.microsoft.com/office/drawing/2014/main" id="{CA90B9DC-5E52-2802-DE70-CFE612620C13}"/>
              </a:ext>
            </a:extLst>
          </p:cNvPr>
          <p:cNvGraphicFramePr>
            <a:graphicFrameLocks noGrp="1"/>
          </p:cNvGraphicFramePr>
          <p:nvPr>
            <p:extLst>
              <p:ext uri="{D42A27DB-BD31-4B8C-83A1-F6EECF244321}">
                <p14:modId xmlns:p14="http://schemas.microsoft.com/office/powerpoint/2010/main" val="1598272059"/>
              </p:ext>
            </p:extLst>
          </p:nvPr>
        </p:nvGraphicFramePr>
        <p:xfrm>
          <a:off x="1300842" y="1841580"/>
          <a:ext cx="9590316" cy="3712437"/>
        </p:xfrm>
        <a:graphic>
          <a:graphicData uri="http://schemas.openxmlformats.org/drawingml/2006/table">
            <a:tbl>
              <a:tblPr firstRow="1" firstCol="1" bandRow="1">
                <a:tableStyleId>{0E3FDE45-AF77-4B5C-9715-49D594BDF05E}</a:tableStyleId>
              </a:tblPr>
              <a:tblGrid>
                <a:gridCol w="3196066">
                  <a:extLst>
                    <a:ext uri="{9D8B030D-6E8A-4147-A177-3AD203B41FA5}">
                      <a16:colId xmlns:a16="http://schemas.microsoft.com/office/drawing/2014/main" val="3626056973"/>
                    </a:ext>
                  </a:extLst>
                </a:gridCol>
                <a:gridCol w="3197125">
                  <a:extLst>
                    <a:ext uri="{9D8B030D-6E8A-4147-A177-3AD203B41FA5}">
                      <a16:colId xmlns:a16="http://schemas.microsoft.com/office/drawing/2014/main" val="2066106421"/>
                    </a:ext>
                  </a:extLst>
                </a:gridCol>
                <a:gridCol w="3197125">
                  <a:extLst>
                    <a:ext uri="{9D8B030D-6E8A-4147-A177-3AD203B41FA5}">
                      <a16:colId xmlns:a16="http://schemas.microsoft.com/office/drawing/2014/main" val="4150653829"/>
                    </a:ext>
                  </a:extLst>
                </a:gridCol>
              </a:tblGrid>
              <a:tr h="412493">
                <a:tc>
                  <a:txBody>
                    <a:bodyPr/>
                    <a:lstStyle/>
                    <a:p>
                      <a:pPr algn="ctr">
                        <a:lnSpc>
                          <a:spcPct val="107000"/>
                        </a:lnSpc>
                        <a:spcAft>
                          <a:spcPts val="800"/>
                        </a:spcAft>
                      </a:pPr>
                      <a:r>
                        <a:rPr lang="tr-TR" sz="2000" kern="100" dirty="0" err="1">
                          <a:effectLst/>
                        </a:rPr>
                        <a:t>Variables</a:t>
                      </a:r>
                      <a:r>
                        <a:rPr lang="tr-TR" sz="2000" kern="100" dirty="0">
                          <a:effectLst/>
                        </a:rPr>
                        <a:t> </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CD-test  </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p-value</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51353003"/>
                  </a:ext>
                </a:extLst>
              </a:tr>
              <a:tr h="412493">
                <a:tc>
                  <a:txBody>
                    <a:bodyPr/>
                    <a:lstStyle/>
                    <a:p>
                      <a:pPr algn="ctr">
                        <a:lnSpc>
                          <a:spcPct val="107000"/>
                        </a:lnSpc>
                        <a:spcAft>
                          <a:spcPts val="800"/>
                        </a:spcAft>
                      </a:pPr>
                      <a:r>
                        <a:rPr lang="tr-TR" sz="2000" kern="100" dirty="0" err="1">
                          <a:effectLst/>
                        </a:rPr>
                        <a:t>lnHEX</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54.83</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0.000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83150110"/>
                  </a:ext>
                </a:extLst>
              </a:tr>
              <a:tr h="412493">
                <a:tc>
                  <a:txBody>
                    <a:bodyPr/>
                    <a:lstStyle/>
                    <a:p>
                      <a:pPr algn="ctr">
                        <a:lnSpc>
                          <a:spcPct val="107000"/>
                        </a:lnSpc>
                        <a:spcAft>
                          <a:spcPts val="800"/>
                        </a:spcAft>
                      </a:pPr>
                      <a:r>
                        <a:rPr lang="tr-TR" sz="2000" kern="100" dirty="0" err="1">
                          <a:effectLst/>
                        </a:rPr>
                        <a:t>lnLIFE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26.49</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0.000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6356120"/>
                  </a:ext>
                </a:extLst>
              </a:tr>
              <a:tr h="412493">
                <a:tc>
                  <a:txBody>
                    <a:bodyPr/>
                    <a:lstStyle/>
                    <a:p>
                      <a:pPr algn="ctr">
                        <a:lnSpc>
                          <a:spcPct val="107000"/>
                        </a:lnSpc>
                        <a:spcAft>
                          <a:spcPts val="800"/>
                        </a:spcAft>
                      </a:pPr>
                      <a:r>
                        <a:rPr lang="tr-TR" sz="2000" kern="100" dirty="0" err="1">
                          <a:effectLst/>
                        </a:rPr>
                        <a:t>LnGDPp</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55.63</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0.000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72421583"/>
                  </a:ext>
                </a:extLst>
              </a:tr>
              <a:tr h="412493">
                <a:tc>
                  <a:txBody>
                    <a:bodyPr/>
                    <a:lstStyle/>
                    <a:p>
                      <a:pPr algn="ctr">
                        <a:lnSpc>
                          <a:spcPct val="107000"/>
                        </a:lnSpc>
                        <a:spcAft>
                          <a:spcPts val="800"/>
                        </a:spcAft>
                      </a:pPr>
                      <a:r>
                        <a:rPr lang="tr-TR" sz="2000" kern="100">
                          <a:effectLst/>
                        </a:rPr>
                        <a:t>lnOLD</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dirty="0">
                          <a:effectLst/>
                        </a:rPr>
                        <a:t>57.22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0.000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00813609"/>
                  </a:ext>
                </a:extLst>
              </a:tr>
              <a:tr h="412493">
                <a:tc>
                  <a:txBody>
                    <a:bodyPr/>
                    <a:lstStyle/>
                    <a:p>
                      <a:pPr algn="ctr">
                        <a:lnSpc>
                          <a:spcPct val="107000"/>
                        </a:lnSpc>
                        <a:spcAft>
                          <a:spcPts val="800"/>
                        </a:spcAft>
                      </a:pPr>
                      <a:r>
                        <a:rPr lang="tr-TR" sz="2000" kern="100">
                          <a:effectLst/>
                        </a:rPr>
                        <a:t>LnWAST</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4.60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0.000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93485444"/>
                  </a:ext>
                </a:extLst>
              </a:tr>
              <a:tr h="412493">
                <a:tc>
                  <a:txBody>
                    <a:bodyPr/>
                    <a:lstStyle/>
                    <a:p>
                      <a:pPr algn="ctr">
                        <a:lnSpc>
                          <a:spcPct val="107000"/>
                        </a:lnSpc>
                        <a:spcAft>
                          <a:spcPts val="800"/>
                        </a:spcAft>
                      </a:pPr>
                      <a:r>
                        <a:rPr lang="tr-TR" sz="2000" kern="100" dirty="0" err="1">
                          <a:effectLst/>
                        </a:rPr>
                        <a:t>Ln</a:t>
                      </a:r>
                      <a:r>
                        <a:rPr lang="tr-TR" sz="2000" kern="100" dirty="0">
                          <a:effectLst/>
                        </a:rPr>
                        <a:t> GHE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27.76</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dirty="0">
                          <a:effectLst/>
                        </a:rPr>
                        <a:t>0.000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22962198"/>
                  </a:ext>
                </a:extLst>
              </a:tr>
              <a:tr h="412493">
                <a:tc>
                  <a:txBody>
                    <a:bodyPr/>
                    <a:lstStyle/>
                    <a:p>
                      <a:pPr algn="ctr">
                        <a:lnSpc>
                          <a:spcPct val="107000"/>
                        </a:lnSpc>
                        <a:spcAft>
                          <a:spcPts val="800"/>
                        </a:spcAft>
                      </a:pPr>
                      <a:r>
                        <a:rPr lang="tr-TR" sz="2000" kern="100">
                          <a:effectLst/>
                        </a:rPr>
                        <a:t>LnWIM</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13.90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dirty="0">
                          <a:effectLst/>
                        </a:rPr>
                        <a:t>0.000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05561728"/>
                  </a:ext>
                </a:extLst>
              </a:tr>
              <a:tr h="412493">
                <a:tc>
                  <a:txBody>
                    <a:bodyPr/>
                    <a:lstStyle/>
                    <a:p>
                      <a:pPr algn="ctr">
                        <a:lnSpc>
                          <a:spcPct val="107000"/>
                        </a:lnSpc>
                        <a:spcAft>
                          <a:spcPts val="800"/>
                        </a:spcAft>
                      </a:pPr>
                      <a:r>
                        <a:rPr lang="tr-TR" sz="2000" kern="100">
                          <a:effectLst/>
                        </a:rPr>
                        <a:t>LnWEX</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a:effectLst/>
                        </a:rPr>
                        <a:t>18.73</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000" kern="100" dirty="0">
                          <a:effectLst/>
                        </a:rPr>
                        <a:t>0.000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42399175"/>
                  </a:ext>
                </a:extLst>
              </a:tr>
            </a:tbl>
          </a:graphicData>
        </a:graphic>
      </p:graphicFrame>
      <p:sp>
        <p:nvSpPr>
          <p:cNvPr id="6" name="Metin kutusu 5">
            <a:extLst>
              <a:ext uri="{FF2B5EF4-FFF2-40B4-BE49-F238E27FC236}">
                <a16:creationId xmlns:a16="http://schemas.microsoft.com/office/drawing/2014/main" id="{C9A44A7C-F8E1-6BE0-321D-01C0E99F489F}"/>
              </a:ext>
            </a:extLst>
          </p:cNvPr>
          <p:cNvSpPr txBox="1"/>
          <p:nvPr/>
        </p:nvSpPr>
        <p:spPr>
          <a:xfrm>
            <a:off x="1353828" y="1303983"/>
            <a:ext cx="6096000" cy="461665"/>
          </a:xfrm>
          <a:prstGeom prst="rect">
            <a:avLst/>
          </a:prstGeom>
          <a:noFill/>
        </p:spPr>
        <p:txBody>
          <a:bodyPr wrap="square">
            <a:spAutoFit/>
          </a:bodyPr>
          <a:lstStyle/>
          <a:p>
            <a:r>
              <a:rPr lang="tr-TR" sz="2400" b="1" dirty="0" err="1"/>
              <a:t>Table</a:t>
            </a:r>
            <a:r>
              <a:rPr lang="tr-TR" sz="2400" b="1" dirty="0"/>
              <a:t> 3. </a:t>
            </a:r>
            <a:r>
              <a:rPr lang="en-US" sz="2400" b="1" dirty="0"/>
              <a:t>Pesaran CD test </a:t>
            </a:r>
          </a:p>
        </p:txBody>
      </p:sp>
      <p:sp>
        <p:nvSpPr>
          <p:cNvPr id="4" name="Metin kutusu 3">
            <a:extLst>
              <a:ext uri="{FF2B5EF4-FFF2-40B4-BE49-F238E27FC236}">
                <a16:creationId xmlns:a16="http://schemas.microsoft.com/office/drawing/2014/main" id="{4655EE35-C3D2-0E95-82AE-2674301108A3}"/>
              </a:ext>
            </a:extLst>
          </p:cNvPr>
          <p:cNvSpPr txBox="1"/>
          <p:nvPr/>
        </p:nvSpPr>
        <p:spPr>
          <a:xfrm>
            <a:off x="1101455" y="5629949"/>
            <a:ext cx="10428515" cy="615553"/>
          </a:xfrm>
          <a:prstGeom prst="rect">
            <a:avLst/>
          </a:prstGeom>
          <a:noFill/>
        </p:spPr>
        <p:txBody>
          <a:bodyPr wrap="square">
            <a:spAutoFit/>
          </a:bodyPr>
          <a:lstStyle/>
          <a:p>
            <a:pPr algn="just"/>
            <a:r>
              <a:rPr lang="en-US" dirty="0"/>
              <a:t> </a:t>
            </a:r>
            <a:r>
              <a:rPr lang="tr-TR" sz="1600" dirty="0" err="1"/>
              <a:t>All</a:t>
            </a:r>
            <a:r>
              <a:rPr lang="en-US" sz="1600" dirty="0"/>
              <a:t> variables demonstrate significant cross-sectional dependence (p-value = 0.000), which suggests a common factor or correlation across countries. </a:t>
            </a:r>
          </a:p>
        </p:txBody>
      </p:sp>
    </p:spTree>
    <p:extLst>
      <p:ext uri="{BB962C8B-B14F-4D97-AF65-F5344CB8AC3E}">
        <p14:creationId xmlns:p14="http://schemas.microsoft.com/office/powerpoint/2010/main" val="306029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AF944-081F-F861-298D-1B9DB94B605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39F2F2-5115-3C67-3AA5-EEF88B6061E6}"/>
              </a:ext>
            </a:extLst>
          </p:cNvPr>
          <p:cNvSpPr>
            <a:spLocks noGrp="1"/>
          </p:cNvSpPr>
          <p:nvPr>
            <p:ph type="title"/>
          </p:nvPr>
        </p:nvSpPr>
        <p:spPr>
          <a:xfrm>
            <a:off x="1353828" y="623597"/>
            <a:ext cx="9923770" cy="1438762"/>
          </a:xfrm>
        </p:spPr>
        <p:txBody>
          <a:bodyPr>
            <a:normAutofit/>
          </a:bodyPr>
          <a:lstStyle/>
          <a:p>
            <a:r>
              <a:rPr lang="tr-TR" sz="3200" dirty="0"/>
              <a:t>4.Results</a:t>
            </a:r>
            <a:br>
              <a:rPr lang="en-US" sz="3200" dirty="0"/>
            </a:br>
            <a:endParaRPr lang="en-ZA" sz="3200" dirty="0"/>
          </a:p>
        </p:txBody>
      </p:sp>
      <p:sp>
        <p:nvSpPr>
          <p:cNvPr id="3" name="Metin kutusu 2">
            <a:extLst>
              <a:ext uri="{FF2B5EF4-FFF2-40B4-BE49-F238E27FC236}">
                <a16:creationId xmlns:a16="http://schemas.microsoft.com/office/drawing/2014/main" id="{A7A3C2D5-3541-900A-B1E3-30401E2C0062}"/>
              </a:ext>
            </a:extLst>
          </p:cNvPr>
          <p:cNvSpPr txBox="1"/>
          <p:nvPr/>
        </p:nvSpPr>
        <p:spPr>
          <a:xfrm>
            <a:off x="1353828" y="1402366"/>
            <a:ext cx="6096000" cy="830997"/>
          </a:xfrm>
          <a:prstGeom prst="rect">
            <a:avLst/>
          </a:prstGeom>
          <a:noFill/>
        </p:spPr>
        <p:txBody>
          <a:bodyPr wrap="square">
            <a:spAutoFit/>
          </a:bodyPr>
          <a:lstStyle/>
          <a:p>
            <a:pPr algn="l"/>
            <a:endParaRPr lang="en-US" sz="2400" b="0" i="0" u="none" strike="noStrike" baseline="0" dirty="0">
              <a:solidFill>
                <a:srgbClr val="000000"/>
              </a:solidFill>
            </a:endParaRPr>
          </a:p>
          <a:p>
            <a:r>
              <a:rPr lang="en-US" sz="2400" b="1" i="1" u="none" strike="noStrike" baseline="0" dirty="0">
                <a:solidFill>
                  <a:srgbClr val="10137D"/>
                </a:solidFill>
              </a:rPr>
              <a:t>Unit root test</a:t>
            </a:r>
            <a:endParaRPr lang="en-US" sz="2400" dirty="0"/>
          </a:p>
        </p:txBody>
      </p:sp>
      <p:sp>
        <p:nvSpPr>
          <p:cNvPr id="5" name="Metin kutusu 4">
            <a:extLst>
              <a:ext uri="{FF2B5EF4-FFF2-40B4-BE49-F238E27FC236}">
                <a16:creationId xmlns:a16="http://schemas.microsoft.com/office/drawing/2014/main" id="{D16B7ACC-B80B-B87F-E600-32E3F2930337}"/>
              </a:ext>
            </a:extLst>
          </p:cNvPr>
          <p:cNvSpPr txBox="1"/>
          <p:nvPr/>
        </p:nvSpPr>
        <p:spPr>
          <a:xfrm>
            <a:off x="1230086" y="2347436"/>
            <a:ext cx="10646228" cy="2308324"/>
          </a:xfrm>
          <a:prstGeom prst="rect">
            <a:avLst/>
          </a:prstGeom>
          <a:noFill/>
        </p:spPr>
        <p:txBody>
          <a:bodyPr wrap="square">
            <a:spAutoFit/>
          </a:bodyPr>
          <a:lstStyle/>
          <a:p>
            <a:pPr marL="342900" indent="-342900" algn="just">
              <a:buFont typeface="Wingdings" panose="05000000000000000000" pitchFamily="2" charset="2"/>
              <a:buChar char="§"/>
            </a:pPr>
            <a:r>
              <a:rPr lang="en-US" sz="2400" dirty="0"/>
              <a:t>The </a:t>
            </a:r>
            <a:r>
              <a:rPr lang="en-US" sz="2400" dirty="0">
                <a:effectLst/>
                <a:ea typeface="Aptos" panose="020B0004020202020204" pitchFamily="34" charset="0"/>
                <a:cs typeface="Arial" panose="020B0604020202020204" pitchFamily="34" charset="0"/>
              </a:rPr>
              <a:t>Cross-sectionally Augmented Dickey-Fuller </a:t>
            </a:r>
            <a:r>
              <a:rPr lang="tr-TR" sz="2400" dirty="0">
                <a:effectLst/>
                <a:ea typeface="Aptos" panose="020B0004020202020204" pitchFamily="34" charset="0"/>
                <a:cs typeface="Arial" panose="020B0604020202020204" pitchFamily="34" charset="0"/>
              </a:rPr>
              <a:t>(</a:t>
            </a:r>
            <a:r>
              <a:rPr lang="en-US" sz="2400" dirty="0"/>
              <a:t>CADF</a:t>
            </a:r>
            <a:r>
              <a:rPr lang="tr-TR" sz="2400" dirty="0"/>
              <a:t>)</a:t>
            </a:r>
            <a:r>
              <a:rPr lang="en-US" sz="2400" dirty="0"/>
              <a:t> test examines whether series are stationary in panel datasets while accounting for cross-sectional dependence. </a:t>
            </a:r>
            <a:endParaRPr lang="tr-TR" sz="2400" dirty="0"/>
          </a:p>
          <a:p>
            <a:pPr marL="342900" indent="-342900" algn="just">
              <a:buFont typeface="Wingdings" panose="05000000000000000000" pitchFamily="2" charset="2"/>
              <a:buChar char="§"/>
            </a:pPr>
            <a:endParaRPr lang="tr-TR" sz="2400" dirty="0"/>
          </a:p>
          <a:p>
            <a:pPr marL="342900" indent="-342900" algn="just">
              <a:buFont typeface="Wingdings" panose="05000000000000000000" pitchFamily="2" charset="2"/>
              <a:buChar char="§"/>
            </a:pPr>
            <a:r>
              <a:rPr lang="en-US" sz="2400" dirty="0"/>
              <a:t>When cross-sectional dependence is present, the CADF test should be used, as traditional unit root tests can be misleading</a:t>
            </a:r>
          </a:p>
        </p:txBody>
      </p:sp>
      <p:sp>
        <p:nvSpPr>
          <p:cNvPr id="2" name="Metin kutusu 1">
            <a:extLst>
              <a:ext uri="{FF2B5EF4-FFF2-40B4-BE49-F238E27FC236}">
                <a16:creationId xmlns:a16="http://schemas.microsoft.com/office/drawing/2014/main" id="{DDFDCB3F-6FCA-22B2-A763-441A4EF3D15B}"/>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285442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F2EDD-9E41-8221-53C5-1048A30A94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4095DD-6825-E41F-A6E5-A2FE403FEDA2}"/>
              </a:ext>
            </a:extLst>
          </p:cNvPr>
          <p:cNvSpPr>
            <a:spLocks noGrp="1"/>
          </p:cNvSpPr>
          <p:nvPr>
            <p:ph type="title"/>
          </p:nvPr>
        </p:nvSpPr>
        <p:spPr>
          <a:xfrm>
            <a:off x="1255856" y="254265"/>
            <a:ext cx="9923770" cy="1438762"/>
          </a:xfrm>
        </p:spPr>
        <p:txBody>
          <a:bodyPr>
            <a:normAutofit/>
          </a:bodyPr>
          <a:lstStyle/>
          <a:p>
            <a:r>
              <a:rPr lang="tr-TR" sz="3200" dirty="0"/>
              <a:t>4.Results</a:t>
            </a:r>
            <a:br>
              <a:rPr lang="en-US" sz="3200" dirty="0"/>
            </a:br>
            <a:endParaRPr lang="en-ZA" sz="3200" dirty="0"/>
          </a:p>
        </p:txBody>
      </p:sp>
      <p:graphicFrame>
        <p:nvGraphicFramePr>
          <p:cNvPr id="2" name="Tablo 1">
            <a:extLst>
              <a:ext uri="{FF2B5EF4-FFF2-40B4-BE49-F238E27FC236}">
                <a16:creationId xmlns:a16="http://schemas.microsoft.com/office/drawing/2014/main" id="{0CE5AAA4-6A13-BBB8-7093-F1190FFABE41}"/>
              </a:ext>
            </a:extLst>
          </p:cNvPr>
          <p:cNvGraphicFramePr>
            <a:graphicFrameLocks noGrp="1"/>
          </p:cNvGraphicFramePr>
          <p:nvPr>
            <p:extLst>
              <p:ext uri="{D42A27DB-BD31-4B8C-83A1-F6EECF244321}">
                <p14:modId xmlns:p14="http://schemas.microsoft.com/office/powerpoint/2010/main" val="4194600937"/>
              </p:ext>
            </p:extLst>
          </p:nvPr>
        </p:nvGraphicFramePr>
        <p:xfrm>
          <a:off x="1280517" y="2194835"/>
          <a:ext cx="9731827" cy="3730185"/>
        </p:xfrm>
        <a:graphic>
          <a:graphicData uri="http://schemas.openxmlformats.org/drawingml/2006/table">
            <a:tbl>
              <a:tblPr firstRow="1" firstCol="1" bandRow="1">
                <a:tableStyleId>{0E3FDE45-AF77-4B5C-9715-49D594BDF05E}</a:tableStyleId>
              </a:tblPr>
              <a:tblGrid>
                <a:gridCol w="2125789">
                  <a:extLst>
                    <a:ext uri="{9D8B030D-6E8A-4147-A177-3AD203B41FA5}">
                      <a16:colId xmlns:a16="http://schemas.microsoft.com/office/drawing/2014/main" val="326846608"/>
                    </a:ext>
                  </a:extLst>
                </a:gridCol>
                <a:gridCol w="3462581">
                  <a:extLst>
                    <a:ext uri="{9D8B030D-6E8A-4147-A177-3AD203B41FA5}">
                      <a16:colId xmlns:a16="http://schemas.microsoft.com/office/drawing/2014/main" val="3388254728"/>
                    </a:ext>
                  </a:extLst>
                </a:gridCol>
                <a:gridCol w="4143457">
                  <a:extLst>
                    <a:ext uri="{9D8B030D-6E8A-4147-A177-3AD203B41FA5}">
                      <a16:colId xmlns:a16="http://schemas.microsoft.com/office/drawing/2014/main" val="1026875046"/>
                    </a:ext>
                  </a:extLst>
                </a:gridCol>
              </a:tblGrid>
              <a:tr h="194310">
                <a:tc>
                  <a:txBody>
                    <a:bodyPr/>
                    <a:lstStyle/>
                    <a:p>
                      <a:pPr>
                        <a:lnSpc>
                          <a:spcPct val="107000"/>
                        </a:lnSpc>
                        <a:spcAft>
                          <a:spcPts val="800"/>
                        </a:spcAft>
                      </a:pPr>
                      <a:r>
                        <a:rPr lang="tr-TR" sz="2100" kern="100">
                          <a:effectLst/>
                        </a:rPr>
                        <a:t> </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gridSpan="2">
                  <a:txBody>
                    <a:bodyPr/>
                    <a:lstStyle/>
                    <a:p>
                      <a:pPr algn="ctr">
                        <a:lnSpc>
                          <a:spcPct val="107000"/>
                        </a:lnSpc>
                        <a:spcAft>
                          <a:spcPts val="800"/>
                        </a:spcAft>
                      </a:pPr>
                      <a:r>
                        <a:rPr lang="tr-TR" sz="2100" kern="100" dirty="0">
                          <a:effectLst/>
                        </a:rPr>
                        <a:t>Pesaran's CADF test</a:t>
                      </a:r>
                      <a:endParaRPr lang="en-US" sz="2100" kern="100" dirty="0">
                        <a:effectLst/>
                      </a:endParaRPr>
                    </a:p>
                  </a:txBody>
                  <a:tcPr marL="68580" marR="68580" marT="0" marB="0"/>
                </a:tc>
                <a:tc hMerge="1">
                  <a:txBody>
                    <a:bodyPr/>
                    <a:lstStyle/>
                    <a:p>
                      <a:endParaRPr lang="en-US"/>
                    </a:p>
                  </a:txBody>
                  <a:tcPr/>
                </a:tc>
                <a:extLst>
                  <a:ext uri="{0D108BD9-81ED-4DB2-BD59-A6C34878D82A}">
                    <a16:rowId xmlns:a16="http://schemas.microsoft.com/office/drawing/2014/main" val="300484563"/>
                  </a:ext>
                </a:extLst>
              </a:tr>
              <a:tr h="194310">
                <a:tc>
                  <a:txBody>
                    <a:bodyPr/>
                    <a:lstStyle/>
                    <a:p>
                      <a:pPr algn="ctr">
                        <a:lnSpc>
                          <a:spcPct val="107000"/>
                        </a:lnSpc>
                        <a:spcAft>
                          <a:spcPts val="800"/>
                        </a:spcAft>
                      </a:pPr>
                      <a:r>
                        <a:rPr lang="tr-TR" sz="2100" kern="100" dirty="0">
                          <a:effectLst/>
                        </a:rPr>
                        <a:t> </a:t>
                      </a:r>
                      <a:r>
                        <a:rPr lang="tr-TR" sz="2100" kern="100" dirty="0" err="1">
                          <a:effectLst/>
                        </a:rPr>
                        <a:t>Varibales</a:t>
                      </a:r>
                      <a:r>
                        <a:rPr lang="tr-TR" sz="2100" kern="100" dirty="0">
                          <a:effectLst/>
                        </a:rPr>
                        <a:t> </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t-bar</a:t>
                      </a:r>
                      <a:endParaRPr lang="en-US" sz="2100" kern="100" dirty="0">
                        <a:effectLst/>
                      </a:endParaRPr>
                    </a:p>
                    <a:p>
                      <a:pPr algn="ctr">
                        <a:lnSpc>
                          <a:spcPct val="107000"/>
                        </a:lnSpc>
                        <a:spcAft>
                          <a:spcPts val="800"/>
                        </a:spcAft>
                      </a:pPr>
                      <a:r>
                        <a:rPr lang="tr-TR" sz="2100" kern="100" dirty="0">
                          <a:effectLst/>
                        </a:rPr>
                        <a:t>(at </a:t>
                      </a:r>
                      <a:r>
                        <a:rPr lang="tr-TR" sz="2100" kern="100" dirty="0" err="1">
                          <a:effectLst/>
                        </a:rPr>
                        <a:t>level</a:t>
                      </a:r>
                      <a:r>
                        <a:rPr lang="tr-TR" sz="2100" kern="100" dirty="0">
                          <a:effectLst/>
                        </a:rPr>
                        <a:t>)</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t-bar</a:t>
                      </a:r>
                      <a:endParaRPr lang="en-US" sz="2100" kern="100" dirty="0">
                        <a:effectLst/>
                      </a:endParaRPr>
                    </a:p>
                    <a:p>
                      <a:pPr algn="ctr">
                        <a:lnSpc>
                          <a:spcPct val="107000"/>
                        </a:lnSpc>
                        <a:spcAft>
                          <a:spcPts val="800"/>
                        </a:spcAft>
                      </a:pPr>
                      <a:r>
                        <a:rPr lang="tr-TR" sz="2100" kern="100" dirty="0">
                          <a:effectLst/>
                        </a:rPr>
                        <a:t>(</a:t>
                      </a:r>
                      <a:r>
                        <a:rPr lang="tr-TR" sz="2100" kern="100" dirty="0" err="1">
                          <a:effectLst/>
                        </a:rPr>
                        <a:t>diffecences</a:t>
                      </a:r>
                      <a:r>
                        <a:rPr lang="tr-TR" sz="2100" kern="100" dirty="0">
                          <a:effectLst/>
                        </a:rPr>
                        <a:t>)</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18453772"/>
                  </a:ext>
                </a:extLst>
              </a:tr>
              <a:tr h="194310">
                <a:tc>
                  <a:txBody>
                    <a:bodyPr/>
                    <a:lstStyle/>
                    <a:p>
                      <a:pPr algn="ctr">
                        <a:lnSpc>
                          <a:spcPct val="107000"/>
                        </a:lnSpc>
                        <a:spcAft>
                          <a:spcPts val="800"/>
                        </a:spcAft>
                      </a:pPr>
                      <a:r>
                        <a:rPr lang="tr-TR" sz="2100" kern="100">
                          <a:effectLst/>
                        </a:rPr>
                        <a:t>HEX</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-1.813</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-1.988*</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73403820"/>
                  </a:ext>
                </a:extLst>
              </a:tr>
              <a:tr h="194310">
                <a:tc>
                  <a:txBody>
                    <a:bodyPr/>
                    <a:lstStyle/>
                    <a:p>
                      <a:pPr algn="ctr">
                        <a:lnSpc>
                          <a:spcPct val="107000"/>
                        </a:lnSpc>
                        <a:spcAft>
                          <a:spcPts val="800"/>
                        </a:spcAft>
                      </a:pPr>
                      <a:r>
                        <a:rPr lang="tr-TR" sz="2100" kern="100">
                          <a:effectLst/>
                        </a:rPr>
                        <a:t>LIFE</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-1.922</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-3.384***</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40053206"/>
                  </a:ext>
                </a:extLst>
              </a:tr>
              <a:tr h="194310">
                <a:tc>
                  <a:txBody>
                    <a:bodyPr/>
                    <a:lstStyle/>
                    <a:p>
                      <a:pPr algn="ctr">
                        <a:lnSpc>
                          <a:spcPct val="107000"/>
                        </a:lnSpc>
                        <a:spcAft>
                          <a:spcPts val="800"/>
                        </a:spcAft>
                      </a:pPr>
                      <a:r>
                        <a:rPr lang="tr-TR" sz="2100" kern="100" dirty="0">
                          <a:effectLst/>
                        </a:rPr>
                        <a:t>GDPp</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-1.434</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-1.885 *</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99737474"/>
                  </a:ext>
                </a:extLst>
              </a:tr>
              <a:tr h="187325">
                <a:tc>
                  <a:txBody>
                    <a:bodyPr/>
                    <a:lstStyle/>
                    <a:p>
                      <a:pPr algn="ctr">
                        <a:lnSpc>
                          <a:spcPct val="107000"/>
                        </a:lnSpc>
                        <a:spcAft>
                          <a:spcPts val="800"/>
                        </a:spcAft>
                      </a:pPr>
                      <a:r>
                        <a:rPr lang="tr-TR" sz="2100" kern="100">
                          <a:effectLst/>
                        </a:rPr>
                        <a:t>OLD</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-1.516</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- 2.085 **</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16038419"/>
                  </a:ext>
                </a:extLst>
              </a:tr>
              <a:tr h="194310">
                <a:tc>
                  <a:txBody>
                    <a:bodyPr/>
                    <a:lstStyle/>
                    <a:p>
                      <a:pPr algn="ctr">
                        <a:lnSpc>
                          <a:spcPct val="107000"/>
                        </a:lnSpc>
                        <a:spcAft>
                          <a:spcPts val="800"/>
                        </a:spcAft>
                      </a:pPr>
                      <a:r>
                        <a:rPr lang="tr-TR" sz="2100" kern="100">
                          <a:effectLst/>
                        </a:rPr>
                        <a:t>WAST</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-2.139**</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-1.484</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74649201"/>
                  </a:ext>
                </a:extLst>
              </a:tr>
              <a:tr h="207010">
                <a:tc>
                  <a:txBody>
                    <a:bodyPr/>
                    <a:lstStyle/>
                    <a:p>
                      <a:pPr algn="ctr">
                        <a:lnSpc>
                          <a:spcPct val="107000"/>
                        </a:lnSpc>
                        <a:spcAft>
                          <a:spcPts val="800"/>
                        </a:spcAft>
                      </a:pPr>
                      <a:r>
                        <a:rPr lang="tr-TR" sz="2100" kern="100">
                          <a:effectLst/>
                        </a:rPr>
                        <a:t>GHE</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-2.428***</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-3.074**</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36684850"/>
                  </a:ext>
                </a:extLst>
              </a:tr>
              <a:tr h="194310">
                <a:tc>
                  <a:txBody>
                    <a:bodyPr/>
                    <a:lstStyle/>
                    <a:p>
                      <a:pPr algn="ctr">
                        <a:lnSpc>
                          <a:spcPct val="107000"/>
                        </a:lnSpc>
                        <a:spcAft>
                          <a:spcPts val="800"/>
                        </a:spcAft>
                      </a:pPr>
                      <a:r>
                        <a:rPr lang="tr-TR" sz="2100" kern="100">
                          <a:effectLst/>
                        </a:rPr>
                        <a:t>WIM</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a:effectLst/>
                        </a:rPr>
                        <a:t>-1.712</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-1.956  *</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68743902"/>
                  </a:ext>
                </a:extLst>
              </a:tr>
              <a:tr h="267335">
                <a:tc>
                  <a:txBody>
                    <a:bodyPr/>
                    <a:lstStyle/>
                    <a:p>
                      <a:pPr algn="ctr">
                        <a:lnSpc>
                          <a:spcPct val="107000"/>
                        </a:lnSpc>
                        <a:spcAft>
                          <a:spcPts val="800"/>
                        </a:spcAft>
                      </a:pPr>
                      <a:r>
                        <a:rPr lang="tr-TR" sz="2100" kern="100">
                          <a:effectLst/>
                        </a:rPr>
                        <a:t>WEX</a:t>
                      </a:r>
                      <a:endParaRPr lang="en-US" sz="2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-2.364***</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tr-TR" sz="2100" kern="100" dirty="0">
                          <a:effectLst/>
                        </a:rPr>
                        <a:t>-1.902</a:t>
                      </a:r>
                      <a:endParaRPr lang="en-US" sz="2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89329245"/>
                  </a:ext>
                </a:extLst>
              </a:tr>
            </a:tbl>
          </a:graphicData>
        </a:graphic>
      </p:graphicFrame>
      <p:sp>
        <p:nvSpPr>
          <p:cNvPr id="4" name="Metin kutusu 3">
            <a:extLst>
              <a:ext uri="{FF2B5EF4-FFF2-40B4-BE49-F238E27FC236}">
                <a16:creationId xmlns:a16="http://schemas.microsoft.com/office/drawing/2014/main" id="{E6AA6447-8ED8-7346-952F-A497FC43D82A}"/>
              </a:ext>
            </a:extLst>
          </p:cNvPr>
          <p:cNvSpPr txBox="1"/>
          <p:nvPr/>
        </p:nvSpPr>
        <p:spPr>
          <a:xfrm>
            <a:off x="1255856" y="1366850"/>
            <a:ext cx="6096000" cy="523220"/>
          </a:xfrm>
          <a:prstGeom prst="rect">
            <a:avLst/>
          </a:prstGeom>
          <a:noFill/>
        </p:spPr>
        <p:txBody>
          <a:bodyPr wrap="square">
            <a:spAutoFit/>
          </a:bodyPr>
          <a:lstStyle/>
          <a:p>
            <a:r>
              <a:rPr lang="en-US" sz="2800" b="1" i="1" u="none" strike="noStrike" baseline="0" dirty="0">
                <a:solidFill>
                  <a:srgbClr val="10137D"/>
                </a:solidFill>
              </a:rPr>
              <a:t>Unit root test</a:t>
            </a:r>
            <a:endParaRPr lang="en-US" sz="2800" dirty="0"/>
          </a:p>
        </p:txBody>
      </p:sp>
      <p:sp>
        <p:nvSpPr>
          <p:cNvPr id="8" name="Metin kutusu 7">
            <a:extLst>
              <a:ext uri="{FF2B5EF4-FFF2-40B4-BE49-F238E27FC236}">
                <a16:creationId xmlns:a16="http://schemas.microsoft.com/office/drawing/2014/main" id="{B539CC45-8394-016A-0245-BA28961305FA}"/>
              </a:ext>
            </a:extLst>
          </p:cNvPr>
          <p:cNvSpPr txBox="1"/>
          <p:nvPr/>
        </p:nvSpPr>
        <p:spPr>
          <a:xfrm>
            <a:off x="2834284" y="1718170"/>
            <a:ext cx="6096000" cy="463268"/>
          </a:xfrm>
          <a:prstGeom prst="rect">
            <a:avLst/>
          </a:prstGeom>
          <a:noFill/>
        </p:spPr>
        <p:txBody>
          <a:bodyPr wrap="square">
            <a:spAutoFit/>
          </a:bodyPr>
          <a:lstStyle/>
          <a:p>
            <a:pPr algn="ctr">
              <a:lnSpc>
                <a:spcPct val="107000"/>
              </a:lnSpc>
              <a:spcAft>
                <a:spcPts val="800"/>
              </a:spcAft>
            </a:pPr>
            <a:r>
              <a:rPr lang="tr-TR" sz="2400" b="1" kern="100" dirty="0" err="1">
                <a:effectLst/>
              </a:rPr>
              <a:t>Table</a:t>
            </a:r>
            <a:r>
              <a:rPr lang="tr-TR" sz="2400" b="1" kern="100" dirty="0">
                <a:effectLst/>
              </a:rPr>
              <a:t> 4.Pesaran's CADF test</a:t>
            </a:r>
            <a:endParaRPr lang="en-US" sz="2400" b="1" kern="100" dirty="0">
              <a:effectLst/>
            </a:endParaRPr>
          </a:p>
        </p:txBody>
      </p:sp>
      <p:sp>
        <p:nvSpPr>
          <p:cNvPr id="5" name="Metin kutusu 4">
            <a:extLst>
              <a:ext uri="{FF2B5EF4-FFF2-40B4-BE49-F238E27FC236}">
                <a16:creationId xmlns:a16="http://schemas.microsoft.com/office/drawing/2014/main" id="{D1307DC2-8CCC-7D20-459A-62CE91EC8BE0}"/>
              </a:ext>
            </a:extLst>
          </p:cNvPr>
          <p:cNvSpPr txBox="1"/>
          <p:nvPr/>
        </p:nvSpPr>
        <p:spPr>
          <a:xfrm>
            <a:off x="1255856" y="5938417"/>
            <a:ext cx="9622969" cy="378565"/>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Note: *, **, *** denoted as significance at level 10%, 5%, and 1%</a:t>
            </a:r>
          </a:p>
        </p:txBody>
      </p:sp>
      <p:sp>
        <p:nvSpPr>
          <p:cNvPr id="3" name="Metin kutusu 2">
            <a:extLst>
              <a:ext uri="{FF2B5EF4-FFF2-40B4-BE49-F238E27FC236}">
                <a16:creationId xmlns:a16="http://schemas.microsoft.com/office/drawing/2014/main" id="{5C85B1F7-2311-5B66-B3A5-1A4EEECF2426}"/>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206065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F4B26-B6D4-FFE8-D110-8CD696B64A1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B5C24AE-6F9F-2A1B-6ACC-C8E4799258F9}"/>
              </a:ext>
            </a:extLst>
          </p:cNvPr>
          <p:cNvSpPr>
            <a:spLocks noGrp="1"/>
          </p:cNvSpPr>
          <p:nvPr>
            <p:ph type="title"/>
          </p:nvPr>
        </p:nvSpPr>
        <p:spPr>
          <a:xfrm>
            <a:off x="1134115" y="-141711"/>
            <a:ext cx="9923770" cy="1438762"/>
          </a:xfrm>
        </p:spPr>
        <p:txBody>
          <a:bodyPr>
            <a:normAutofit/>
          </a:bodyPr>
          <a:lstStyle/>
          <a:p>
            <a:r>
              <a:rPr lang="tr-TR" sz="3200" dirty="0"/>
              <a:t>4.Results</a:t>
            </a:r>
            <a:br>
              <a:rPr lang="en-US" sz="3200" dirty="0"/>
            </a:br>
            <a:endParaRPr lang="en-ZA" sz="3200" dirty="0"/>
          </a:p>
        </p:txBody>
      </p:sp>
      <p:graphicFrame>
        <p:nvGraphicFramePr>
          <p:cNvPr id="8" name="Tablo 7">
            <a:extLst>
              <a:ext uri="{FF2B5EF4-FFF2-40B4-BE49-F238E27FC236}">
                <a16:creationId xmlns:a16="http://schemas.microsoft.com/office/drawing/2014/main" id="{BAE8113E-17E3-3A1D-5B4F-3F0A3A7CEBF7}"/>
              </a:ext>
            </a:extLst>
          </p:cNvPr>
          <p:cNvGraphicFramePr>
            <a:graphicFrameLocks noGrp="1"/>
          </p:cNvGraphicFramePr>
          <p:nvPr>
            <p:extLst>
              <p:ext uri="{D42A27DB-BD31-4B8C-83A1-F6EECF244321}">
                <p14:modId xmlns:p14="http://schemas.microsoft.com/office/powerpoint/2010/main" val="1323766688"/>
              </p:ext>
            </p:extLst>
          </p:nvPr>
        </p:nvGraphicFramePr>
        <p:xfrm>
          <a:off x="1252684" y="1212197"/>
          <a:ext cx="10101117" cy="5543960"/>
        </p:xfrm>
        <a:graphic>
          <a:graphicData uri="http://schemas.openxmlformats.org/drawingml/2006/table">
            <a:tbl>
              <a:tblPr firstRow="1" firstCol="1" bandRow="1">
                <a:tableStyleId>{0E3FDE45-AF77-4B5C-9715-49D594BDF05E}</a:tableStyleId>
              </a:tblPr>
              <a:tblGrid>
                <a:gridCol w="1585907">
                  <a:extLst>
                    <a:ext uri="{9D8B030D-6E8A-4147-A177-3AD203B41FA5}">
                      <a16:colId xmlns:a16="http://schemas.microsoft.com/office/drawing/2014/main" val="1887943682"/>
                    </a:ext>
                  </a:extLst>
                </a:gridCol>
                <a:gridCol w="1592155">
                  <a:extLst>
                    <a:ext uri="{9D8B030D-6E8A-4147-A177-3AD203B41FA5}">
                      <a16:colId xmlns:a16="http://schemas.microsoft.com/office/drawing/2014/main" val="2822223745"/>
                    </a:ext>
                  </a:extLst>
                </a:gridCol>
                <a:gridCol w="1593402">
                  <a:extLst>
                    <a:ext uri="{9D8B030D-6E8A-4147-A177-3AD203B41FA5}">
                      <a16:colId xmlns:a16="http://schemas.microsoft.com/office/drawing/2014/main" val="2543681390"/>
                    </a:ext>
                  </a:extLst>
                </a:gridCol>
                <a:gridCol w="949048">
                  <a:extLst>
                    <a:ext uri="{9D8B030D-6E8A-4147-A177-3AD203B41FA5}">
                      <a16:colId xmlns:a16="http://schemas.microsoft.com/office/drawing/2014/main" val="606809539"/>
                    </a:ext>
                  </a:extLst>
                </a:gridCol>
                <a:gridCol w="1238755">
                  <a:extLst>
                    <a:ext uri="{9D8B030D-6E8A-4147-A177-3AD203B41FA5}">
                      <a16:colId xmlns:a16="http://schemas.microsoft.com/office/drawing/2014/main" val="4286673719"/>
                    </a:ext>
                  </a:extLst>
                </a:gridCol>
                <a:gridCol w="1243754">
                  <a:extLst>
                    <a:ext uri="{9D8B030D-6E8A-4147-A177-3AD203B41FA5}">
                      <a16:colId xmlns:a16="http://schemas.microsoft.com/office/drawing/2014/main" val="514071744"/>
                    </a:ext>
                  </a:extLst>
                </a:gridCol>
                <a:gridCol w="949048">
                  <a:extLst>
                    <a:ext uri="{9D8B030D-6E8A-4147-A177-3AD203B41FA5}">
                      <a16:colId xmlns:a16="http://schemas.microsoft.com/office/drawing/2014/main" val="1175684377"/>
                    </a:ext>
                  </a:extLst>
                </a:gridCol>
                <a:gridCol w="949048">
                  <a:extLst>
                    <a:ext uri="{9D8B030D-6E8A-4147-A177-3AD203B41FA5}">
                      <a16:colId xmlns:a16="http://schemas.microsoft.com/office/drawing/2014/main" val="3253905174"/>
                    </a:ext>
                  </a:extLst>
                </a:gridCol>
              </a:tblGrid>
              <a:tr h="169421">
                <a:tc gridSpan="8">
                  <a:txBody>
                    <a:bodyPr/>
                    <a:lstStyle/>
                    <a:p>
                      <a:pPr algn="ctr">
                        <a:lnSpc>
                          <a:spcPct val="107000"/>
                        </a:lnSpc>
                        <a:spcAft>
                          <a:spcPts val="800"/>
                        </a:spcAft>
                      </a:pPr>
                      <a:r>
                        <a:rPr lang="en-GB" sz="1400" kern="100" dirty="0">
                          <a:effectLst/>
                        </a:rPr>
                        <a:t>Dependent variables : </a:t>
                      </a:r>
                      <a:r>
                        <a:rPr lang="tr-TR" sz="1400" kern="100" dirty="0">
                          <a:effectLst/>
                        </a:rPr>
                        <a:t>HEX</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5971180"/>
                  </a:ext>
                </a:extLst>
              </a:tr>
              <a:tr h="169421">
                <a:tc gridSpan="2">
                  <a:txBody>
                    <a:bodyPr/>
                    <a:lstStyle/>
                    <a:p>
                      <a:pPr algn="ctr">
                        <a:lnSpc>
                          <a:spcPct val="107000"/>
                        </a:lnSpc>
                        <a:spcAft>
                          <a:spcPts val="800"/>
                        </a:spcAft>
                      </a:pPr>
                      <a:r>
                        <a:rPr lang="en-GB" sz="1400" kern="100">
                          <a:effectLst/>
                        </a:rPr>
                        <a:t>Model 1</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ctr">
                        <a:lnSpc>
                          <a:spcPct val="107000"/>
                        </a:lnSpc>
                        <a:spcAft>
                          <a:spcPts val="800"/>
                        </a:spcAft>
                      </a:pPr>
                      <a:r>
                        <a:rPr lang="en-GB" sz="1400" kern="100">
                          <a:effectLst/>
                        </a:rPr>
                        <a:t>Model 2</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ctr">
                        <a:lnSpc>
                          <a:spcPct val="107000"/>
                        </a:lnSpc>
                        <a:spcAft>
                          <a:spcPts val="800"/>
                        </a:spcAft>
                      </a:pPr>
                      <a:r>
                        <a:rPr lang="en-GB" sz="1400" kern="100">
                          <a:effectLst/>
                        </a:rPr>
                        <a:t>Model 3</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ctr">
                        <a:lnSpc>
                          <a:spcPct val="107000"/>
                        </a:lnSpc>
                        <a:spcAft>
                          <a:spcPts val="800"/>
                        </a:spcAft>
                      </a:pPr>
                      <a:r>
                        <a:rPr lang="en-GB" sz="1400" kern="100">
                          <a:effectLst/>
                        </a:rPr>
                        <a:t>Model 4</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extLst>
                  <a:ext uri="{0D108BD9-81ED-4DB2-BD59-A6C34878D82A}">
                    <a16:rowId xmlns:a16="http://schemas.microsoft.com/office/drawing/2014/main" val="4043972200"/>
                  </a:ext>
                </a:extLst>
              </a:tr>
              <a:tr h="190235">
                <a:tc gridSpan="2">
                  <a:txBody>
                    <a:bodyPr/>
                    <a:lstStyle/>
                    <a:p>
                      <a:pPr algn="l">
                        <a:lnSpc>
                          <a:spcPct val="107000"/>
                        </a:lnSpc>
                        <a:spcAft>
                          <a:spcPts val="800"/>
                        </a:spcAft>
                      </a:pPr>
                      <a:r>
                        <a:rPr lang="en-GB" sz="1400" kern="100">
                          <a:effectLst/>
                        </a:rPr>
                        <a:t>Long-run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l">
                        <a:lnSpc>
                          <a:spcPct val="107000"/>
                        </a:lnSpc>
                        <a:spcAft>
                          <a:spcPts val="800"/>
                        </a:spcAft>
                      </a:pPr>
                      <a:r>
                        <a:rPr lang="en-GB" sz="1400" kern="100">
                          <a:effectLst/>
                        </a:rPr>
                        <a:t>Long-run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l">
                        <a:lnSpc>
                          <a:spcPct val="107000"/>
                        </a:lnSpc>
                        <a:spcAft>
                          <a:spcPts val="800"/>
                        </a:spcAft>
                      </a:pPr>
                      <a:r>
                        <a:rPr lang="en-GB" sz="1400" kern="100">
                          <a:effectLst/>
                        </a:rPr>
                        <a:t>Long-run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l">
                        <a:lnSpc>
                          <a:spcPct val="107000"/>
                        </a:lnSpc>
                        <a:spcAft>
                          <a:spcPts val="800"/>
                        </a:spcAft>
                      </a:pPr>
                      <a:r>
                        <a:rPr lang="en-GB" sz="1400" kern="100">
                          <a:effectLst/>
                        </a:rPr>
                        <a:t>Long-run Resutls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extLst>
                  <a:ext uri="{0D108BD9-81ED-4DB2-BD59-A6C34878D82A}">
                    <a16:rowId xmlns:a16="http://schemas.microsoft.com/office/drawing/2014/main" val="2213332071"/>
                  </a:ext>
                </a:extLst>
              </a:tr>
              <a:tr h="456005">
                <a:tc>
                  <a:txBody>
                    <a:bodyPr/>
                    <a:lstStyle/>
                    <a:p>
                      <a:pPr algn="ctr">
                        <a:lnSpc>
                          <a:spcPct val="107000"/>
                        </a:lnSpc>
                        <a:spcAft>
                          <a:spcPts val="800"/>
                        </a:spcAft>
                      </a:pPr>
                      <a:r>
                        <a:rPr lang="en-GB" sz="1400" kern="100" dirty="0" err="1">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.7719</a:t>
                      </a:r>
                      <a:endParaRPr lang="en-US" sz="1400" kern="100">
                        <a:effectLst/>
                      </a:endParaRPr>
                    </a:p>
                    <a:p>
                      <a:pPr algn="ctr">
                        <a:lnSpc>
                          <a:spcPct val="107000"/>
                        </a:lnSpc>
                        <a:spcAft>
                          <a:spcPts val="800"/>
                        </a:spcAft>
                      </a:pPr>
                      <a:r>
                        <a:rPr lang="en-GB" sz="1400" kern="100">
                          <a:effectLst/>
                        </a:rPr>
                        <a:t>( 0.000)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GDPp</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.0924</a:t>
                      </a:r>
                      <a:endParaRPr lang="en-US" sz="1400" kern="100">
                        <a:effectLst/>
                      </a:endParaRPr>
                    </a:p>
                    <a:p>
                      <a:pPr algn="ctr">
                        <a:lnSpc>
                          <a:spcPct val="107000"/>
                        </a:lnSpc>
                        <a:spcAft>
                          <a:spcPts val="800"/>
                        </a:spcAft>
                      </a:pPr>
                      <a:r>
                        <a:rPr lang="en-GB" sz="1400" kern="100">
                          <a:effectLst/>
                        </a:rPr>
                        <a:t>( 0.410)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GDPp</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.8010</a:t>
                      </a:r>
                      <a:endParaRPr lang="en-US" sz="1400" kern="100">
                        <a:effectLst/>
                      </a:endParaRPr>
                    </a:p>
                    <a:p>
                      <a:pPr algn="ctr">
                        <a:lnSpc>
                          <a:spcPct val="107000"/>
                        </a:lnSpc>
                        <a:spcAft>
                          <a:spcPts val="800"/>
                        </a:spcAft>
                      </a:pPr>
                      <a:r>
                        <a:rPr lang="en-GB" sz="1400" kern="100">
                          <a:effectLst/>
                        </a:rPr>
                        <a:t>( 0.000)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GDPp</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dirty="0">
                          <a:effectLst/>
                        </a:rPr>
                        <a:t>.9284</a:t>
                      </a:r>
                      <a:endParaRPr lang="en-US" sz="1400" kern="100" dirty="0">
                        <a:effectLst/>
                      </a:endParaRPr>
                    </a:p>
                    <a:p>
                      <a:pPr algn="ctr">
                        <a:lnSpc>
                          <a:spcPct val="107000"/>
                        </a:lnSpc>
                        <a:spcAft>
                          <a:spcPts val="800"/>
                        </a:spcAft>
                      </a:pPr>
                      <a:r>
                        <a:rPr lang="en-GB" sz="1400" kern="100" dirty="0">
                          <a:effectLst/>
                        </a:rPr>
                        <a:t>( 0.000)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837502679"/>
                  </a:ext>
                </a:extLst>
              </a:tr>
              <a:tr h="639355">
                <a:tc>
                  <a:txBody>
                    <a:bodyPr/>
                    <a:lstStyle/>
                    <a:p>
                      <a:pPr algn="ctr">
                        <a:lnSpc>
                          <a:spcPct val="107000"/>
                        </a:lnSpc>
                        <a:spcAft>
                          <a:spcPts val="800"/>
                        </a:spcAft>
                      </a:pPr>
                      <a:r>
                        <a:rPr lang="en-GB"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1.233</a:t>
                      </a:r>
                      <a:endParaRPr lang="en-US" sz="1400" kern="100">
                        <a:effectLst/>
                      </a:endParaRPr>
                    </a:p>
                    <a:p>
                      <a:pPr algn="ctr">
                        <a:lnSpc>
                          <a:spcPct val="107000"/>
                        </a:lnSpc>
                        <a:spcAft>
                          <a:spcPts val="800"/>
                        </a:spcAft>
                      </a:pPr>
                      <a:r>
                        <a:rPr lang="en-GB"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  2.0122</a:t>
                      </a:r>
                      <a:endParaRPr lang="en-US" sz="1400" kern="100">
                        <a:effectLst/>
                      </a:endParaRPr>
                    </a:p>
                    <a:p>
                      <a:pPr algn="ctr">
                        <a:lnSpc>
                          <a:spcPct val="107000"/>
                        </a:lnSpc>
                        <a:spcAft>
                          <a:spcPts val="800"/>
                        </a:spcAft>
                      </a:pPr>
                      <a:r>
                        <a:rPr lang="en-GB"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1.1302</a:t>
                      </a:r>
                      <a:endParaRPr lang="en-US" sz="1400" kern="100">
                        <a:effectLst/>
                      </a:endParaRPr>
                    </a:p>
                    <a:p>
                      <a:pPr algn="ctr">
                        <a:lnSpc>
                          <a:spcPct val="107000"/>
                        </a:lnSpc>
                        <a:spcAft>
                          <a:spcPts val="800"/>
                        </a:spcAft>
                      </a:pPr>
                      <a:r>
                        <a:rPr lang="en-GB"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kern="100">
                          <a:effectLst/>
                        </a:rPr>
                        <a:t>  0.9192</a:t>
                      </a:r>
                      <a:endParaRPr lang="en-US" sz="1400" kern="100">
                        <a:effectLst/>
                      </a:endParaRPr>
                    </a:p>
                    <a:p>
                      <a:pPr algn="ctr">
                        <a:lnSpc>
                          <a:spcPct val="107000"/>
                        </a:lnSpc>
                        <a:spcAft>
                          <a:spcPts val="800"/>
                        </a:spcAft>
                      </a:pPr>
                      <a:r>
                        <a:rPr lang="en-GB"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1280008824"/>
                  </a:ext>
                </a:extLst>
              </a:tr>
              <a:tr h="456005">
                <a:tc>
                  <a:txBody>
                    <a:bodyPr/>
                    <a:lstStyle/>
                    <a:p>
                      <a:pPr algn="ctr">
                        <a:lnSpc>
                          <a:spcPct val="107000"/>
                        </a:lnSpc>
                        <a:spcAft>
                          <a:spcPts val="800"/>
                        </a:spcAft>
                      </a:pPr>
                      <a:r>
                        <a:rPr lang="en-GB" sz="1400" b="1" kern="100" dirty="0">
                          <a:effectLst/>
                          <a:highlight>
                            <a:srgbClr val="C0C0C0"/>
                          </a:highlight>
                        </a:rPr>
                        <a:t>WAST</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b="1" kern="100" dirty="0">
                          <a:effectLst/>
                          <a:highlight>
                            <a:srgbClr val="C0C0C0"/>
                          </a:highlight>
                        </a:rPr>
                        <a:t>1.0427</a:t>
                      </a:r>
                      <a:endParaRPr lang="en-US" sz="1400" b="1" kern="100" dirty="0">
                        <a:effectLst/>
                        <a:highlight>
                          <a:srgbClr val="C0C0C0"/>
                        </a:highlight>
                      </a:endParaRPr>
                    </a:p>
                    <a:p>
                      <a:pPr algn="ctr">
                        <a:lnSpc>
                          <a:spcPct val="107000"/>
                        </a:lnSpc>
                        <a:spcAft>
                          <a:spcPts val="800"/>
                        </a:spcAft>
                      </a:pPr>
                      <a:r>
                        <a:rPr lang="en-GB" sz="1400" b="1" kern="100" dirty="0">
                          <a:effectLst/>
                          <a:highlight>
                            <a:srgbClr val="C0C0C0"/>
                          </a:highlight>
                        </a:rPr>
                        <a:t>(0.000)</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b="1" kern="100" dirty="0">
                          <a:effectLst/>
                          <a:highlight>
                            <a:srgbClr val="C0C0C0"/>
                          </a:highlight>
                        </a:rPr>
                        <a:t>WIM</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b="1" kern="100" dirty="0">
                          <a:effectLst/>
                          <a:highlight>
                            <a:srgbClr val="C0C0C0"/>
                          </a:highlight>
                        </a:rPr>
                        <a:t>.4895</a:t>
                      </a:r>
                      <a:endParaRPr lang="en-US" sz="1400" b="1" kern="100" dirty="0">
                        <a:effectLst/>
                        <a:highlight>
                          <a:srgbClr val="C0C0C0"/>
                        </a:highlight>
                      </a:endParaRPr>
                    </a:p>
                    <a:p>
                      <a:pPr algn="ctr">
                        <a:lnSpc>
                          <a:spcPct val="107000"/>
                        </a:lnSpc>
                        <a:spcAft>
                          <a:spcPts val="800"/>
                        </a:spcAft>
                      </a:pPr>
                      <a:r>
                        <a:rPr lang="en-GB" sz="1400" b="1" kern="100" dirty="0">
                          <a:effectLst/>
                          <a:highlight>
                            <a:srgbClr val="C0C0C0"/>
                          </a:highlight>
                        </a:rPr>
                        <a:t>(0.000)</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b="1" kern="100" dirty="0">
                          <a:effectLst/>
                          <a:highlight>
                            <a:srgbClr val="C0C0C0"/>
                          </a:highlight>
                        </a:rPr>
                        <a:t>WEX</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b="1" kern="100" dirty="0">
                          <a:effectLst/>
                          <a:highlight>
                            <a:srgbClr val="C0C0C0"/>
                          </a:highlight>
                        </a:rPr>
                        <a:t>0.9001</a:t>
                      </a:r>
                      <a:endParaRPr lang="en-US" sz="1400" b="1" kern="100" dirty="0">
                        <a:effectLst/>
                        <a:highlight>
                          <a:srgbClr val="C0C0C0"/>
                        </a:highlight>
                      </a:endParaRPr>
                    </a:p>
                    <a:p>
                      <a:pPr algn="ctr">
                        <a:lnSpc>
                          <a:spcPct val="107000"/>
                        </a:lnSpc>
                        <a:spcAft>
                          <a:spcPts val="800"/>
                        </a:spcAft>
                      </a:pPr>
                      <a:r>
                        <a:rPr lang="en-GB" sz="1400" b="1" kern="100" dirty="0">
                          <a:effectLst/>
                          <a:highlight>
                            <a:srgbClr val="C0C0C0"/>
                          </a:highlight>
                        </a:rPr>
                        <a:t>(0.000)</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en-GB" sz="1400" b="1" kern="100" dirty="0">
                          <a:effectLst/>
                          <a:highlight>
                            <a:srgbClr val="C0C0C0"/>
                          </a:highlight>
                        </a:rPr>
                        <a:t>GHE</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b="1" kern="100" dirty="0">
                          <a:effectLst/>
                          <a:highlight>
                            <a:srgbClr val="C0C0C0"/>
                          </a:highlight>
                        </a:rPr>
                        <a:t>.</a:t>
                      </a:r>
                      <a:r>
                        <a:rPr lang="en-GB" sz="1400" b="1" kern="100" dirty="0">
                          <a:effectLst/>
                          <a:highlight>
                            <a:srgbClr val="C0C0C0"/>
                          </a:highlight>
                        </a:rPr>
                        <a:t>4895</a:t>
                      </a:r>
                      <a:endParaRPr lang="en-US" sz="1400" b="1" kern="100" dirty="0">
                        <a:effectLst/>
                        <a:highlight>
                          <a:srgbClr val="C0C0C0"/>
                        </a:highlight>
                      </a:endParaRPr>
                    </a:p>
                    <a:p>
                      <a:pPr algn="ctr">
                        <a:lnSpc>
                          <a:spcPct val="107000"/>
                        </a:lnSpc>
                        <a:spcAft>
                          <a:spcPts val="800"/>
                        </a:spcAft>
                      </a:pPr>
                      <a:r>
                        <a:rPr lang="en-GB" sz="1400" b="1" kern="100" dirty="0">
                          <a:effectLst/>
                          <a:highlight>
                            <a:srgbClr val="C0C0C0"/>
                          </a:highlight>
                        </a:rPr>
                        <a:t>(0.000)</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1081983035"/>
                  </a:ext>
                </a:extLst>
              </a:tr>
              <a:tr h="223373">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hMerge="1">
                  <a:txBody>
                    <a:bodyPr/>
                    <a:lstStyle/>
                    <a:p>
                      <a:endParaRPr lang="en-US"/>
                    </a:p>
                  </a:txBody>
                  <a:tcPr/>
                </a:tc>
                <a:extLst>
                  <a:ext uri="{0D108BD9-81ED-4DB2-BD59-A6C34878D82A}">
                    <a16:rowId xmlns:a16="http://schemas.microsoft.com/office/drawing/2014/main" val="1858022803"/>
                  </a:ext>
                </a:extLst>
              </a:tr>
              <a:tr h="456005">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-.2289</a:t>
                      </a:r>
                      <a:endParaRPr lang="en-US" sz="1400" kern="100">
                        <a:effectLst/>
                      </a:endParaRPr>
                    </a:p>
                    <a:p>
                      <a:pPr algn="ctr">
                        <a:lnSpc>
                          <a:spcPct val="107000"/>
                        </a:lnSpc>
                        <a:spcAft>
                          <a:spcPts val="800"/>
                        </a:spcAft>
                      </a:pPr>
                      <a:r>
                        <a:rPr lang="tr-TR" sz="1400" kern="100">
                          <a:effectLst/>
                        </a:rPr>
                        <a:t>(  0.199)</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ECM</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-.2195</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-.2289</a:t>
                      </a:r>
                      <a:endParaRPr lang="en-US" sz="1400" kern="100">
                        <a:effectLst/>
                      </a:endParaRPr>
                    </a:p>
                    <a:p>
                      <a:pPr algn="ctr">
                        <a:lnSpc>
                          <a:spcPct val="107000"/>
                        </a:lnSpc>
                        <a:spcAft>
                          <a:spcPts val="800"/>
                        </a:spcAft>
                      </a:pPr>
                      <a:r>
                        <a:rPr lang="tr-TR" sz="1400" kern="100">
                          <a:effectLst/>
                        </a:rPr>
                        <a:t>(  0.199)</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-.1541</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403782247"/>
                  </a:ext>
                </a:extLst>
              </a:tr>
              <a:tr h="456005">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  .3572</a:t>
                      </a:r>
                      <a:endParaRPr lang="en-US" sz="1400" kern="100">
                        <a:effectLst/>
                      </a:endParaRPr>
                    </a:p>
                    <a:p>
                      <a:pPr algn="ctr">
                        <a:lnSpc>
                          <a:spcPct val="107000"/>
                        </a:lnSpc>
                        <a:spcAft>
                          <a:spcPts val="800"/>
                        </a:spcAft>
                      </a:pPr>
                      <a:r>
                        <a:rPr lang="tr-TR" sz="1400" kern="100">
                          <a:effectLst/>
                        </a:rPr>
                        <a:t>(  0.010)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.1485</a:t>
                      </a:r>
                      <a:endParaRPr lang="en-US" sz="1400" kern="100">
                        <a:effectLst/>
                      </a:endParaRPr>
                    </a:p>
                    <a:p>
                      <a:pPr algn="ctr">
                        <a:lnSpc>
                          <a:spcPct val="107000"/>
                        </a:lnSpc>
                        <a:spcAft>
                          <a:spcPts val="800"/>
                        </a:spcAft>
                      </a:pPr>
                      <a:r>
                        <a:rPr lang="tr-TR" sz="1400" kern="100">
                          <a:effectLst/>
                        </a:rPr>
                        <a:t>( 0.065)</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  .6597</a:t>
                      </a:r>
                      <a:endParaRPr lang="en-US" sz="1400" kern="100">
                        <a:effectLst/>
                      </a:endParaRPr>
                    </a:p>
                    <a:p>
                      <a:pPr algn="ctr">
                        <a:lnSpc>
                          <a:spcPct val="107000"/>
                        </a:lnSpc>
                        <a:spcAft>
                          <a:spcPts val="800"/>
                        </a:spcAft>
                      </a:pPr>
                      <a:r>
                        <a:rPr lang="tr-TR" sz="1400" kern="100">
                          <a:effectLst/>
                        </a:rPr>
                        <a:t>(  0.001)</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.2855</a:t>
                      </a:r>
                      <a:endParaRPr lang="en-US" sz="1400" kern="100">
                        <a:effectLst/>
                      </a:endParaRPr>
                    </a:p>
                    <a:p>
                      <a:pPr algn="ctr">
                        <a:lnSpc>
                          <a:spcPct val="107000"/>
                        </a:lnSpc>
                        <a:spcAft>
                          <a:spcPts val="800"/>
                        </a:spcAft>
                      </a:pPr>
                      <a:r>
                        <a:rPr lang="tr-TR" sz="1400" kern="100">
                          <a:effectLst/>
                        </a:rPr>
                        <a:t>( 0.005)</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3011803904"/>
                  </a:ext>
                </a:extLst>
              </a:tr>
              <a:tr h="639355">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-1.0241</a:t>
                      </a:r>
                      <a:endParaRPr lang="en-US" sz="1400" kern="100" dirty="0">
                        <a:effectLst/>
                      </a:endParaRPr>
                    </a:p>
                    <a:p>
                      <a:pPr algn="ctr">
                        <a:lnSpc>
                          <a:spcPct val="107000"/>
                        </a:lnSpc>
                        <a:spcAft>
                          <a:spcPts val="800"/>
                        </a:spcAft>
                      </a:pPr>
                      <a:r>
                        <a:rPr lang="tr-TR" sz="1400" kern="100" dirty="0">
                          <a:effectLst/>
                        </a:rPr>
                        <a:t>( 0.272)</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OLD</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-1.2204</a:t>
                      </a:r>
                      <a:endParaRPr lang="en-US" sz="1400" kern="100" dirty="0">
                        <a:effectLst/>
                      </a:endParaRPr>
                    </a:p>
                    <a:p>
                      <a:pPr algn="ctr">
                        <a:lnSpc>
                          <a:spcPct val="107000"/>
                        </a:lnSpc>
                        <a:spcAft>
                          <a:spcPts val="800"/>
                        </a:spcAft>
                      </a:pPr>
                      <a:r>
                        <a:rPr lang="tr-TR" sz="1400" kern="100" dirty="0">
                          <a:effectLst/>
                        </a:rPr>
                        <a:t>( 0.080)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-0.8111</a:t>
                      </a:r>
                      <a:endParaRPr lang="en-US" sz="1400" kern="100">
                        <a:effectLst/>
                      </a:endParaRPr>
                    </a:p>
                    <a:p>
                      <a:pPr algn="ctr">
                        <a:lnSpc>
                          <a:spcPct val="107000"/>
                        </a:lnSpc>
                        <a:spcAft>
                          <a:spcPts val="800"/>
                        </a:spcAft>
                      </a:pPr>
                      <a:r>
                        <a:rPr lang="tr-TR" sz="1400" kern="100">
                          <a:effectLst/>
                        </a:rPr>
                        <a:t>(0.5431)</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-.9201</a:t>
                      </a:r>
                      <a:endParaRPr lang="en-US" sz="1400" kern="100">
                        <a:effectLst/>
                      </a:endParaRPr>
                    </a:p>
                    <a:p>
                      <a:pPr algn="ctr">
                        <a:lnSpc>
                          <a:spcPct val="107000"/>
                        </a:lnSpc>
                        <a:spcAft>
                          <a:spcPts val="800"/>
                        </a:spcAft>
                      </a:pPr>
                      <a:r>
                        <a:rPr lang="tr-TR" sz="1400" kern="100">
                          <a:effectLst/>
                        </a:rPr>
                        <a:t>( 0.120)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4211191639"/>
                  </a:ext>
                </a:extLst>
              </a:tr>
              <a:tr h="639355">
                <a:tc>
                  <a:txBody>
                    <a:bodyPr/>
                    <a:lstStyle/>
                    <a:p>
                      <a:pPr algn="ctr">
                        <a:lnSpc>
                          <a:spcPct val="107000"/>
                        </a:lnSpc>
                        <a:spcAft>
                          <a:spcPts val="800"/>
                        </a:spcAft>
                      </a:pPr>
                      <a:r>
                        <a:rPr lang="tr-TR" sz="1400" kern="100">
                          <a:effectLst/>
                        </a:rPr>
                        <a:t>WAST</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-.05826</a:t>
                      </a:r>
                      <a:endParaRPr lang="en-US" sz="1400" kern="100" dirty="0">
                        <a:effectLst/>
                      </a:endParaRPr>
                    </a:p>
                    <a:p>
                      <a:pPr algn="ctr">
                        <a:lnSpc>
                          <a:spcPct val="107000"/>
                        </a:lnSpc>
                        <a:spcAft>
                          <a:spcPts val="800"/>
                        </a:spcAft>
                      </a:pPr>
                      <a:r>
                        <a:rPr lang="tr-TR" sz="1400" kern="100" dirty="0">
                          <a:effectLst/>
                        </a:rPr>
                        <a:t>(0.315)</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WIM</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-.03310</a:t>
                      </a:r>
                      <a:endParaRPr lang="en-US" sz="1400" kern="100" dirty="0">
                        <a:effectLst/>
                      </a:endParaRPr>
                    </a:p>
                    <a:p>
                      <a:pPr algn="ctr">
                        <a:lnSpc>
                          <a:spcPct val="107000"/>
                        </a:lnSpc>
                        <a:spcAft>
                          <a:spcPts val="800"/>
                        </a:spcAft>
                      </a:pPr>
                      <a:r>
                        <a:rPr lang="tr-TR" sz="1400" kern="100" dirty="0">
                          <a:effectLst/>
                        </a:rPr>
                        <a:t>( 0.490)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WEX</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-.0260</a:t>
                      </a:r>
                      <a:endParaRPr lang="en-US" sz="1400" kern="100" dirty="0">
                        <a:effectLst/>
                      </a:endParaRPr>
                    </a:p>
                    <a:p>
                      <a:pPr algn="ctr">
                        <a:lnSpc>
                          <a:spcPct val="107000"/>
                        </a:lnSpc>
                        <a:spcAft>
                          <a:spcPts val="800"/>
                        </a:spcAft>
                      </a:pPr>
                      <a:r>
                        <a:rPr lang="tr-TR" sz="1400" kern="100" dirty="0">
                          <a:effectLst/>
                        </a:rPr>
                        <a:t>(0.432)</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GHE</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.3213</a:t>
                      </a:r>
                      <a:endParaRPr lang="en-US" sz="1400" kern="100" dirty="0">
                        <a:effectLst/>
                      </a:endParaRPr>
                    </a:p>
                    <a:p>
                      <a:pPr algn="ctr">
                        <a:lnSpc>
                          <a:spcPct val="107000"/>
                        </a:lnSpc>
                        <a:spcAft>
                          <a:spcPts val="800"/>
                        </a:spcAft>
                      </a:pPr>
                      <a:r>
                        <a:rPr lang="tr-TR" sz="1400" kern="100" dirty="0">
                          <a:effectLst/>
                        </a:rPr>
                        <a:t>( 0.000)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3240067106"/>
                  </a:ext>
                </a:extLst>
              </a:tr>
              <a:tr h="523782">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1.0790</a:t>
                      </a:r>
                      <a:endParaRPr lang="en-US" sz="1400" kern="100">
                        <a:effectLst/>
                      </a:endParaRPr>
                    </a:p>
                    <a:p>
                      <a:pPr algn="ctr">
                        <a:lnSpc>
                          <a:spcPct val="107000"/>
                        </a:lnSpc>
                        <a:spcAft>
                          <a:spcPts val="800"/>
                        </a:spcAft>
                      </a:pPr>
                      <a:r>
                        <a:rPr lang="tr-TR" sz="1400" kern="100">
                          <a:effectLst/>
                        </a:rPr>
                        <a:t>(  0.150)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-.0742</a:t>
                      </a:r>
                      <a:endParaRPr lang="en-US" sz="1400" kern="100">
                        <a:effectLst/>
                      </a:endParaRPr>
                    </a:p>
                    <a:p>
                      <a:pPr algn="ctr">
                        <a:lnSpc>
                          <a:spcPct val="107000"/>
                        </a:lnSpc>
                        <a:spcAft>
                          <a:spcPts val="800"/>
                        </a:spcAft>
                      </a:pPr>
                      <a:r>
                        <a:rPr lang="tr-TR" sz="1400" kern="100">
                          <a:effectLst/>
                        </a:rPr>
                        <a:t>( 0.434)</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l">
                        <a:lnSpc>
                          <a:spcPct val="107000"/>
                        </a:lnSpc>
                        <a:spcAft>
                          <a:spcPts val="800"/>
                        </a:spcAft>
                      </a:pPr>
                      <a:r>
                        <a:rPr lang="tr-TR" sz="1400" kern="100">
                          <a:effectLst/>
                        </a:rPr>
                        <a:t>1.3219 </a:t>
                      </a:r>
                      <a:endParaRPr lang="en-US" sz="1400" kern="100">
                        <a:effectLst/>
                      </a:endParaRPr>
                    </a:p>
                    <a:p>
                      <a:pPr algn="ctr">
                        <a:lnSpc>
                          <a:spcPct val="107000"/>
                        </a:lnSpc>
                        <a:spcAft>
                          <a:spcPts val="800"/>
                        </a:spcAft>
                      </a:pPr>
                      <a:r>
                        <a:rPr lang="tr-TR" sz="1400" kern="100">
                          <a:effectLst/>
                        </a:rPr>
                        <a:t>(  0.012)</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tc>
                  <a:txBody>
                    <a:bodyPr/>
                    <a:lstStyle/>
                    <a:p>
                      <a:pPr algn="ctr">
                        <a:lnSpc>
                          <a:spcPct val="107000"/>
                        </a:lnSpc>
                        <a:spcAft>
                          <a:spcPts val="800"/>
                        </a:spcAft>
                      </a:pPr>
                      <a:r>
                        <a:rPr lang="tr-TR" sz="1400" kern="100" dirty="0">
                          <a:effectLst/>
                        </a:rPr>
                        <a:t>0.9574</a:t>
                      </a:r>
                      <a:endParaRPr lang="en-US" sz="1400" kern="100" dirty="0">
                        <a:effectLst/>
                      </a:endParaRPr>
                    </a:p>
                    <a:p>
                      <a:pPr algn="ctr">
                        <a:lnSpc>
                          <a:spcPct val="107000"/>
                        </a:lnSpc>
                        <a:spcAft>
                          <a:spcPts val="800"/>
                        </a:spcAft>
                      </a:pPr>
                      <a:r>
                        <a:rPr lang="tr-TR" sz="1400" kern="100" dirty="0">
                          <a:effectLst/>
                        </a:rPr>
                        <a:t>( 0.031)</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40805" marR="40805" marT="0" marB="0"/>
                </a:tc>
                <a:extLst>
                  <a:ext uri="{0D108BD9-81ED-4DB2-BD59-A6C34878D82A}">
                    <a16:rowId xmlns:a16="http://schemas.microsoft.com/office/drawing/2014/main" val="2894676784"/>
                  </a:ext>
                </a:extLst>
              </a:tr>
            </a:tbl>
          </a:graphicData>
        </a:graphic>
      </p:graphicFrame>
      <p:sp>
        <p:nvSpPr>
          <p:cNvPr id="9" name="Metin kutusu 8">
            <a:extLst>
              <a:ext uri="{FF2B5EF4-FFF2-40B4-BE49-F238E27FC236}">
                <a16:creationId xmlns:a16="http://schemas.microsoft.com/office/drawing/2014/main" id="{F72D0740-B079-31C9-7055-B971CC215C31}"/>
              </a:ext>
            </a:extLst>
          </p:cNvPr>
          <p:cNvSpPr txBox="1"/>
          <p:nvPr/>
        </p:nvSpPr>
        <p:spPr>
          <a:xfrm>
            <a:off x="4082970" y="577670"/>
            <a:ext cx="6096000" cy="523220"/>
          </a:xfrm>
          <a:prstGeom prst="rect">
            <a:avLst/>
          </a:prstGeom>
          <a:noFill/>
        </p:spPr>
        <p:txBody>
          <a:bodyPr wrap="square">
            <a:spAutoFit/>
          </a:bodyPr>
          <a:lstStyle/>
          <a:p>
            <a:r>
              <a:rPr lang="en-US" sz="2800" b="1" i="1" dirty="0">
                <a:solidFill>
                  <a:srgbClr val="002060"/>
                </a:solidFill>
              </a:rPr>
              <a:t>Panel ARDL Model</a:t>
            </a:r>
            <a:r>
              <a:rPr lang="tr-TR" sz="2800" b="1" i="1" dirty="0">
                <a:solidFill>
                  <a:srgbClr val="002060"/>
                </a:solidFill>
              </a:rPr>
              <a:t> </a:t>
            </a:r>
            <a:r>
              <a:rPr lang="tr-TR" sz="2800" b="1" i="1" dirty="0" err="1">
                <a:solidFill>
                  <a:srgbClr val="002060"/>
                </a:solidFill>
              </a:rPr>
              <a:t>Results</a:t>
            </a:r>
            <a:endParaRPr lang="en-US" sz="2800" i="1" dirty="0">
              <a:solidFill>
                <a:srgbClr val="002060"/>
              </a:solidFill>
            </a:endParaRPr>
          </a:p>
        </p:txBody>
      </p:sp>
    </p:spTree>
    <p:extLst>
      <p:ext uri="{BB962C8B-B14F-4D97-AF65-F5344CB8AC3E}">
        <p14:creationId xmlns:p14="http://schemas.microsoft.com/office/powerpoint/2010/main" val="165343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8DDE-66FF-BA4A-A145-B4710151DA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EE40AD-11BF-567B-E8BA-C609A1FF025F}"/>
              </a:ext>
            </a:extLst>
          </p:cNvPr>
          <p:cNvSpPr>
            <a:spLocks noGrp="1"/>
          </p:cNvSpPr>
          <p:nvPr>
            <p:ph type="title"/>
          </p:nvPr>
        </p:nvSpPr>
        <p:spPr>
          <a:xfrm>
            <a:off x="1134115" y="0"/>
            <a:ext cx="9923770" cy="1438762"/>
          </a:xfrm>
        </p:spPr>
        <p:txBody>
          <a:bodyPr>
            <a:normAutofit/>
          </a:bodyPr>
          <a:lstStyle/>
          <a:p>
            <a:r>
              <a:rPr lang="tr-TR" sz="3200" dirty="0"/>
              <a:t>4.Results</a:t>
            </a:r>
            <a:br>
              <a:rPr lang="en-US" sz="3200" dirty="0"/>
            </a:br>
            <a:endParaRPr lang="en-ZA" sz="3200" dirty="0"/>
          </a:p>
        </p:txBody>
      </p:sp>
      <p:sp>
        <p:nvSpPr>
          <p:cNvPr id="3" name="Metin kutusu 2">
            <a:extLst>
              <a:ext uri="{FF2B5EF4-FFF2-40B4-BE49-F238E27FC236}">
                <a16:creationId xmlns:a16="http://schemas.microsoft.com/office/drawing/2014/main" id="{2F8B1C5A-E3FC-1CF7-8190-C4B304DAA270}"/>
              </a:ext>
            </a:extLst>
          </p:cNvPr>
          <p:cNvSpPr txBox="1"/>
          <p:nvPr/>
        </p:nvSpPr>
        <p:spPr>
          <a:xfrm>
            <a:off x="3997058" y="719381"/>
            <a:ext cx="6096000" cy="523220"/>
          </a:xfrm>
          <a:prstGeom prst="rect">
            <a:avLst/>
          </a:prstGeom>
          <a:noFill/>
        </p:spPr>
        <p:txBody>
          <a:bodyPr wrap="square">
            <a:spAutoFit/>
          </a:bodyPr>
          <a:lstStyle/>
          <a:p>
            <a:r>
              <a:rPr lang="en-US" sz="2800" b="1" i="1" dirty="0">
                <a:solidFill>
                  <a:srgbClr val="002060"/>
                </a:solidFill>
              </a:rPr>
              <a:t>Panel ARDL Model</a:t>
            </a:r>
            <a:r>
              <a:rPr lang="tr-TR" sz="2800" b="1" i="1" dirty="0">
                <a:solidFill>
                  <a:srgbClr val="002060"/>
                </a:solidFill>
              </a:rPr>
              <a:t> </a:t>
            </a:r>
            <a:r>
              <a:rPr lang="tr-TR" sz="2800" b="1" i="1" dirty="0" err="1">
                <a:solidFill>
                  <a:srgbClr val="002060"/>
                </a:solidFill>
              </a:rPr>
              <a:t>Results</a:t>
            </a:r>
            <a:endParaRPr lang="en-US" sz="2800" i="1" dirty="0">
              <a:solidFill>
                <a:srgbClr val="002060"/>
              </a:solidFill>
            </a:endParaRPr>
          </a:p>
        </p:txBody>
      </p:sp>
      <p:graphicFrame>
        <p:nvGraphicFramePr>
          <p:cNvPr id="4" name="Tablo 3">
            <a:extLst>
              <a:ext uri="{FF2B5EF4-FFF2-40B4-BE49-F238E27FC236}">
                <a16:creationId xmlns:a16="http://schemas.microsoft.com/office/drawing/2014/main" id="{8DE40CA1-A394-C556-67EE-033EBE00D7AC}"/>
              </a:ext>
            </a:extLst>
          </p:cNvPr>
          <p:cNvGraphicFramePr>
            <a:graphicFrameLocks noGrp="1"/>
          </p:cNvGraphicFramePr>
          <p:nvPr>
            <p:extLst>
              <p:ext uri="{D42A27DB-BD31-4B8C-83A1-F6EECF244321}">
                <p14:modId xmlns:p14="http://schemas.microsoft.com/office/powerpoint/2010/main" val="1926552200"/>
              </p:ext>
            </p:extLst>
          </p:nvPr>
        </p:nvGraphicFramePr>
        <p:xfrm>
          <a:off x="905256" y="1353711"/>
          <a:ext cx="11163454" cy="5268724"/>
        </p:xfrm>
        <a:graphic>
          <a:graphicData uri="http://schemas.openxmlformats.org/drawingml/2006/table">
            <a:tbl>
              <a:tblPr firstRow="1" firstCol="1" bandRow="1">
                <a:tableStyleId>{0E3FDE45-AF77-4B5C-9715-49D594BDF05E}</a:tableStyleId>
              </a:tblPr>
              <a:tblGrid>
                <a:gridCol w="1737498">
                  <a:extLst>
                    <a:ext uri="{9D8B030D-6E8A-4147-A177-3AD203B41FA5}">
                      <a16:colId xmlns:a16="http://schemas.microsoft.com/office/drawing/2014/main" val="3180388260"/>
                    </a:ext>
                  </a:extLst>
                </a:gridCol>
                <a:gridCol w="1764599">
                  <a:extLst>
                    <a:ext uri="{9D8B030D-6E8A-4147-A177-3AD203B41FA5}">
                      <a16:colId xmlns:a16="http://schemas.microsoft.com/office/drawing/2014/main" val="2633293493"/>
                    </a:ext>
                  </a:extLst>
                </a:gridCol>
                <a:gridCol w="1764599">
                  <a:extLst>
                    <a:ext uri="{9D8B030D-6E8A-4147-A177-3AD203B41FA5}">
                      <a16:colId xmlns:a16="http://schemas.microsoft.com/office/drawing/2014/main" val="4033210507"/>
                    </a:ext>
                  </a:extLst>
                </a:gridCol>
                <a:gridCol w="1051018">
                  <a:extLst>
                    <a:ext uri="{9D8B030D-6E8A-4147-A177-3AD203B41FA5}">
                      <a16:colId xmlns:a16="http://schemas.microsoft.com/office/drawing/2014/main" val="2947959243"/>
                    </a:ext>
                  </a:extLst>
                </a:gridCol>
                <a:gridCol w="1371852">
                  <a:extLst>
                    <a:ext uri="{9D8B030D-6E8A-4147-A177-3AD203B41FA5}">
                      <a16:colId xmlns:a16="http://schemas.microsoft.com/office/drawing/2014/main" val="2932346259"/>
                    </a:ext>
                  </a:extLst>
                </a:gridCol>
                <a:gridCol w="1371852">
                  <a:extLst>
                    <a:ext uri="{9D8B030D-6E8A-4147-A177-3AD203B41FA5}">
                      <a16:colId xmlns:a16="http://schemas.microsoft.com/office/drawing/2014/main" val="4057621919"/>
                    </a:ext>
                  </a:extLst>
                </a:gridCol>
                <a:gridCol w="1051018">
                  <a:extLst>
                    <a:ext uri="{9D8B030D-6E8A-4147-A177-3AD203B41FA5}">
                      <a16:colId xmlns:a16="http://schemas.microsoft.com/office/drawing/2014/main" val="1471457691"/>
                    </a:ext>
                  </a:extLst>
                </a:gridCol>
                <a:gridCol w="1051018">
                  <a:extLst>
                    <a:ext uri="{9D8B030D-6E8A-4147-A177-3AD203B41FA5}">
                      <a16:colId xmlns:a16="http://schemas.microsoft.com/office/drawing/2014/main" val="1413143574"/>
                    </a:ext>
                  </a:extLst>
                </a:gridCol>
              </a:tblGrid>
              <a:tr h="0">
                <a:tc gridSpan="8">
                  <a:txBody>
                    <a:bodyPr/>
                    <a:lstStyle/>
                    <a:p>
                      <a:pPr algn="ctr">
                        <a:lnSpc>
                          <a:spcPct val="107000"/>
                        </a:lnSpc>
                        <a:spcAft>
                          <a:spcPts val="800"/>
                        </a:spcAft>
                      </a:pPr>
                      <a:r>
                        <a:rPr lang="en-GB" sz="1400" kern="100" dirty="0">
                          <a:effectLst/>
                        </a:rPr>
                        <a:t>Dependent variables :LIFE</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3712275"/>
                  </a:ext>
                </a:extLst>
              </a:tr>
              <a:tr h="0">
                <a:tc gridSpan="2">
                  <a:txBody>
                    <a:bodyPr/>
                    <a:lstStyle/>
                    <a:p>
                      <a:pPr algn="ctr">
                        <a:lnSpc>
                          <a:spcPct val="107000"/>
                        </a:lnSpc>
                        <a:spcAft>
                          <a:spcPts val="800"/>
                        </a:spcAft>
                      </a:pPr>
                      <a:r>
                        <a:rPr lang="tr-TR" sz="1400" b="1" kern="100" dirty="0">
                          <a:effectLst/>
                        </a:rPr>
                        <a:t>Model 1</a:t>
                      </a:r>
                      <a:endParaRPr lang="en-US" sz="1400" b="1"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ctr">
                        <a:lnSpc>
                          <a:spcPct val="107000"/>
                        </a:lnSpc>
                        <a:spcAft>
                          <a:spcPts val="800"/>
                        </a:spcAft>
                      </a:pPr>
                      <a:r>
                        <a:rPr lang="tr-TR" sz="1400" b="1" kern="100" dirty="0">
                          <a:effectLst/>
                        </a:rPr>
                        <a:t>Model 2</a:t>
                      </a:r>
                      <a:endParaRPr lang="en-US" sz="1400" b="1"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ctr">
                        <a:lnSpc>
                          <a:spcPct val="107000"/>
                        </a:lnSpc>
                        <a:spcAft>
                          <a:spcPts val="800"/>
                        </a:spcAft>
                      </a:pPr>
                      <a:r>
                        <a:rPr lang="tr-TR" sz="1400" b="1" kern="100">
                          <a:effectLst/>
                        </a:rPr>
                        <a:t>Model 3</a:t>
                      </a:r>
                      <a:endParaRPr lang="en-US" sz="1400" b="1"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ctr">
                        <a:lnSpc>
                          <a:spcPct val="107000"/>
                        </a:lnSpc>
                        <a:spcAft>
                          <a:spcPts val="800"/>
                        </a:spcAft>
                      </a:pPr>
                      <a:r>
                        <a:rPr lang="tr-TR" sz="1400" b="1" kern="100" dirty="0">
                          <a:effectLst/>
                        </a:rPr>
                        <a:t>Model 4</a:t>
                      </a:r>
                      <a:endParaRPr lang="en-US" sz="1400" b="1"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extLst>
                  <a:ext uri="{0D108BD9-81ED-4DB2-BD59-A6C34878D82A}">
                    <a16:rowId xmlns:a16="http://schemas.microsoft.com/office/drawing/2014/main" val="3125552845"/>
                  </a:ext>
                </a:extLst>
              </a:tr>
              <a:tr h="0">
                <a:tc gridSpan="2">
                  <a:txBody>
                    <a:bodyPr/>
                    <a:lstStyle/>
                    <a:p>
                      <a:pPr algn="l">
                        <a:lnSpc>
                          <a:spcPct val="107000"/>
                        </a:lnSpc>
                        <a:spcAft>
                          <a:spcPts val="800"/>
                        </a:spcAft>
                      </a:pPr>
                      <a:r>
                        <a:rPr lang="en-GB" sz="1400" kern="100" dirty="0">
                          <a:effectLst/>
                        </a:rPr>
                        <a:t>Long-run Results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l">
                        <a:lnSpc>
                          <a:spcPct val="107000"/>
                        </a:lnSpc>
                        <a:spcAft>
                          <a:spcPts val="800"/>
                        </a:spcAft>
                      </a:pPr>
                      <a:r>
                        <a:rPr lang="en-GB" sz="1400" kern="100" dirty="0">
                          <a:effectLst/>
                        </a:rPr>
                        <a:t>Long-run Results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l">
                        <a:lnSpc>
                          <a:spcPct val="107000"/>
                        </a:lnSpc>
                        <a:spcAft>
                          <a:spcPts val="800"/>
                        </a:spcAft>
                      </a:pPr>
                      <a:r>
                        <a:rPr lang="en-GB" sz="1400" kern="100">
                          <a:effectLst/>
                        </a:rPr>
                        <a:t>Long-run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l">
                        <a:lnSpc>
                          <a:spcPct val="107000"/>
                        </a:lnSpc>
                        <a:spcAft>
                          <a:spcPts val="800"/>
                        </a:spcAft>
                      </a:pPr>
                      <a:r>
                        <a:rPr lang="en-GB" sz="1400" kern="100" dirty="0">
                          <a:effectLst/>
                        </a:rPr>
                        <a:t>Long-run Results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extLst>
                  <a:ext uri="{0D108BD9-81ED-4DB2-BD59-A6C34878D82A}">
                    <a16:rowId xmlns:a16="http://schemas.microsoft.com/office/drawing/2014/main" val="1121446839"/>
                  </a:ext>
                </a:extLst>
              </a:tr>
              <a:tr h="0">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-.01615</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-.0298</a:t>
                      </a:r>
                      <a:endParaRPr lang="en-US" sz="1400" kern="100">
                        <a:effectLst/>
                      </a:endParaRPr>
                    </a:p>
                    <a:p>
                      <a:pPr algn="ctr">
                        <a:lnSpc>
                          <a:spcPct val="107000"/>
                        </a:lnSpc>
                        <a:spcAft>
                          <a:spcPts val="800"/>
                        </a:spcAft>
                      </a:pPr>
                      <a:r>
                        <a:rPr lang="tr-TR" sz="1400" kern="100">
                          <a:effectLst/>
                        </a:rPr>
                        <a:t>(0.003)</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-.0051</a:t>
                      </a:r>
                      <a:endParaRPr lang="en-US" sz="1400" kern="100" dirty="0">
                        <a:effectLst/>
                      </a:endParaRPr>
                    </a:p>
                    <a:p>
                      <a:pPr algn="ctr">
                        <a:lnSpc>
                          <a:spcPct val="107000"/>
                        </a:lnSpc>
                        <a:spcAft>
                          <a:spcPts val="800"/>
                        </a:spcAft>
                      </a:pPr>
                      <a:r>
                        <a:rPr lang="tr-TR" sz="1400" kern="100" dirty="0">
                          <a:effectLst/>
                        </a:rPr>
                        <a:t>(0.010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-.07832</a:t>
                      </a:r>
                      <a:endParaRPr lang="en-US" sz="1400" kern="100" dirty="0">
                        <a:effectLst/>
                      </a:endParaRPr>
                    </a:p>
                    <a:p>
                      <a:pPr algn="ctr">
                        <a:lnSpc>
                          <a:spcPct val="107000"/>
                        </a:lnSpc>
                        <a:spcAft>
                          <a:spcPts val="800"/>
                        </a:spcAft>
                      </a:pPr>
                      <a:r>
                        <a:rPr lang="tr-TR" sz="1400" kern="100" dirty="0">
                          <a:effectLst/>
                        </a:rPr>
                        <a:t>(0.000)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3203838081"/>
                  </a:ext>
                </a:extLst>
              </a:tr>
              <a:tr h="0">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.0035</a:t>
                      </a:r>
                      <a:endParaRPr lang="en-US" sz="1400" kern="100">
                        <a:effectLst/>
                      </a:endParaRPr>
                    </a:p>
                    <a:p>
                      <a:pPr algn="ctr">
                        <a:lnSpc>
                          <a:spcPct val="107000"/>
                        </a:lnSpc>
                        <a:spcAft>
                          <a:spcPts val="800"/>
                        </a:spcAft>
                      </a:pPr>
                      <a:r>
                        <a:rPr lang="tr-TR" sz="1400" kern="100">
                          <a:effectLst/>
                        </a:rPr>
                        <a:t>(0.063)</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OLD</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.1075</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POP</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.0848</a:t>
                      </a:r>
                      <a:endParaRPr lang="en-US" sz="1400" kern="100">
                        <a:effectLst/>
                      </a:endParaRPr>
                    </a:p>
                    <a:p>
                      <a:pPr algn="ctr">
                        <a:lnSpc>
                          <a:spcPct val="107000"/>
                        </a:lnSpc>
                        <a:spcAft>
                          <a:spcPts val="800"/>
                        </a:spcAft>
                      </a:pPr>
                      <a:r>
                        <a:rPr lang="tr-TR" sz="1400" kern="100">
                          <a:effectLst/>
                        </a:rPr>
                        <a:t>(0.00)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.3758</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1470985551"/>
                  </a:ext>
                </a:extLst>
              </a:tr>
              <a:tr h="0">
                <a:tc>
                  <a:txBody>
                    <a:bodyPr/>
                    <a:lstStyle/>
                    <a:p>
                      <a:pPr algn="ctr">
                        <a:lnSpc>
                          <a:spcPct val="107000"/>
                        </a:lnSpc>
                        <a:spcAft>
                          <a:spcPts val="800"/>
                        </a:spcAft>
                      </a:pPr>
                      <a:r>
                        <a:rPr lang="tr-TR" sz="1400" b="1" kern="100" dirty="0">
                          <a:effectLst/>
                          <a:highlight>
                            <a:srgbClr val="C0C0C0"/>
                          </a:highlight>
                        </a:rPr>
                        <a:t>WAST</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-.0094</a:t>
                      </a:r>
                      <a:endParaRPr lang="en-US" sz="1400" b="1" kern="100" dirty="0">
                        <a:effectLst/>
                        <a:highlight>
                          <a:srgbClr val="C0C0C0"/>
                        </a:highlight>
                      </a:endParaRPr>
                    </a:p>
                    <a:p>
                      <a:pPr algn="ctr">
                        <a:lnSpc>
                          <a:spcPct val="107000"/>
                        </a:lnSpc>
                        <a:spcAft>
                          <a:spcPts val="800"/>
                        </a:spcAft>
                      </a:pPr>
                      <a:r>
                        <a:rPr lang="tr-TR" sz="1400" b="1" kern="100" dirty="0">
                          <a:effectLst/>
                          <a:highlight>
                            <a:srgbClr val="C0C0C0"/>
                          </a:highlight>
                        </a:rPr>
                        <a:t>(0.012)</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WIM</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-.0553</a:t>
                      </a:r>
                      <a:endParaRPr lang="en-US" sz="1400" b="1" kern="100" dirty="0">
                        <a:effectLst/>
                        <a:highlight>
                          <a:srgbClr val="C0C0C0"/>
                        </a:highlight>
                      </a:endParaRPr>
                    </a:p>
                    <a:p>
                      <a:pPr algn="ctr">
                        <a:lnSpc>
                          <a:spcPct val="107000"/>
                        </a:lnSpc>
                        <a:spcAft>
                          <a:spcPts val="800"/>
                        </a:spcAft>
                      </a:pPr>
                      <a:r>
                        <a:rPr lang="tr-TR" sz="1400" b="1" kern="100" dirty="0">
                          <a:effectLst/>
                          <a:highlight>
                            <a:srgbClr val="C0C0C0"/>
                          </a:highlight>
                        </a:rPr>
                        <a:t>(0.000)</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WEX</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-.0061</a:t>
                      </a:r>
                      <a:endParaRPr lang="en-US" sz="1400" b="1" kern="100" dirty="0">
                        <a:effectLst/>
                        <a:highlight>
                          <a:srgbClr val="C0C0C0"/>
                        </a:highlight>
                      </a:endParaRPr>
                    </a:p>
                    <a:p>
                      <a:pPr algn="ctr">
                        <a:lnSpc>
                          <a:spcPct val="107000"/>
                        </a:lnSpc>
                        <a:spcAft>
                          <a:spcPts val="800"/>
                        </a:spcAft>
                      </a:pPr>
                      <a:r>
                        <a:rPr lang="tr-TR" sz="1400" b="1" kern="100" dirty="0">
                          <a:effectLst/>
                          <a:highlight>
                            <a:srgbClr val="C0C0C0"/>
                          </a:highlight>
                        </a:rPr>
                        <a:t>(0.004)</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GHE</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b="1" kern="100" dirty="0">
                          <a:effectLst/>
                          <a:highlight>
                            <a:srgbClr val="C0C0C0"/>
                          </a:highlight>
                        </a:rPr>
                        <a:t>-.0628</a:t>
                      </a:r>
                      <a:endParaRPr lang="en-US" sz="1400" b="1" kern="100" dirty="0">
                        <a:effectLst/>
                        <a:highlight>
                          <a:srgbClr val="C0C0C0"/>
                        </a:highlight>
                      </a:endParaRPr>
                    </a:p>
                    <a:p>
                      <a:pPr algn="ctr">
                        <a:lnSpc>
                          <a:spcPct val="107000"/>
                        </a:lnSpc>
                        <a:spcAft>
                          <a:spcPts val="800"/>
                        </a:spcAft>
                      </a:pPr>
                      <a:r>
                        <a:rPr lang="tr-TR" sz="1400" b="1" kern="100" dirty="0">
                          <a:effectLst/>
                          <a:highlight>
                            <a:srgbClr val="C0C0C0"/>
                          </a:highlight>
                        </a:rPr>
                        <a:t>(0.001)</a:t>
                      </a:r>
                      <a:endParaRPr lang="en-US" sz="1400" b="1" kern="100" dirty="0">
                        <a:effectLst/>
                        <a:highlight>
                          <a:srgbClr val="C0C0C0"/>
                        </a:highligh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690826820"/>
                  </a:ext>
                </a:extLst>
              </a:tr>
              <a:tr h="0">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tc gridSpan="2">
                  <a:txBody>
                    <a:bodyPr/>
                    <a:lstStyle/>
                    <a:p>
                      <a:pPr algn="l">
                        <a:lnSpc>
                          <a:spcPct val="107000"/>
                        </a:lnSpc>
                        <a:spcAft>
                          <a:spcPts val="800"/>
                        </a:spcAft>
                      </a:pPr>
                      <a:r>
                        <a:rPr lang="tr-TR" sz="1400" kern="100">
                          <a:effectLst/>
                        </a:rPr>
                        <a:t>Short- run Results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hMerge="1">
                  <a:txBody>
                    <a:bodyPr/>
                    <a:lstStyle/>
                    <a:p>
                      <a:endParaRPr lang="en-US"/>
                    </a:p>
                  </a:txBody>
                  <a:tcPr/>
                </a:tc>
                <a:extLst>
                  <a:ext uri="{0D108BD9-81ED-4DB2-BD59-A6C34878D82A}">
                    <a16:rowId xmlns:a16="http://schemas.microsoft.com/office/drawing/2014/main" val="1870962914"/>
                  </a:ext>
                </a:extLst>
              </a:tr>
              <a:tr h="67677">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-.8269</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.-4175</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-.82137</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ECM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-37713</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2347693344"/>
                  </a:ext>
                </a:extLst>
              </a:tr>
              <a:tr h="0">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.09872</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.0435</a:t>
                      </a:r>
                      <a:endParaRPr lang="en-US" sz="1400" kern="100">
                        <a:effectLst/>
                      </a:endParaRPr>
                    </a:p>
                    <a:p>
                      <a:pPr algn="ctr">
                        <a:lnSpc>
                          <a:spcPct val="107000"/>
                        </a:lnSpc>
                        <a:spcAft>
                          <a:spcPts val="800"/>
                        </a:spcAft>
                      </a:pPr>
                      <a:r>
                        <a:rPr lang="tr-TR" sz="1400" kern="100">
                          <a:effectLst/>
                        </a:rPr>
                        <a:t>(0.005)</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.0891</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GDPp</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.09275</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1074623981"/>
                  </a:ext>
                </a:extLst>
              </a:tr>
              <a:tr h="0">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-.0841</a:t>
                      </a:r>
                      <a:endParaRPr lang="en-US" sz="1400" kern="100">
                        <a:effectLst/>
                      </a:endParaRPr>
                    </a:p>
                    <a:p>
                      <a:pPr algn="ctr">
                        <a:lnSpc>
                          <a:spcPct val="107000"/>
                        </a:lnSpc>
                        <a:spcAft>
                          <a:spcPts val="800"/>
                        </a:spcAft>
                      </a:pPr>
                      <a:r>
                        <a:rPr lang="tr-TR" sz="1400" kern="100">
                          <a:effectLst/>
                        </a:rPr>
                        <a:t>(0.574)</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-.0985</a:t>
                      </a:r>
                      <a:endParaRPr lang="en-US" sz="1400" kern="100">
                        <a:effectLst/>
                      </a:endParaRPr>
                    </a:p>
                    <a:p>
                      <a:pPr algn="ctr">
                        <a:lnSpc>
                          <a:spcPct val="107000"/>
                        </a:lnSpc>
                        <a:spcAft>
                          <a:spcPts val="800"/>
                        </a:spcAft>
                      </a:pPr>
                      <a:r>
                        <a:rPr lang="tr-TR" sz="1400" kern="100">
                          <a:effectLst/>
                        </a:rPr>
                        <a:t>(0.414)</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-.0364</a:t>
                      </a:r>
                      <a:endParaRPr lang="en-US" sz="1400" kern="100">
                        <a:effectLst/>
                      </a:endParaRPr>
                    </a:p>
                    <a:p>
                      <a:pPr algn="ctr">
                        <a:lnSpc>
                          <a:spcPct val="107000"/>
                        </a:lnSpc>
                        <a:spcAft>
                          <a:spcPts val="800"/>
                        </a:spcAft>
                      </a:pPr>
                      <a:r>
                        <a:rPr lang="tr-TR" sz="1400" kern="100">
                          <a:effectLst/>
                        </a:rPr>
                        <a:t>(0.713)</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OLD</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-.09669</a:t>
                      </a:r>
                      <a:endParaRPr lang="en-US" sz="1400" kern="100">
                        <a:effectLst/>
                      </a:endParaRPr>
                    </a:p>
                    <a:p>
                      <a:pPr algn="ctr">
                        <a:lnSpc>
                          <a:spcPct val="107000"/>
                        </a:lnSpc>
                        <a:spcAft>
                          <a:spcPts val="800"/>
                        </a:spcAft>
                      </a:pPr>
                      <a:r>
                        <a:rPr lang="tr-TR" sz="1400" kern="100">
                          <a:effectLst/>
                        </a:rPr>
                        <a:t>(0.333)</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1014000181"/>
                  </a:ext>
                </a:extLst>
              </a:tr>
              <a:tr h="0">
                <a:tc>
                  <a:txBody>
                    <a:bodyPr/>
                    <a:lstStyle/>
                    <a:p>
                      <a:pPr algn="ctr">
                        <a:lnSpc>
                          <a:spcPct val="107000"/>
                        </a:lnSpc>
                        <a:spcAft>
                          <a:spcPts val="800"/>
                        </a:spcAft>
                      </a:pPr>
                      <a:r>
                        <a:rPr lang="tr-TR" sz="1400" kern="100">
                          <a:effectLst/>
                        </a:rPr>
                        <a:t>WAST</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-.0258</a:t>
                      </a:r>
                      <a:endParaRPr lang="en-US" sz="1400" kern="100">
                        <a:effectLst/>
                      </a:endParaRPr>
                    </a:p>
                    <a:p>
                      <a:pPr algn="ctr">
                        <a:lnSpc>
                          <a:spcPct val="107000"/>
                        </a:lnSpc>
                        <a:spcAft>
                          <a:spcPts val="800"/>
                        </a:spcAft>
                      </a:pPr>
                      <a:r>
                        <a:rPr lang="tr-TR" sz="1400" kern="100">
                          <a:effectLst/>
                        </a:rPr>
                        <a:t>(0.189)</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WIM</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-.0128</a:t>
                      </a:r>
                      <a:endParaRPr lang="en-US" sz="1400" kern="100">
                        <a:effectLst/>
                      </a:endParaRPr>
                    </a:p>
                    <a:p>
                      <a:pPr algn="ctr">
                        <a:lnSpc>
                          <a:spcPct val="107000"/>
                        </a:lnSpc>
                        <a:spcAft>
                          <a:spcPts val="800"/>
                        </a:spcAft>
                      </a:pPr>
                      <a:r>
                        <a:rPr lang="tr-TR" sz="1400" kern="100">
                          <a:effectLst/>
                        </a:rPr>
                        <a:t>(0.305)</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WEX</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-.0084</a:t>
                      </a:r>
                      <a:endParaRPr lang="en-US" sz="1400" kern="100">
                        <a:effectLst/>
                      </a:endParaRPr>
                    </a:p>
                    <a:p>
                      <a:pPr algn="ctr">
                        <a:lnSpc>
                          <a:spcPct val="107000"/>
                        </a:lnSpc>
                        <a:spcAft>
                          <a:spcPts val="800"/>
                        </a:spcAft>
                      </a:pPr>
                      <a:r>
                        <a:rPr lang="tr-TR" sz="1400" kern="100">
                          <a:effectLst/>
                        </a:rPr>
                        <a:t>(0.083)</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GHE</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-.0246</a:t>
                      </a:r>
                      <a:endParaRPr lang="en-US" sz="1400" kern="100">
                        <a:effectLst/>
                      </a:endParaRPr>
                    </a:p>
                    <a:p>
                      <a:pPr algn="ctr">
                        <a:lnSpc>
                          <a:spcPct val="107000"/>
                        </a:lnSpc>
                        <a:spcAft>
                          <a:spcPts val="800"/>
                        </a:spcAft>
                      </a:pPr>
                      <a:r>
                        <a:rPr lang="tr-TR" sz="1400" kern="100">
                          <a:effectLst/>
                        </a:rPr>
                        <a:t>(0.091)</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132488234"/>
                  </a:ext>
                </a:extLst>
              </a:tr>
              <a:tr h="0">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-3.5308</a:t>
                      </a:r>
                      <a:endParaRPr lang="en-US" sz="1400" kern="100" dirty="0">
                        <a:effectLst/>
                      </a:endParaRPr>
                    </a:p>
                    <a:p>
                      <a:pPr algn="ctr">
                        <a:lnSpc>
                          <a:spcPct val="107000"/>
                        </a:lnSpc>
                        <a:spcAft>
                          <a:spcPts val="800"/>
                        </a:spcAft>
                      </a:pPr>
                      <a:r>
                        <a:rPr lang="tr-TR" sz="1400" kern="100" dirty="0">
                          <a:effectLst/>
                        </a:rPr>
                        <a:t>(0.000)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err="1">
                          <a:effectLst/>
                        </a:rPr>
                        <a:t>Cons</a:t>
                      </a:r>
                      <a:r>
                        <a:rPr lang="tr-TR" sz="1400" kern="100" dirty="0">
                          <a:effectLst/>
                        </a:rPr>
                        <a: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-2.002</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-3.443</a:t>
                      </a:r>
                      <a:endParaRPr lang="en-US" sz="1400" kern="100">
                        <a:effectLst/>
                      </a:endParaRPr>
                    </a:p>
                    <a:p>
                      <a:pPr algn="ctr">
                        <a:lnSpc>
                          <a:spcPct val="107000"/>
                        </a:lnSpc>
                        <a:spcAft>
                          <a:spcPts val="800"/>
                        </a:spcAft>
                      </a:pPr>
                      <a:r>
                        <a:rPr lang="tr-TR" sz="1400" kern="100">
                          <a:effectLst/>
                        </a:rPr>
                        <a:t>(0.000)</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a:effectLst/>
                        </a:rPr>
                        <a:t>Cons.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tc>
                  <a:txBody>
                    <a:bodyPr/>
                    <a:lstStyle/>
                    <a:p>
                      <a:pPr algn="ctr">
                        <a:lnSpc>
                          <a:spcPct val="107000"/>
                        </a:lnSpc>
                        <a:spcAft>
                          <a:spcPts val="800"/>
                        </a:spcAft>
                      </a:pPr>
                      <a:r>
                        <a:rPr lang="tr-TR" sz="1400" kern="100" dirty="0">
                          <a:effectLst/>
                        </a:rPr>
                        <a:t>  -1.7244</a:t>
                      </a:r>
                      <a:endParaRPr lang="en-US" sz="1400" kern="100" dirty="0">
                        <a:effectLst/>
                      </a:endParaRPr>
                    </a:p>
                    <a:p>
                      <a:pPr algn="ctr">
                        <a:lnSpc>
                          <a:spcPct val="107000"/>
                        </a:lnSpc>
                        <a:spcAft>
                          <a:spcPts val="800"/>
                        </a:spcAft>
                      </a:pPr>
                      <a:r>
                        <a:rPr lang="tr-TR" sz="1400" kern="100" dirty="0">
                          <a:effectLst/>
                        </a:rPr>
                        <a:t>(0.000)</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39974" marR="39974" marT="0" marB="0"/>
                </a:tc>
                <a:extLst>
                  <a:ext uri="{0D108BD9-81ED-4DB2-BD59-A6C34878D82A}">
                    <a16:rowId xmlns:a16="http://schemas.microsoft.com/office/drawing/2014/main" val="447772427"/>
                  </a:ext>
                </a:extLst>
              </a:tr>
            </a:tbl>
          </a:graphicData>
        </a:graphic>
      </p:graphicFrame>
    </p:spTree>
    <p:extLst>
      <p:ext uri="{BB962C8B-B14F-4D97-AF65-F5344CB8AC3E}">
        <p14:creationId xmlns:p14="http://schemas.microsoft.com/office/powerpoint/2010/main" val="249645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1713-9E68-63B5-304F-2EDD05A35465}"/>
            </a:ext>
          </a:extLst>
        </p:cNvPr>
        <p:cNvGrpSpPr/>
        <p:nvPr/>
      </p:nvGrpSpPr>
      <p:grpSpPr>
        <a:xfrm>
          <a:off x="0" y="0"/>
          <a:ext cx="0" cy="0"/>
          <a:chOff x="0" y="0"/>
          <a:chExt cx="0" cy="0"/>
        </a:xfrm>
      </p:grpSpPr>
      <p:sp>
        <p:nvSpPr>
          <p:cNvPr id="9" name="Title 6">
            <a:extLst>
              <a:ext uri="{FF2B5EF4-FFF2-40B4-BE49-F238E27FC236}">
                <a16:creationId xmlns:a16="http://schemas.microsoft.com/office/drawing/2014/main" id="{F69C269A-81B2-B052-3796-BD152827E4F0}"/>
              </a:ext>
            </a:extLst>
          </p:cNvPr>
          <p:cNvSpPr>
            <a:spLocks noGrp="1"/>
          </p:cNvSpPr>
          <p:nvPr>
            <p:ph type="title"/>
          </p:nvPr>
        </p:nvSpPr>
        <p:spPr>
          <a:xfrm>
            <a:off x="1077686" y="-227079"/>
            <a:ext cx="9923770" cy="1438762"/>
          </a:xfrm>
        </p:spPr>
        <p:txBody>
          <a:bodyPr>
            <a:normAutofit/>
          </a:bodyPr>
          <a:lstStyle/>
          <a:p>
            <a:r>
              <a:rPr lang="tr-TR" sz="3200" dirty="0"/>
              <a:t>4.Results</a:t>
            </a:r>
            <a:endParaRPr lang="en-ZA" sz="3200" dirty="0"/>
          </a:p>
        </p:txBody>
      </p:sp>
      <p:pic>
        <p:nvPicPr>
          <p:cNvPr id="5130" name="Picture 10" descr="Çıktı görseli">
            <a:extLst>
              <a:ext uri="{FF2B5EF4-FFF2-40B4-BE49-F238E27FC236}">
                <a16:creationId xmlns:a16="http://schemas.microsoft.com/office/drawing/2014/main" id="{68C878E9-1895-EE7C-81CC-EC1AC7820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39"/>
          <a:stretch/>
        </p:blipFill>
        <p:spPr bwMode="auto">
          <a:xfrm>
            <a:off x="1847769" y="1621972"/>
            <a:ext cx="8383604" cy="481293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02E5CD40-4E66-6242-AEB1-3AA2BF35D065}"/>
              </a:ext>
            </a:extLst>
          </p:cNvPr>
          <p:cNvSpPr txBox="1"/>
          <p:nvPr/>
        </p:nvSpPr>
        <p:spPr>
          <a:xfrm>
            <a:off x="4103915" y="1098752"/>
            <a:ext cx="6760028" cy="523220"/>
          </a:xfrm>
          <a:prstGeom prst="rect">
            <a:avLst/>
          </a:prstGeom>
          <a:noFill/>
        </p:spPr>
        <p:txBody>
          <a:bodyPr wrap="square">
            <a:spAutoFit/>
          </a:bodyPr>
          <a:lstStyle/>
          <a:p>
            <a:r>
              <a:rPr lang="tr-TR" sz="2800" dirty="0" err="1"/>
              <a:t>Short</a:t>
            </a:r>
            <a:r>
              <a:rPr lang="en-US" sz="2800" dirty="0"/>
              <a:t>-term effects</a:t>
            </a:r>
          </a:p>
        </p:txBody>
      </p:sp>
      <p:sp>
        <p:nvSpPr>
          <p:cNvPr id="3" name="Metin kutusu 2">
            <a:extLst>
              <a:ext uri="{FF2B5EF4-FFF2-40B4-BE49-F238E27FC236}">
                <a16:creationId xmlns:a16="http://schemas.microsoft.com/office/drawing/2014/main" id="{44277E9A-B9AE-4731-9B77-2B25AC43C853}"/>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51144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CDE3-537E-432B-82F2-829032428231}"/>
            </a:ext>
          </a:extLst>
        </p:cNvPr>
        <p:cNvGrpSpPr/>
        <p:nvPr/>
      </p:nvGrpSpPr>
      <p:grpSpPr>
        <a:xfrm>
          <a:off x="0" y="0"/>
          <a:ext cx="0" cy="0"/>
          <a:chOff x="0" y="0"/>
          <a:chExt cx="0" cy="0"/>
        </a:xfrm>
      </p:grpSpPr>
      <p:sp>
        <p:nvSpPr>
          <p:cNvPr id="9" name="Title 6">
            <a:extLst>
              <a:ext uri="{FF2B5EF4-FFF2-40B4-BE49-F238E27FC236}">
                <a16:creationId xmlns:a16="http://schemas.microsoft.com/office/drawing/2014/main" id="{919BD643-5B0C-9231-584C-53296864936C}"/>
              </a:ext>
            </a:extLst>
          </p:cNvPr>
          <p:cNvSpPr>
            <a:spLocks noGrp="1"/>
          </p:cNvSpPr>
          <p:nvPr>
            <p:ph type="title"/>
          </p:nvPr>
        </p:nvSpPr>
        <p:spPr>
          <a:xfrm>
            <a:off x="1134115" y="-384589"/>
            <a:ext cx="9923770" cy="1438762"/>
          </a:xfrm>
        </p:spPr>
        <p:txBody>
          <a:bodyPr>
            <a:normAutofit/>
          </a:bodyPr>
          <a:lstStyle/>
          <a:p>
            <a:r>
              <a:rPr lang="tr-TR" sz="3200" dirty="0"/>
              <a:t>4.Results</a:t>
            </a:r>
            <a:endParaRPr lang="en-ZA" sz="3200" dirty="0"/>
          </a:p>
        </p:txBody>
      </p:sp>
      <p:pic>
        <p:nvPicPr>
          <p:cNvPr id="7174" name="Picture 6" descr="Çıktı görseli">
            <a:extLst>
              <a:ext uri="{FF2B5EF4-FFF2-40B4-BE49-F238E27FC236}">
                <a16:creationId xmlns:a16="http://schemas.microsoft.com/office/drawing/2014/main" id="{23BD2AE8-AD2B-410F-C6EF-D57C07D5E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51"/>
          <a:stretch/>
        </p:blipFill>
        <p:spPr bwMode="auto">
          <a:xfrm>
            <a:off x="1626668" y="1458686"/>
            <a:ext cx="9057374" cy="496110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00BD942-874E-0038-1DD2-EDE1298E786B}"/>
              </a:ext>
            </a:extLst>
          </p:cNvPr>
          <p:cNvSpPr txBox="1"/>
          <p:nvPr/>
        </p:nvSpPr>
        <p:spPr>
          <a:xfrm>
            <a:off x="4125686" y="1054173"/>
            <a:ext cx="6760028" cy="523220"/>
          </a:xfrm>
          <a:prstGeom prst="rect">
            <a:avLst/>
          </a:prstGeom>
          <a:noFill/>
        </p:spPr>
        <p:txBody>
          <a:bodyPr wrap="square">
            <a:spAutoFit/>
          </a:bodyPr>
          <a:lstStyle/>
          <a:p>
            <a:r>
              <a:rPr lang="en-US" sz="2800" dirty="0"/>
              <a:t>Long-term effects</a:t>
            </a:r>
          </a:p>
        </p:txBody>
      </p:sp>
      <p:sp>
        <p:nvSpPr>
          <p:cNvPr id="5" name="Metin kutusu 4">
            <a:extLst>
              <a:ext uri="{FF2B5EF4-FFF2-40B4-BE49-F238E27FC236}">
                <a16:creationId xmlns:a16="http://schemas.microsoft.com/office/drawing/2014/main" id="{ABB10920-940E-D3D1-5AD9-7B75B4F64679}"/>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532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560656" y="-3380793"/>
            <a:ext cx="5000318" cy="4904141"/>
          </a:xfrm>
        </p:spPr>
        <p:txBody>
          <a:bodyPr/>
          <a:lstStyle/>
          <a:p>
            <a:r>
              <a:rPr lang="tr-TR" dirty="0"/>
              <a:t>1. </a:t>
            </a:r>
            <a:r>
              <a:rPr lang="tr-TR" dirty="0" err="1"/>
              <a:t>Introduction</a:t>
            </a:r>
            <a:endParaRPr lang="en-US" dirty="0"/>
          </a:p>
        </p:txBody>
      </p:sp>
      <p:sp>
        <p:nvSpPr>
          <p:cNvPr id="7" name="Metin kutusu 6">
            <a:extLst>
              <a:ext uri="{FF2B5EF4-FFF2-40B4-BE49-F238E27FC236}">
                <a16:creationId xmlns:a16="http://schemas.microsoft.com/office/drawing/2014/main" id="{0C378C95-9653-0181-1CDE-FDC6B38FC5B9}"/>
              </a:ext>
            </a:extLst>
          </p:cNvPr>
          <p:cNvSpPr txBox="1"/>
          <p:nvPr/>
        </p:nvSpPr>
        <p:spPr>
          <a:xfrm>
            <a:off x="1360714" y="1661049"/>
            <a:ext cx="10297886" cy="3724096"/>
          </a:xfrm>
          <a:prstGeom prst="rect">
            <a:avLst/>
          </a:prstGeom>
          <a:noFill/>
        </p:spPr>
        <p:txBody>
          <a:bodyPr wrap="square">
            <a:spAutoFit/>
          </a:bodyPr>
          <a:lstStyle/>
          <a:p>
            <a:pPr algn="just"/>
            <a:endParaRPr lang="tr-TR" sz="2000" dirty="0"/>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en-US" sz="2400" dirty="0"/>
              <a:t>Understanding the impact of preventive measures on both health status and health expenditure efficiency is crucial for policymakers, healthcare professionals, and the general population in EU.</a:t>
            </a:r>
            <a:endParaRPr lang="tr-TR" sz="2400" dirty="0"/>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en-US" sz="2400" dirty="0"/>
              <a:t>One of these policies is</a:t>
            </a:r>
            <a:r>
              <a:rPr lang="tr-TR" sz="2400" dirty="0"/>
              <a:t> </a:t>
            </a:r>
            <a:r>
              <a:rPr lang="en-US" sz="2400" dirty="0"/>
              <a:t>the European Union’s (EU) effort to achieve circularity and become more sustainable led to the creation of the Green Deal, a policy developed to reach zero GHG emissions and carbon neutrality and protect human health by 2050</a:t>
            </a:r>
          </a:p>
        </p:txBody>
      </p:sp>
      <p:sp>
        <p:nvSpPr>
          <p:cNvPr id="2" name="Metin kutusu 1">
            <a:extLst>
              <a:ext uri="{FF2B5EF4-FFF2-40B4-BE49-F238E27FC236}">
                <a16:creationId xmlns:a16="http://schemas.microsoft.com/office/drawing/2014/main" id="{5E8AA91F-7857-0EB5-7A92-CF3FAC03D15C}"/>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75211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B74B-063F-1F75-6E6F-4F322FE69F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2699A38-F892-8318-D01D-EC6A9B55C53E}"/>
              </a:ext>
            </a:extLst>
          </p:cNvPr>
          <p:cNvSpPr>
            <a:spLocks noGrp="1"/>
          </p:cNvSpPr>
          <p:nvPr>
            <p:ph type="title"/>
          </p:nvPr>
        </p:nvSpPr>
        <p:spPr>
          <a:xfrm>
            <a:off x="1134115" y="275254"/>
            <a:ext cx="9923770" cy="1438762"/>
          </a:xfrm>
        </p:spPr>
        <p:txBody>
          <a:bodyPr>
            <a:normAutofit/>
          </a:bodyPr>
          <a:lstStyle/>
          <a:p>
            <a:r>
              <a:rPr lang="tr-TR" sz="3200" dirty="0"/>
              <a:t>5. Conclusion</a:t>
            </a:r>
            <a:br>
              <a:rPr lang="en-US" sz="3200" dirty="0"/>
            </a:br>
            <a:endParaRPr lang="en-ZA" sz="3200" dirty="0"/>
          </a:p>
        </p:txBody>
      </p:sp>
      <p:sp>
        <p:nvSpPr>
          <p:cNvPr id="6" name="Metin kutusu 5">
            <a:extLst>
              <a:ext uri="{FF2B5EF4-FFF2-40B4-BE49-F238E27FC236}">
                <a16:creationId xmlns:a16="http://schemas.microsoft.com/office/drawing/2014/main" id="{728CB81A-0A72-0184-9527-1A7365E8A249}"/>
              </a:ext>
            </a:extLst>
          </p:cNvPr>
          <p:cNvSpPr txBox="1"/>
          <p:nvPr/>
        </p:nvSpPr>
        <p:spPr>
          <a:xfrm>
            <a:off x="1134115" y="1403035"/>
            <a:ext cx="10535371" cy="3754874"/>
          </a:xfrm>
          <a:prstGeom prst="rect">
            <a:avLst/>
          </a:prstGeom>
          <a:noFill/>
        </p:spPr>
        <p:txBody>
          <a:bodyPr wrap="square">
            <a:spAutoFit/>
          </a:bodyPr>
          <a:lstStyle/>
          <a:p>
            <a:pPr algn="just"/>
            <a:endParaRPr lang="tr-TR" sz="2200" dirty="0"/>
          </a:p>
          <a:p>
            <a:pPr marL="342900" indent="-342900" algn="just">
              <a:buFont typeface="Wingdings" panose="05000000000000000000" pitchFamily="2" charset="2"/>
              <a:buChar char="Ø"/>
            </a:pPr>
            <a:r>
              <a:rPr lang="en-US" sz="2200" dirty="0"/>
              <a:t>While economic and demographic factors such as GDP per capita and an aging population contribute positively to health outcomes, environmental factors related to circular economy activities and emissions reveal potential risks to public health over time. </a:t>
            </a:r>
            <a:endParaRPr lang="tr-TR" sz="2200" dirty="0"/>
          </a:p>
          <a:p>
            <a:pPr marL="342900" indent="-342900" algn="just">
              <a:buFont typeface="Wingdings" panose="05000000000000000000" pitchFamily="2" charset="2"/>
              <a:buChar char="Ø"/>
            </a:pPr>
            <a:endParaRPr lang="tr-TR" sz="2200" dirty="0"/>
          </a:p>
          <a:p>
            <a:pPr marL="342900" indent="-342900" algn="just">
              <a:buFont typeface="Wingdings" panose="05000000000000000000" pitchFamily="2" charset="2"/>
              <a:buChar char="Ø"/>
            </a:pPr>
            <a:r>
              <a:rPr lang="en-US" sz="2200" dirty="0"/>
              <a:t>Th</a:t>
            </a:r>
            <a:r>
              <a:rPr lang="tr-TR" sz="2200" dirty="0"/>
              <a:t>e</a:t>
            </a:r>
            <a:r>
              <a:rPr lang="en-US" sz="2200" dirty="0"/>
              <a:t> results suggest that, alongside economic growth, effective management of environmental practices and healthcare resources is crucial to sustain long-term health outcomes and manage healthcare expenditures efficiently.</a:t>
            </a:r>
            <a:endParaRPr lang="tr-TR" sz="2200" dirty="0"/>
          </a:p>
          <a:p>
            <a:pPr marL="342900" indent="-342900" algn="just">
              <a:buFont typeface="Wingdings" panose="05000000000000000000" pitchFamily="2" charset="2"/>
              <a:buChar char="Ø"/>
            </a:pPr>
            <a:endParaRPr lang="tr-TR" sz="2000" dirty="0"/>
          </a:p>
          <a:p>
            <a:pPr algn="just"/>
            <a:endParaRPr lang="tr-TR" sz="2000" dirty="0"/>
          </a:p>
        </p:txBody>
      </p:sp>
      <p:sp>
        <p:nvSpPr>
          <p:cNvPr id="2" name="Metin kutusu 1">
            <a:extLst>
              <a:ext uri="{FF2B5EF4-FFF2-40B4-BE49-F238E27FC236}">
                <a16:creationId xmlns:a16="http://schemas.microsoft.com/office/drawing/2014/main" id="{29D4F8D2-5BCB-866D-42D9-3EF1379EFB6A}"/>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935911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B9E6-F6F9-6A97-C7A6-2B24684609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889E85E-69B9-437B-4ABD-FE7D044EEE99}"/>
              </a:ext>
            </a:extLst>
          </p:cNvPr>
          <p:cNvSpPr>
            <a:spLocks noGrp="1"/>
          </p:cNvSpPr>
          <p:nvPr>
            <p:ph type="title"/>
          </p:nvPr>
        </p:nvSpPr>
        <p:spPr>
          <a:xfrm>
            <a:off x="1212314" y="211199"/>
            <a:ext cx="9923770" cy="1438762"/>
          </a:xfrm>
        </p:spPr>
        <p:txBody>
          <a:bodyPr>
            <a:normAutofit/>
          </a:bodyPr>
          <a:lstStyle/>
          <a:p>
            <a:r>
              <a:rPr lang="tr-TR" sz="3200" dirty="0"/>
              <a:t>5. Conclusion</a:t>
            </a:r>
            <a:br>
              <a:rPr lang="en-US" sz="3200" dirty="0"/>
            </a:br>
            <a:endParaRPr lang="en-ZA" sz="3200" dirty="0"/>
          </a:p>
        </p:txBody>
      </p:sp>
      <p:sp>
        <p:nvSpPr>
          <p:cNvPr id="3" name="Metin kutusu 2">
            <a:extLst>
              <a:ext uri="{FF2B5EF4-FFF2-40B4-BE49-F238E27FC236}">
                <a16:creationId xmlns:a16="http://schemas.microsoft.com/office/drawing/2014/main" id="{397FAC7D-CCC7-32CC-B0BD-2879BBDD1284}"/>
              </a:ext>
            </a:extLst>
          </p:cNvPr>
          <p:cNvSpPr txBox="1"/>
          <p:nvPr/>
        </p:nvSpPr>
        <p:spPr>
          <a:xfrm>
            <a:off x="1055916" y="1433813"/>
            <a:ext cx="10450284" cy="4985980"/>
          </a:xfrm>
          <a:prstGeom prst="rect">
            <a:avLst/>
          </a:prstGeom>
          <a:noFill/>
        </p:spPr>
        <p:txBody>
          <a:bodyPr wrap="square">
            <a:spAutoFit/>
          </a:bodyPr>
          <a:lstStyle/>
          <a:p>
            <a:pPr marL="285750" indent="-285750" algn="just">
              <a:buFont typeface="Wingdings" panose="05000000000000000000" pitchFamily="2" charset="2"/>
              <a:buChar char="Ø"/>
            </a:pPr>
            <a:r>
              <a:rPr lang="en-US" sz="2000" dirty="0"/>
              <a:t>The negative long-term effects of circular economy </a:t>
            </a:r>
            <a:r>
              <a:rPr lang="tr-TR" sz="2000" dirty="0" err="1"/>
              <a:t>practicie</a:t>
            </a:r>
            <a:r>
              <a:rPr lang="en-US" sz="2000" dirty="0"/>
              <a:t>s (waste management, imports, and exports) on life expectancy suggest that current waste management processes (especially disposal and incineration) may lead to harmful emissions that adversely impact public health. </a:t>
            </a:r>
            <a:endParaRPr lang="tr-TR" sz="2000" dirty="0"/>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tr-TR" sz="2000" dirty="0"/>
              <a:t>I</a:t>
            </a:r>
            <a:r>
              <a:rPr lang="en-US" sz="2000" dirty="0"/>
              <a:t>t is essential to develop more sustainable and innovative waste management strategies to mitigate the environmental and, consequently, health risks associated with circular economy practices.</a:t>
            </a:r>
            <a:endParaRPr lang="tr-TR" sz="2000" dirty="0"/>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en-US" sz="2000" dirty="0"/>
              <a:t>Furthermore, the long-term negative impact of greenhouse gas emissions on life expectancy and health expenditures clearly reveals the damaging effects of environmental pollution on health</a:t>
            </a:r>
            <a:r>
              <a:rPr lang="tr-TR" sz="2000" dirty="0"/>
              <a:t>.</a:t>
            </a:r>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en-US" sz="2000" dirty="0"/>
              <a:t>To reduce the health risks associated with circular economy practices, it is essential to adopt more efficient, predictable, and health-impact-minimizing measures. </a:t>
            </a:r>
            <a:endParaRPr lang="tr-TR" sz="2000" dirty="0"/>
          </a:p>
          <a:p>
            <a:pPr marL="285750" indent="-285750" algn="just">
              <a:buFont typeface="Wingdings" panose="05000000000000000000" pitchFamily="2" charset="2"/>
              <a:buChar char="Ø"/>
            </a:pPr>
            <a:endParaRPr lang="tr-TR" dirty="0"/>
          </a:p>
        </p:txBody>
      </p:sp>
      <p:sp>
        <p:nvSpPr>
          <p:cNvPr id="2" name="Metin kutusu 1">
            <a:extLst>
              <a:ext uri="{FF2B5EF4-FFF2-40B4-BE49-F238E27FC236}">
                <a16:creationId xmlns:a16="http://schemas.microsoft.com/office/drawing/2014/main" id="{27FDEE06-CE8F-7F16-37AE-798662409FC6}"/>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160147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E433E-38EB-3937-58E3-5F4B0B60BC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814EBFD-477D-40CE-9FB6-5629DC8778D7}"/>
              </a:ext>
            </a:extLst>
          </p:cNvPr>
          <p:cNvSpPr>
            <a:spLocks noGrp="1"/>
          </p:cNvSpPr>
          <p:nvPr>
            <p:ph type="title"/>
          </p:nvPr>
        </p:nvSpPr>
        <p:spPr>
          <a:xfrm>
            <a:off x="1212314" y="211199"/>
            <a:ext cx="9923770" cy="1438762"/>
          </a:xfrm>
        </p:spPr>
        <p:txBody>
          <a:bodyPr>
            <a:normAutofit/>
          </a:bodyPr>
          <a:lstStyle/>
          <a:p>
            <a:r>
              <a:rPr lang="tr-TR" sz="3200" dirty="0"/>
              <a:t>5. Conclusion</a:t>
            </a:r>
            <a:br>
              <a:rPr lang="en-US" sz="3200" dirty="0"/>
            </a:br>
            <a:endParaRPr lang="en-ZA" sz="3200" dirty="0"/>
          </a:p>
        </p:txBody>
      </p:sp>
      <p:sp>
        <p:nvSpPr>
          <p:cNvPr id="2" name="Metin kutusu 1">
            <a:extLst>
              <a:ext uri="{FF2B5EF4-FFF2-40B4-BE49-F238E27FC236}">
                <a16:creationId xmlns:a16="http://schemas.microsoft.com/office/drawing/2014/main" id="{A3365174-AE29-9567-9185-BBBCC130B082}"/>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
        <p:nvSpPr>
          <p:cNvPr id="5" name="Metin kutusu 4">
            <a:extLst>
              <a:ext uri="{FF2B5EF4-FFF2-40B4-BE49-F238E27FC236}">
                <a16:creationId xmlns:a16="http://schemas.microsoft.com/office/drawing/2014/main" id="{382993F8-64BA-5271-0656-F428C8850AE3}"/>
              </a:ext>
            </a:extLst>
          </p:cNvPr>
          <p:cNvSpPr txBox="1"/>
          <p:nvPr/>
        </p:nvSpPr>
        <p:spPr>
          <a:xfrm>
            <a:off x="1055916" y="1649961"/>
            <a:ext cx="10315657" cy="4462760"/>
          </a:xfrm>
          <a:prstGeom prst="rect">
            <a:avLst/>
          </a:prstGeom>
          <a:noFill/>
        </p:spPr>
        <p:txBody>
          <a:bodyPr wrap="square">
            <a:spAutoFit/>
          </a:bodyPr>
          <a:lstStyle/>
          <a:p>
            <a:pPr algn="just"/>
            <a:r>
              <a:rPr lang="tr-TR" sz="2400" b="1" dirty="0">
                <a:solidFill>
                  <a:srgbClr val="FF0000"/>
                </a:solidFill>
              </a:rPr>
              <a:t>KEY MESSAGES:</a:t>
            </a:r>
          </a:p>
          <a:p>
            <a:pPr marL="342900" indent="-342900" algn="just">
              <a:buFont typeface="Wingdings" panose="05000000000000000000" pitchFamily="2" charset="2"/>
              <a:buChar char="§"/>
            </a:pPr>
            <a:endParaRPr lang="tr-TR" sz="2000" b="1" dirty="0"/>
          </a:p>
          <a:p>
            <a:pPr marL="342900" indent="-342900" algn="just">
              <a:buFont typeface="Wingdings" panose="05000000000000000000" pitchFamily="2" charset="2"/>
              <a:buChar char="§"/>
            </a:pPr>
            <a:r>
              <a:rPr lang="en-US" sz="2000" dirty="0"/>
              <a:t>It is essential to adopt more widespread environmentally friendly approaches to mitigate the negative health impacts of environmental risks posed by circular economy practices and greenhouse gas emissions. </a:t>
            </a:r>
            <a:endParaRPr lang="tr-TR" sz="2000" dirty="0"/>
          </a:p>
          <a:p>
            <a:pPr marL="342900" indent="-342900" algn="just">
              <a:buFont typeface="Wingdings" panose="05000000000000000000" pitchFamily="2" charset="2"/>
              <a:buChar char="§"/>
            </a:pPr>
            <a:endParaRPr lang="tr-TR" sz="2000" dirty="0"/>
          </a:p>
          <a:p>
            <a:pPr marL="342900" indent="-342900" algn="just">
              <a:buFont typeface="Wingdings" panose="05000000000000000000" pitchFamily="2" charset="2"/>
              <a:buChar char="§"/>
            </a:pPr>
            <a:r>
              <a:rPr lang="en-US" sz="2000" dirty="0"/>
              <a:t>Current waste management strategies in European Union countries, such as disposal and incineration methods, have the potential to threaten public health through harmful emissions. This highlights the critical importance of innovative and eco-friendly solutions.</a:t>
            </a:r>
            <a:endParaRPr lang="tr-TR" sz="2000" dirty="0"/>
          </a:p>
          <a:p>
            <a:pPr marL="342900" indent="-342900" algn="just">
              <a:buFont typeface="Wingdings" panose="05000000000000000000" pitchFamily="2" charset="2"/>
              <a:buChar char="§"/>
            </a:pPr>
            <a:endParaRPr lang="tr-TR" sz="2000" dirty="0"/>
          </a:p>
          <a:p>
            <a:pPr marL="342900" indent="-342900" algn="just">
              <a:buFont typeface="Wingdings" panose="05000000000000000000" pitchFamily="2" charset="2"/>
              <a:buChar char="§"/>
            </a:pPr>
            <a:r>
              <a:rPr lang="en-US" sz="2000" dirty="0"/>
              <a:t>Effective environmental management is key to reducing health risks, enhancing life expectancy, and controlling healthcare costs, with sustainable waste management and emission reduction being essential for long-term public health</a:t>
            </a:r>
            <a:r>
              <a:rPr lang="tr-TR" sz="2000" dirty="0"/>
              <a:t>.</a:t>
            </a:r>
            <a:endParaRPr lang="en-US" sz="2000" dirty="0"/>
          </a:p>
        </p:txBody>
      </p:sp>
      <p:pic>
        <p:nvPicPr>
          <p:cNvPr id="1026" name="Picture 2">
            <a:extLst>
              <a:ext uri="{FF2B5EF4-FFF2-40B4-BE49-F238E27FC236}">
                <a16:creationId xmlns:a16="http://schemas.microsoft.com/office/drawing/2014/main" id="{151679C5-D16C-D828-C801-2A2CA9AE7D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89" b="24200"/>
          <a:stretch/>
        </p:blipFill>
        <p:spPr bwMode="auto">
          <a:xfrm>
            <a:off x="8487980" y="211199"/>
            <a:ext cx="2491706" cy="16821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1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1256568"/>
            <a:ext cx="4964671" cy="5253089"/>
          </a:xfrm>
        </p:spPr>
        <p:txBody>
          <a:bodyPr/>
          <a:lstStyle/>
          <a:p>
            <a:r>
              <a:rPr lang="en-US" dirty="0"/>
              <a:t>Thank</a:t>
            </a:r>
            <a:br>
              <a:rPr lang="en-US" dirty="0"/>
            </a:br>
            <a:r>
              <a:rPr lang="en-US" dirty="0"/>
              <a:t>you</a:t>
            </a:r>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3820443" y="214627"/>
            <a:ext cx="7053943" cy="5253089"/>
          </a:xfrm>
        </p:spPr>
        <p:txBody>
          <a:bodyPr>
            <a:normAutofit/>
          </a:bodyPr>
          <a:lstStyle/>
          <a:p>
            <a:pPr algn="ctr"/>
            <a:r>
              <a:rPr lang="tr-TR" sz="3600" dirty="0" err="1"/>
              <a:t>Assoc</a:t>
            </a:r>
            <a:r>
              <a:rPr lang="tr-TR" sz="3600" dirty="0"/>
              <a:t>. Prof. Gökçe MANAVGAT</a:t>
            </a:r>
            <a:endParaRPr lang="en-US" sz="3600" dirty="0"/>
          </a:p>
          <a:p>
            <a:pPr algn="ctr"/>
            <a:r>
              <a:rPr lang="tr-TR" sz="3600" dirty="0" err="1"/>
              <a:t>gokce.manavgat</a:t>
            </a:r>
            <a:r>
              <a:rPr lang="en-US" sz="3600" dirty="0"/>
              <a:t>@</a:t>
            </a:r>
            <a:r>
              <a:rPr lang="tr-TR" sz="3600" dirty="0" err="1"/>
              <a:t>toros</a:t>
            </a:r>
            <a:r>
              <a:rPr lang="en-US" sz="3600" dirty="0"/>
              <a:t>.</a:t>
            </a:r>
            <a:r>
              <a:rPr lang="tr-TR" sz="3600" dirty="0"/>
              <a:t>edu</a:t>
            </a:r>
            <a:endParaRPr lang="en-US" sz="3600" dirty="0"/>
          </a:p>
        </p:txBody>
      </p:sp>
    </p:spTree>
    <p:extLst>
      <p:ext uri="{BB962C8B-B14F-4D97-AF65-F5344CB8AC3E}">
        <p14:creationId xmlns:p14="http://schemas.microsoft.com/office/powerpoint/2010/main" val="70437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4AD9-F340-0972-39DD-5B86CBA492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C9D74F-0CAC-71AD-1899-072E2E667DEF}"/>
              </a:ext>
            </a:extLst>
          </p:cNvPr>
          <p:cNvSpPr>
            <a:spLocks noGrp="1"/>
          </p:cNvSpPr>
          <p:nvPr>
            <p:ph type="title"/>
          </p:nvPr>
        </p:nvSpPr>
        <p:spPr>
          <a:xfrm>
            <a:off x="1560656" y="-3380793"/>
            <a:ext cx="5000318" cy="4904141"/>
          </a:xfrm>
        </p:spPr>
        <p:txBody>
          <a:bodyPr/>
          <a:lstStyle/>
          <a:p>
            <a:r>
              <a:rPr lang="tr-TR" dirty="0"/>
              <a:t>1. </a:t>
            </a:r>
            <a:r>
              <a:rPr lang="tr-TR" dirty="0" err="1"/>
              <a:t>Introduction</a:t>
            </a:r>
            <a:endParaRPr lang="en-US" dirty="0"/>
          </a:p>
        </p:txBody>
      </p:sp>
      <p:sp>
        <p:nvSpPr>
          <p:cNvPr id="7" name="Metin kutusu 6">
            <a:extLst>
              <a:ext uri="{FF2B5EF4-FFF2-40B4-BE49-F238E27FC236}">
                <a16:creationId xmlns:a16="http://schemas.microsoft.com/office/drawing/2014/main" id="{C22A735F-0F51-5817-9405-387A290D7992}"/>
              </a:ext>
            </a:extLst>
          </p:cNvPr>
          <p:cNvSpPr txBox="1"/>
          <p:nvPr/>
        </p:nvSpPr>
        <p:spPr>
          <a:xfrm>
            <a:off x="1371600" y="1802563"/>
            <a:ext cx="10047514" cy="2677656"/>
          </a:xfrm>
          <a:prstGeom prst="rect">
            <a:avLst/>
          </a:prstGeom>
          <a:noFill/>
        </p:spPr>
        <p:txBody>
          <a:bodyPr wrap="square">
            <a:spAutoFit/>
          </a:bodyPr>
          <a:lstStyle/>
          <a:p>
            <a:pPr algn="just"/>
            <a:r>
              <a:rPr lang="en-US" sz="2400" dirty="0"/>
              <a:t>From a health policy and health economics perspective, the Green Deal emphasizes the critical link between environmental sustainability and health outcomes, addressing issues such as</a:t>
            </a:r>
            <a:endParaRPr lang="tr-TR" sz="2400" dirty="0"/>
          </a:p>
          <a:p>
            <a:pPr marL="342900" indent="-342900" algn="just">
              <a:buFont typeface="Wingdings" panose="05000000000000000000" pitchFamily="2" charset="2"/>
              <a:buChar char="v"/>
            </a:pPr>
            <a:r>
              <a:rPr lang="en-US" sz="2400" dirty="0"/>
              <a:t> pollution-related diseases, </a:t>
            </a:r>
            <a:endParaRPr lang="tr-TR" sz="2400" dirty="0"/>
          </a:p>
          <a:p>
            <a:pPr marL="342900" indent="-342900" algn="just">
              <a:buFont typeface="Wingdings" panose="05000000000000000000" pitchFamily="2" charset="2"/>
              <a:buChar char="v"/>
            </a:pPr>
            <a:r>
              <a:rPr lang="en-US" sz="2400" dirty="0"/>
              <a:t>healthcare cost containment through preventive strategies, </a:t>
            </a:r>
            <a:endParaRPr lang="tr-TR" sz="2400" dirty="0"/>
          </a:p>
          <a:p>
            <a:pPr marL="342900" indent="-342900" algn="just">
              <a:buFont typeface="Wingdings" panose="05000000000000000000" pitchFamily="2" charset="2"/>
              <a:buChar char="v"/>
            </a:pPr>
            <a:r>
              <a:rPr lang="en-US" sz="2400" dirty="0"/>
              <a:t>the long-term economic benefits of a healthier population, </a:t>
            </a:r>
            <a:endParaRPr lang="tr-TR" sz="2400" dirty="0"/>
          </a:p>
          <a:p>
            <a:pPr marL="342900" indent="-342900" algn="just">
              <a:buFont typeface="Wingdings" panose="05000000000000000000" pitchFamily="2" charset="2"/>
              <a:buChar char="v"/>
            </a:pPr>
            <a:r>
              <a:rPr lang="en-US" sz="2400" dirty="0"/>
              <a:t>reduced healthcare burdens</a:t>
            </a:r>
            <a:endParaRPr lang="tr-TR" sz="2400" dirty="0"/>
          </a:p>
        </p:txBody>
      </p:sp>
      <p:pic>
        <p:nvPicPr>
          <p:cNvPr id="2050" name="Picture 2" descr="Nedir Bu Green Deal? - Ekolojika">
            <a:extLst>
              <a:ext uri="{FF2B5EF4-FFF2-40B4-BE49-F238E27FC236}">
                <a16:creationId xmlns:a16="http://schemas.microsoft.com/office/drawing/2014/main" id="{51A454A2-DCB1-6B60-E9B9-ECE03D061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506" y="4109778"/>
            <a:ext cx="3910694" cy="24372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9881DF4A-50D1-8517-0843-6E6714F7E9FC}"/>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269094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5386-19F4-F006-41B4-6FC64F0625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B215D3-3758-FFDF-36A6-D957ED65BF60}"/>
              </a:ext>
            </a:extLst>
          </p:cNvPr>
          <p:cNvSpPr>
            <a:spLocks noGrp="1"/>
          </p:cNvSpPr>
          <p:nvPr>
            <p:ph type="title"/>
          </p:nvPr>
        </p:nvSpPr>
        <p:spPr>
          <a:xfrm>
            <a:off x="1560656" y="-3380793"/>
            <a:ext cx="5000318" cy="4904141"/>
          </a:xfrm>
        </p:spPr>
        <p:txBody>
          <a:bodyPr/>
          <a:lstStyle/>
          <a:p>
            <a:r>
              <a:rPr lang="tr-TR" dirty="0"/>
              <a:t>1. </a:t>
            </a:r>
            <a:r>
              <a:rPr lang="tr-TR" dirty="0" err="1"/>
              <a:t>Introduction</a:t>
            </a:r>
            <a:endParaRPr lang="en-US" dirty="0"/>
          </a:p>
        </p:txBody>
      </p:sp>
      <p:sp>
        <p:nvSpPr>
          <p:cNvPr id="2" name="Metin kutusu 1">
            <a:extLst>
              <a:ext uri="{FF2B5EF4-FFF2-40B4-BE49-F238E27FC236}">
                <a16:creationId xmlns:a16="http://schemas.microsoft.com/office/drawing/2014/main" id="{83AABA4F-CFEA-DB1B-9B9E-8BBC9913C348}"/>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
        <p:nvSpPr>
          <p:cNvPr id="5" name="Metin kutusu 4">
            <a:extLst>
              <a:ext uri="{FF2B5EF4-FFF2-40B4-BE49-F238E27FC236}">
                <a16:creationId xmlns:a16="http://schemas.microsoft.com/office/drawing/2014/main" id="{BBC4241D-043F-EF47-23B1-3AAAAC9C2B20}"/>
              </a:ext>
            </a:extLst>
          </p:cNvPr>
          <p:cNvSpPr txBox="1"/>
          <p:nvPr/>
        </p:nvSpPr>
        <p:spPr>
          <a:xfrm>
            <a:off x="1458685" y="1894078"/>
            <a:ext cx="10276115" cy="3416320"/>
          </a:xfrm>
          <a:prstGeom prst="rect">
            <a:avLst/>
          </a:prstGeom>
          <a:noFill/>
        </p:spPr>
        <p:txBody>
          <a:bodyPr wrap="square">
            <a:spAutoFit/>
          </a:bodyPr>
          <a:lstStyle/>
          <a:p>
            <a:pPr marL="342900" indent="-342900" algn="just">
              <a:buFont typeface="Wingdings" panose="05000000000000000000" pitchFamily="2" charset="2"/>
              <a:buChar char="Ø"/>
            </a:pPr>
            <a:r>
              <a:rPr lang="tr-TR" sz="2400" dirty="0" err="1"/>
              <a:t>The</a:t>
            </a:r>
            <a:r>
              <a:rPr lang="tr-TR" sz="2400" dirty="0"/>
              <a:t> </a:t>
            </a:r>
            <a:r>
              <a:rPr lang="en-US" sz="2400" dirty="0"/>
              <a:t>objective of this study is to analyze the impacts of circular economy practices on public health and their implications for healthcare expenditures. </a:t>
            </a:r>
            <a:endParaRPr lang="tr-TR" sz="2400" dirty="0"/>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en-US" sz="2400" dirty="0"/>
              <a:t>The study examines the direct and long-term effects of circular economy practices, such as environmental sustainability, efficient resource utilization, wastewater management, and air quality, on health outcomes and healthcare expenditures for 27 European Union member states during the 2013–2022 period.</a:t>
            </a:r>
          </a:p>
        </p:txBody>
      </p:sp>
    </p:spTree>
    <p:extLst>
      <p:ext uri="{BB962C8B-B14F-4D97-AF65-F5344CB8AC3E}">
        <p14:creationId xmlns:p14="http://schemas.microsoft.com/office/powerpoint/2010/main" val="122492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F7B58-BD52-5884-9B23-A5240CE4079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E5FB73-662B-3695-C987-FC37B73614B1}"/>
              </a:ext>
            </a:extLst>
          </p:cNvPr>
          <p:cNvSpPr>
            <a:spLocks noGrp="1"/>
          </p:cNvSpPr>
          <p:nvPr>
            <p:ph type="title"/>
          </p:nvPr>
        </p:nvSpPr>
        <p:spPr>
          <a:xfrm>
            <a:off x="1353828" y="623597"/>
            <a:ext cx="9923770" cy="1438762"/>
          </a:xfrm>
        </p:spPr>
        <p:txBody>
          <a:bodyPr>
            <a:normAutofit fontScale="90000"/>
          </a:bodyPr>
          <a:lstStyle/>
          <a:p>
            <a:r>
              <a:rPr lang="tr-TR" sz="3600" dirty="0"/>
              <a:t>2.Overview of </a:t>
            </a:r>
            <a:r>
              <a:rPr lang="en-US" sz="3600" dirty="0"/>
              <a:t>Circular Economy and Public Health</a:t>
            </a:r>
            <a:br>
              <a:rPr lang="en-US" sz="3600" dirty="0"/>
            </a:br>
            <a:endParaRPr lang="en-ZA" dirty="0"/>
          </a:p>
        </p:txBody>
      </p:sp>
      <p:sp>
        <p:nvSpPr>
          <p:cNvPr id="5" name="Metin kutusu 4">
            <a:extLst>
              <a:ext uri="{FF2B5EF4-FFF2-40B4-BE49-F238E27FC236}">
                <a16:creationId xmlns:a16="http://schemas.microsoft.com/office/drawing/2014/main" id="{ACD12080-CF2B-0A03-72CF-2518E7233D5B}"/>
              </a:ext>
            </a:extLst>
          </p:cNvPr>
          <p:cNvSpPr txBox="1"/>
          <p:nvPr/>
        </p:nvSpPr>
        <p:spPr>
          <a:xfrm>
            <a:off x="1136357" y="1654939"/>
            <a:ext cx="10358711" cy="3693319"/>
          </a:xfrm>
          <a:prstGeom prst="rect">
            <a:avLst/>
          </a:prstGeom>
          <a:noFill/>
        </p:spPr>
        <p:txBody>
          <a:bodyPr wrap="square">
            <a:spAutoFit/>
          </a:bodyPr>
          <a:lstStyle/>
          <a:p>
            <a:pPr algn="just"/>
            <a:endParaRPr lang="tr-TR" sz="2400" dirty="0"/>
          </a:p>
          <a:p>
            <a:pPr algn="just"/>
            <a:r>
              <a:rPr lang="en-US" sz="2400" dirty="0"/>
              <a:t>The relationship between economic growth, environmental quality, and health expenditure is multifaceted, complex, and significant (</a:t>
            </a:r>
            <a:r>
              <a:rPr lang="en-US" sz="2400" dirty="0" err="1"/>
              <a:t>Chaabouni</a:t>
            </a:r>
            <a:r>
              <a:rPr lang="en-US" sz="2400" dirty="0"/>
              <a:t> and Saidi 2017). </a:t>
            </a:r>
            <a:endParaRPr lang="tr-TR" sz="2400" dirty="0"/>
          </a:p>
          <a:p>
            <a:pPr algn="just"/>
            <a:endParaRPr lang="tr-TR" sz="2400" dirty="0"/>
          </a:p>
          <a:p>
            <a:pPr algn="just"/>
            <a:r>
              <a:rPr lang="en-US" sz="2400" dirty="0"/>
              <a:t>Due to economic growth, </a:t>
            </a:r>
            <a:r>
              <a:rPr lang="tr-TR" sz="2400" dirty="0"/>
              <a:t>u</a:t>
            </a:r>
            <a:r>
              <a:rPr lang="en-US" sz="2400" dirty="0" err="1"/>
              <a:t>ncontrolled</a:t>
            </a:r>
            <a:r>
              <a:rPr lang="en-US" sz="2400" dirty="0"/>
              <a:t> resource consumption</a:t>
            </a:r>
            <a:r>
              <a:rPr lang="tr-TR" sz="2400" dirty="0"/>
              <a:t>, </a:t>
            </a:r>
            <a:r>
              <a:rPr lang="en-US" sz="2400" dirty="0"/>
              <a:t>urbanization, and the release of various air pollutants into the environment, air quality has deteriorated considerably</a:t>
            </a:r>
            <a:r>
              <a:rPr lang="tr-TR" sz="2400" dirty="0"/>
              <a:t>. </a:t>
            </a:r>
            <a:r>
              <a:rPr lang="tr-TR" sz="2400" dirty="0" err="1"/>
              <a:t>It</a:t>
            </a:r>
            <a:r>
              <a:rPr lang="tr-TR" sz="2400" dirty="0"/>
              <a:t> </a:t>
            </a:r>
            <a:r>
              <a:rPr lang="tr-TR" sz="2400" dirty="0" err="1"/>
              <a:t>leads</a:t>
            </a:r>
            <a:r>
              <a:rPr lang="tr-TR" sz="2400" dirty="0"/>
              <a:t> </a:t>
            </a:r>
            <a:r>
              <a:rPr lang="tr-TR" sz="2400" dirty="0" err="1"/>
              <a:t>to</a:t>
            </a:r>
            <a:r>
              <a:rPr lang="tr-TR" sz="2400" dirty="0"/>
              <a:t> </a:t>
            </a:r>
            <a:r>
              <a:rPr lang="tr-TR" sz="2400" dirty="0" err="1"/>
              <a:t>negative</a:t>
            </a:r>
            <a:r>
              <a:rPr lang="tr-TR" sz="2400" dirty="0"/>
              <a:t> </a:t>
            </a:r>
            <a:r>
              <a:rPr lang="tr-TR" sz="2400" dirty="0" err="1"/>
              <a:t>health</a:t>
            </a:r>
            <a:r>
              <a:rPr lang="tr-TR" sz="2400" dirty="0"/>
              <a:t>  </a:t>
            </a:r>
            <a:r>
              <a:rPr lang="tr-TR" sz="2400" dirty="0" err="1"/>
              <a:t>outcomes</a:t>
            </a:r>
            <a:r>
              <a:rPr lang="tr-TR" sz="2400" dirty="0"/>
              <a:t>.</a:t>
            </a:r>
            <a:r>
              <a:rPr lang="en-US" sz="2400" dirty="0"/>
              <a:t> (Brauer et al. 2012; Wu et al. 2020).</a:t>
            </a:r>
            <a:endParaRPr lang="tr-TR" sz="2400" dirty="0"/>
          </a:p>
          <a:p>
            <a:pPr algn="just"/>
            <a:endParaRPr lang="en-US" dirty="0"/>
          </a:p>
        </p:txBody>
      </p:sp>
      <p:sp>
        <p:nvSpPr>
          <p:cNvPr id="2" name="Metin kutusu 1">
            <a:extLst>
              <a:ext uri="{FF2B5EF4-FFF2-40B4-BE49-F238E27FC236}">
                <a16:creationId xmlns:a16="http://schemas.microsoft.com/office/drawing/2014/main" id="{C95B8A23-A7A8-17BB-B012-5C82D8AFFE17}"/>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30766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FEFBF-60FD-0161-6F6E-89EE39389CEE}"/>
              </a:ext>
            </a:extLst>
          </p:cNvPr>
          <p:cNvSpPr>
            <a:spLocks noGrp="1"/>
          </p:cNvSpPr>
          <p:nvPr>
            <p:ph type="title"/>
          </p:nvPr>
        </p:nvSpPr>
        <p:spPr>
          <a:xfrm>
            <a:off x="1302841" y="351454"/>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10" name="Metin kutusu 9">
            <a:extLst>
              <a:ext uri="{FF2B5EF4-FFF2-40B4-BE49-F238E27FC236}">
                <a16:creationId xmlns:a16="http://schemas.microsoft.com/office/drawing/2014/main" id="{C3687BDF-123B-E429-F766-D07CDD3BA137}"/>
              </a:ext>
            </a:extLst>
          </p:cNvPr>
          <p:cNvSpPr txBox="1"/>
          <p:nvPr/>
        </p:nvSpPr>
        <p:spPr>
          <a:xfrm>
            <a:off x="1200868" y="1513425"/>
            <a:ext cx="10025743" cy="4524315"/>
          </a:xfrm>
          <a:prstGeom prst="rect">
            <a:avLst/>
          </a:prstGeom>
          <a:noFill/>
        </p:spPr>
        <p:txBody>
          <a:bodyPr wrap="square">
            <a:spAutoFit/>
          </a:bodyPr>
          <a:lstStyle/>
          <a:p>
            <a:pPr algn="just"/>
            <a:endParaRPr lang="tr-TR" sz="2400" dirty="0"/>
          </a:p>
          <a:p>
            <a:pPr marL="457200" indent="-457200" algn="just">
              <a:buFont typeface="Wingdings" panose="05000000000000000000" pitchFamily="2" charset="2"/>
              <a:buChar char="§"/>
            </a:pPr>
            <a:r>
              <a:rPr lang="en-US" sz="2400" dirty="0"/>
              <a:t>For a long time, public health and environmental issues were seen as separate. Additionally, political authorities have realized that they should more clearly state the impact of environmental pollution on human health and the health costs associated with environmental quality</a:t>
            </a:r>
            <a:r>
              <a:rPr lang="tr-TR" sz="2400" dirty="0"/>
              <a:t>.</a:t>
            </a:r>
          </a:p>
          <a:p>
            <a:pPr marL="457200" indent="-457200" algn="just">
              <a:buFont typeface="Wingdings" panose="05000000000000000000" pitchFamily="2" charset="2"/>
              <a:buChar char="§"/>
            </a:pPr>
            <a:endParaRPr lang="tr-TR" sz="2400" dirty="0"/>
          </a:p>
          <a:p>
            <a:pPr marL="457200" indent="-457200" algn="just">
              <a:buFont typeface="Wingdings" panose="05000000000000000000" pitchFamily="2" charset="2"/>
              <a:buChar char="§"/>
            </a:pPr>
            <a:endParaRPr lang="en-US" sz="2400" b="0" i="0" u="none" strike="noStrike" baseline="0" dirty="0">
              <a:solidFill>
                <a:srgbClr val="000000"/>
              </a:solidFill>
            </a:endParaRPr>
          </a:p>
          <a:p>
            <a:pPr marL="457200" indent="-457200" algn="just">
              <a:buFont typeface="Wingdings" panose="05000000000000000000" pitchFamily="2" charset="2"/>
              <a:buChar char="§"/>
            </a:pPr>
            <a:r>
              <a:rPr lang="en-US" sz="2400" b="0" i="0" u="none" strike="noStrike" baseline="0" dirty="0"/>
              <a:t>That is, the social determinants argument should be taken into account when governments consider the optimal balance of spending on health promotion and spending on other public areas (</a:t>
            </a:r>
            <a:r>
              <a:rPr lang="en-US" sz="2400" b="0" i="0" u="none" strike="noStrike" baseline="0" dirty="0" err="1"/>
              <a:t>Cylus</a:t>
            </a:r>
            <a:r>
              <a:rPr lang="en-US" sz="2400" b="0" i="0" u="none" strike="noStrike" baseline="0" dirty="0"/>
              <a:t> et al. </a:t>
            </a:r>
            <a:r>
              <a:rPr lang="en-US" sz="2400" b="0" i="0" u="none" strike="noStrike" baseline="0" dirty="0">
                <a:solidFill>
                  <a:srgbClr val="00007F"/>
                </a:solidFill>
              </a:rPr>
              <a:t>2018</a:t>
            </a:r>
            <a:r>
              <a:rPr lang="en-US" sz="2400" b="0" i="0" u="none" strike="noStrike" baseline="0" dirty="0">
                <a:solidFill>
                  <a:srgbClr val="000000"/>
                </a:solidFill>
              </a:rPr>
              <a:t>).</a:t>
            </a:r>
            <a:endParaRPr lang="en-US" sz="2400" dirty="0"/>
          </a:p>
        </p:txBody>
      </p:sp>
      <p:sp>
        <p:nvSpPr>
          <p:cNvPr id="2" name="Metin kutusu 1">
            <a:extLst>
              <a:ext uri="{FF2B5EF4-FFF2-40B4-BE49-F238E27FC236}">
                <a16:creationId xmlns:a16="http://schemas.microsoft.com/office/drawing/2014/main" id="{FD698DD8-703E-EEE9-B0CE-505AF675AEEF}"/>
              </a:ext>
            </a:extLst>
          </p:cNvPr>
          <p:cNvSpPr txBox="1"/>
          <p:nvPr/>
        </p:nvSpPr>
        <p:spPr>
          <a:xfrm>
            <a:off x="3646715" y="6419793"/>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34216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DE09-F2B7-2663-0C86-A2616056E3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DB6C74-5C64-98BF-E33F-3B1C8B441F10}"/>
              </a:ext>
            </a:extLst>
          </p:cNvPr>
          <p:cNvSpPr>
            <a:spLocks noGrp="1"/>
          </p:cNvSpPr>
          <p:nvPr>
            <p:ph type="title"/>
          </p:nvPr>
        </p:nvSpPr>
        <p:spPr>
          <a:xfrm>
            <a:off x="1353828" y="623597"/>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3" name="Metin kutusu 2">
            <a:extLst>
              <a:ext uri="{FF2B5EF4-FFF2-40B4-BE49-F238E27FC236}">
                <a16:creationId xmlns:a16="http://schemas.microsoft.com/office/drawing/2014/main" id="{937A515E-84AE-6077-3EAD-732338465331}"/>
              </a:ext>
            </a:extLst>
          </p:cNvPr>
          <p:cNvSpPr txBox="1"/>
          <p:nvPr/>
        </p:nvSpPr>
        <p:spPr>
          <a:xfrm>
            <a:off x="1055912" y="1905506"/>
            <a:ext cx="10080175" cy="3046988"/>
          </a:xfrm>
          <a:prstGeom prst="rect">
            <a:avLst/>
          </a:prstGeom>
          <a:noFill/>
        </p:spPr>
        <p:txBody>
          <a:bodyPr wrap="square">
            <a:spAutoFit/>
          </a:bodyPr>
          <a:lstStyle/>
          <a:p>
            <a:pPr algn="just"/>
            <a:endParaRPr lang="tr-TR" sz="2800" dirty="0">
              <a:solidFill>
                <a:srgbClr val="000000"/>
              </a:solidFill>
            </a:endParaRPr>
          </a:p>
          <a:p>
            <a:pPr marL="342900" indent="-342900" algn="just">
              <a:buFont typeface="Wingdings" panose="05000000000000000000" pitchFamily="2" charset="2"/>
              <a:buChar char="§"/>
            </a:pPr>
            <a:r>
              <a:rPr lang="en-US" sz="2800" b="0" i="0" u="none" strike="noStrike" baseline="0" dirty="0">
                <a:solidFill>
                  <a:srgbClr val="000000"/>
                </a:solidFill>
              </a:rPr>
              <a:t> Epidemiological studies around the world in the last decade have measured the increasing mortality and morbidity related to air pollution. Measuring the public health effects of air pollution has become increasingly important in policy debates</a:t>
            </a:r>
            <a:r>
              <a:rPr lang="tr-TR" sz="2800" b="0" i="0" u="none" strike="noStrike" baseline="0" dirty="0">
                <a:solidFill>
                  <a:srgbClr val="000000"/>
                </a:solidFill>
              </a:rPr>
              <a:t> (</a:t>
            </a:r>
            <a:r>
              <a:rPr lang="en-US" sz="2800" b="0" i="0" u="none" strike="noStrike" baseline="0" dirty="0"/>
              <a:t>Wang et al. </a:t>
            </a:r>
            <a:r>
              <a:rPr lang="en-US" sz="2800" b="0" i="0" u="none" strike="noStrike" baseline="0" dirty="0">
                <a:solidFill>
                  <a:srgbClr val="00007F"/>
                </a:solidFill>
              </a:rPr>
              <a:t>2019</a:t>
            </a:r>
            <a:r>
              <a:rPr lang="en-US" sz="2800" b="0" i="0" u="none" strike="noStrike" baseline="0" dirty="0">
                <a:solidFill>
                  <a:srgbClr val="000000"/>
                </a:solidFill>
              </a:rPr>
              <a:t>).</a:t>
            </a:r>
            <a:endParaRPr lang="tr-TR" sz="2800" b="0" i="0" u="none" strike="noStrike" baseline="0" dirty="0">
              <a:solidFill>
                <a:srgbClr val="000000"/>
              </a:solidFill>
            </a:endParaRPr>
          </a:p>
          <a:p>
            <a:pPr marL="342900" indent="-342900" algn="just">
              <a:buFont typeface="Wingdings" panose="05000000000000000000" pitchFamily="2" charset="2"/>
              <a:buChar char="§"/>
            </a:pPr>
            <a:endParaRPr lang="tr-TR" sz="2400" b="0" i="0" u="none" strike="noStrike" baseline="0" dirty="0">
              <a:solidFill>
                <a:srgbClr val="000000"/>
              </a:solidFill>
            </a:endParaRPr>
          </a:p>
        </p:txBody>
      </p:sp>
      <p:sp>
        <p:nvSpPr>
          <p:cNvPr id="2" name="Metin kutusu 1">
            <a:extLst>
              <a:ext uri="{FF2B5EF4-FFF2-40B4-BE49-F238E27FC236}">
                <a16:creationId xmlns:a16="http://schemas.microsoft.com/office/drawing/2014/main" id="{3E379610-EFCB-058A-C83A-920593E6E7BD}"/>
              </a:ext>
            </a:extLst>
          </p:cNvPr>
          <p:cNvSpPr txBox="1"/>
          <p:nvPr/>
        </p:nvSpPr>
        <p:spPr>
          <a:xfrm>
            <a:off x="4005943" y="6462239"/>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Tree>
    <p:extLst>
      <p:ext uri="{BB962C8B-B14F-4D97-AF65-F5344CB8AC3E}">
        <p14:creationId xmlns:p14="http://schemas.microsoft.com/office/powerpoint/2010/main" val="407689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96372-5667-EA94-0088-98BC32A001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2B5A076-009D-ADA8-3215-44C3297A2F1D}"/>
              </a:ext>
            </a:extLst>
          </p:cNvPr>
          <p:cNvSpPr>
            <a:spLocks noGrp="1"/>
          </p:cNvSpPr>
          <p:nvPr>
            <p:ph type="title"/>
          </p:nvPr>
        </p:nvSpPr>
        <p:spPr>
          <a:xfrm>
            <a:off x="1353828" y="623597"/>
            <a:ext cx="9923770" cy="1438762"/>
          </a:xfrm>
        </p:spPr>
        <p:txBody>
          <a:bodyPr>
            <a:normAutofit fontScale="90000"/>
          </a:bodyPr>
          <a:lstStyle/>
          <a:p>
            <a:r>
              <a:rPr lang="tr-TR" sz="3600" dirty="0"/>
              <a:t>2. Overview of </a:t>
            </a:r>
            <a:r>
              <a:rPr lang="en-US" sz="3600" dirty="0"/>
              <a:t>Circular Economy and Public Health</a:t>
            </a:r>
            <a:br>
              <a:rPr lang="en-US" sz="3600" dirty="0"/>
            </a:br>
            <a:endParaRPr lang="en-ZA" dirty="0"/>
          </a:p>
        </p:txBody>
      </p:sp>
      <p:sp>
        <p:nvSpPr>
          <p:cNvPr id="2" name="Metin kutusu 1">
            <a:extLst>
              <a:ext uri="{FF2B5EF4-FFF2-40B4-BE49-F238E27FC236}">
                <a16:creationId xmlns:a16="http://schemas.microsoft.com/office/drawing/2014/main" id="{2D3697A7-1F45-CC1F-A1BD-6F165B16FB23}"/>
              </a:ext>
            </a:extLst>
          </p:cNvPr>
          <p:cNvSpPr txBox="1"/>
          <p:nvPr/>
        </p:nvSpPr>
        <p:spPr>
          <a:xfrm>
            <a:off x="4005943" y="6462239"/>
            <a:ext cx="5725885" cy="338554"/>
          </a:xfrm>
          <a:prstGeom prst="rect">
            <a:avLst/>
          </a:prstGeom>
          <a:noFill/>
        </p:spPr>
        <p:txBody>
          <a:bodyPr wrap="square" rtlCol="0">
            <a:spAutoFit/>
          </a:bodyPr>
          <a:lstStyle/>
          <a:p>
            <a:pPr algn="ctr"/>
            <a:r>
              <a:rPr lang="tr-TR" sz="1600" dirty="0" err="1"/>
              <a:t>Assoc</a:t>
            </a:r>
            <a:r>
              <a:rPr lang="tr-TR" sz="1600" dirty="0"/>
              <a:t>. Prof. Gökçe MANAVGAT</a:t>
            </a:r>
            <a:endParaRPr lang="en-US" sz="1600" dirty="0"/>
          </a:p>
        </p:txBody>
      </p:sp>
      <p:sp>
        <p:nvSpPr>
          <p:cNvPr id="5" name="Metin kutusu 4">
            <a:extLst>
              <a:ext uri="{FF2B5EF4-FFF2-40B4-BE49-F238E27FC236}">
                <a16:creationId xmlns:a16="http://schemas.microsoft.com/office/drawing/2014/main" id="{E1E62300-1E44-5167-479C-07339E4476FF}"/>
              </a:ext>
            </a:extLst>
          </p:cNvPr>
          <p:cNvSpPr txBox="1"/>
          <p:nvPr/>
        </p:nvSpPr>
        <p:spPr>
          <a:xfrm>
            <a:off x="1291401" y="1853978"/>
            <a:ext cx="9546771" cy="461665"/>
          </a:xfrm>
          <a:prstGeom prst="rect">
            <a:avLst/>
          </a:prstGeom>
          <a:noFill/>
        </p:spPr>
        <p:txBody>
          <a:bodyPr wrap="square">
            <a:spAutoFit/>
          </a:bodyPr>
          <a:lstStyle/>
          <a:p>
            <a:r>
              <a:rPr lang="en-US" sz="2400" b="1" u="sng" dirty="0"/>
              <a:t>The Relationship Between Circular Economy Activities and Health</a:t>
            </a:r>
          </a:p>
        </p:txBody>
      </p:sp>
      <p:sp>
        <p:nvSpPr>
          <p:cNvPr id="8" name="Metin kutusu 7">
            <a:extLst>
              <a:ext uri="{FF2B5EF4-FFF2-40B4-BE49-F238E27FC236}">
                <a16:creationId xmlns:a16="http://schemas.microsoft.com/office/drawing/2014/main" id="{89C728A4-1623-A1BE-D987-0D681981D087}"/>
              </a:ext>
            </a:extLst>
          </p:cNvPr>
          <p:cNvSpPr txBox="1"/>
          <p:nvPr/>
        </p:nvSpPr>
        <p:spPr>
          <a:xfrm>
            <a:off x="1320059" y="2634615"/>
            <a:ext cx="10360312" cy="3046988"/>
          </a:xfrm>
          <a:prstGeom prst="rect">
            <a:avLst/>
          </a:prstGeom>
          <a:noFill/>
        </p:spPr>
        <p:txBody>
          <a:bodyPr wrap="square">
            <a:spAutoFit/>
          </a:bodyPr>
          <a:lstStyle/>
          <a:p>
            <a:pPr algn="just"/>
            <a:r>
              <a:rPr lang="en-US" sz="2400" dirty="0"/>
              <a:t>Circular economy approaches aim to mitigate environmental damage through practices such as recycling waste, improving resource efficiency, and reducing carbon emissions, thereby </a:t>
            </a:r>
            <a:r>
              <a:rPr lang="tr-TR" sz="2400" dirty="0" err="1"/>
              <a:t>may</a:t>
            </a:r>
            <a:r>
              <a:rPr lang="tr-TR" sz="2400" dirty="0"/>
              <a:t> </a:t>
            </a:r>
            <a:r>
              <a:rPr lang="en-US" sz="2400" dirty="0"/>
              <a:t>contributing to a reduction in societal healthcare expenditures. </a:t>
            </a:r>
            <a:endParaRPr lang="tr-TR" sz="2400" dirty="0"/>
          </a:p>
          <a:p>
            <a:pPr algn="just"/>
            <a:endParaRPr lang="tr-TR" sz="2400" dirty="0"/>
          </a:p>
          <a:p>
            <a:pPr algn="just"/>
            <a:r>
              <a:rPr lang="en-US" sz="2400" dirty="0"/>
              <a:t>Notably, the decline in health issues such as respiratory diseases </a:t>
            </a:r>
            <a:r>
              <a:rPr lang="tr-TR" sz="2400" dirty="0" err="1"/>
              <a:t>may</a:t>
            </a:r>
            <a:r>
              <a:rPr lang="tr-TR" sz="2400" dirty="0"/>
              <a:t> </a:t>
            </a:r>
            <a:r>
              <a:rPr lang="en-US" sz="2400" dirty="0"/>
              <a:t>caused by air pollution illustrates the indirect contribution of this economic model to public health.</a:t>
            </a:r>
          </a:p>
        </p:txBody>
      </p:sp>
    </p:spTree>
    <p:extLst>
      <p:ext uri="{BB962C8B-B14F-4D97-AF65-F5344CB8AC3E}">
        <p14:creationId xmlns:p14="http://schemas.microsoft.com/office/powerpoint/2010/main" val="2242530154"/>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{9D40E623-D3DB-4B12-BF3E-4E0A9AA49ED8}tf78544816_win32</Template>
  <TotalTime>653</TotalTime>
  <Words>2879</Words>
  <Application>Microsoft Office PowerPoint</Application>
  <PresentationFormat>Geniş ekran</PresentationFormat>
  <Paragraphs>583</Paragraphs>
  <Slides>33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Aharoni</vt:lpstr>
      <vt:lpstr>Aptos</vt:lpstr>
      <vt:lpstr>Arial</vt:lpstr>
      <vt:lpstr>Calibri</vt:lpstr>
      <vt:lpstr>Cambria Math</vt:lpstr>
      <vt:lpstr>Myriad Pro</vt:lpstr>
      <vt:lpstr>Tisa Offc Serif Pro</vt:lpstr>
      <vt:lpstr>Univers Light</vt:lpstr>
      <vt:lpstr>Wingdings</vt:lpstr>
      <vt:lpstr>Custom</vt:lpstr>
      <vt:lpstr>Impact of Circular Economy Practices on Health Outcomes and Expenditures in the EU</vt:lpstr>
      <vt:lpstr>Agenda</vt:lpstr>
      <vt:lpstr>1. Introduction</vt:lpstr>
      <vt:lpstr>1. Introduction</vt:lpstr>
      <vt:lpstr>1. Introduction</vt:lpstr>
      <vt:lpstr>2.Overview of Circular Economy and Public Health </vt:lpstr>
      <vt:lpstr>2. Overview of Circular Economy and Public Health </vt:lpstr>
      <vt:lpstr>2. Overview of Circular Economy and Public Health </vt:lpstr>
      <vt:lpstr>2. Overview of Circular Economy and Public Health </vt:lpstr>
      <vt:lpstr>2. Overview of Circular Economy and Public Health </vt:lpstr>
      <vt:lpstr>2. Overview of Circular Economy and Public Health </vt:lpstr>
      <vt:lpstr>2. Overview of Circular Economy and Public Health </vt:lpstr>
      <vt:lpstr>2. Overview of Circular Economy and Public Health </vt:lpstr>
      <vt:lpstr>3.Data and Methodology </vt:lpstr>
      <vt:lpstr>3.Data and Methodology </vt:lpstr>
      <vt:lpstr>3.Data and Methodology </vt:lpstr>
      <vt:lpstr>3.Data and Methodology </vt:lpstr>
      <vt:lpstr>3.Data and Methodology </vt:lpstr>
      <vt:lpstr>3.Data and Methodology </vt:lpstr>
      <vt:lpstr>3.Data and Methodology </vt:lpstr>
      <vt:lpstr>3.Data and Methodology </vt:lpstr>
      <vt:lpstr>4.Results </vt:lpstr>
      <vt:lpstr>4.Results </vt:lpstr>
      <vt:lpstr>4.Results </vt:lpstr>
      <vt:lpstr>4.Results </vt:lpstr>
      <vt:lpstr>4.Results </vt:lpstr>
      <vt:lpstr>4.Results </vt:lpstr>
      <vt:lpstr>4.Results</vt:lpstr>
      <vt:lpstr>4.Results</vt:lpstr>
      <vt:lpstr>5. Conclusion </vt:lpstr>
      <vt:lpstr>5. Conclusion </vt:lpstr>
      <vt:lpstr>5. 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Gökçe Manavgat</dc:creator>
  <cp:lastModifiedBy>Gökçe Manavgat</cp:lastModifiedBy>
  <cp:revision>30</cp:revision>
  <dcterms:created xsi:type="dcterms:W3CDTF">2024-10-26T18:34:27Z</dcterms:created>
  <dcterms:modified xsi:type="dcterms:W3CDTF">2024-11-28T12:25:23Z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