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58" r:id="rId4"/>
    <p:sldId id="267" r:id="rId5"/>
    <p:sldId id="268" r:id="rId6"/>
    <p:sldId id="269" r:id="rId7"/>
    <p:sldId id="271" r:id="rId8"/>
    <p:sldId id="272" r:id="rId9"/>
    <p:sldId id="304" r:id="rId10"/>
    <p:sldId id="283" r:id="rId11"/>
    <p:sldId id="273" r:id="rId12"/>
    <p:sldId id="274" r:id="rId13"/>
    <p:sldId id="285" r:id="rId14"/>
    <p:sldId id="286" r:id="rId15"/>
    <p:sldId id="300" r:id="rId16"/>
    <p:sldId id="306" r:id="rId17"/>
    <p:sldId id="276" r:id="rId18"/>
    <p:sldId id="307" r:id="rId19"/>
    <p:sldId id="289" r:id="rId20"/>
    <p:sldId id="298" r:id="rId21"/>
    <p:sldId id="308" r:id="rId22"/>
    <p:sldId id="292" r:id="rId23"/>
    <p:sldId id="278" r:id="rId24"/>
    <p:sldId id="294" r:id="rId25"/>
    <p:sldId id="279" r:id="rId26"/>
    <p:sldId id="295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5E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165" autoAdjust="0"/>
  </p:normalViewPr>
  <p:slideViewPr>
    <p:cSldViewPr snapToGrid="0">
      <p:cViewPr>
        <p:scale>
          <a:sx n="70" d="100"/>
          <a:sy n="70" d="100"/>
        </p:scale>
        <p:origin x="970" y="3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oliv\Documents\AJP\Clermont\Archivos\Evaluaci&#243;nComercialPaneles%20v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jim\OneDrive\Documentos\Ciencia%20Y%20Tecnologia%20de%20la%20Sostenibilidad\TFM\Borrador\Defensa\Tablas%20a%20Grafic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'Generación EN'!$Y$2</c:f>
              <c:strCache>
                <c:ptCount val="1"/>
                <c:pt idx="0">
                  <c:v>Irrigation Requirements [kWh]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'Generación EN'!$Z$1:$AK$1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'Generación EN'!$Z$2:$AK$2</c:f>
              <c:numCache>
                <c:formatCode>0.00</c:formatCode>
                <c:ptCount val="12"/>
                <c:pt idx="0">
                  <c:v>1287.6708074534163</c:v>
                </c:pt>
                <c:pt idx="1">
                  <c:v>1073.0590062111803</c:v>
                </c:pt>
                <c:pt idx="2">
                  <c:v>858.44720496894422</c:v>
                </c:pt>
                <c:pt idx="3">
                  <c:v>429.22360248447211</c:v>
                </c:pt>
                <c:pt idx="4">
                  <c:v>214.61180124223606</c:v>
                </c:pt>
                <c:pt idx="5">
                  <c:v>85.844720496894411</c:v>
                </c:pt>
                <c:pt idx="6">
                  <c:v>85.844720496894411</c:v>
                </c:pt>
                <c:pt idx="7">
                  <c:v>85.844720496894411</c:v>
                </c:pt>
                <c:pt idx="8">
                  <c:v>214.61180124223606</c:v>
                </c:pt>
                <c:pt idx="9">
                  <c:v>643.83540372670814</c:v>
                </c:pt>
                <c:pt idx="10">
                  <c:v>858.44720496894422</c:v>
                </c:pt>
                <c:pt idx="11">
                  <c:v>1073.0590062111803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E-476F-96B4-EBBC2595BE5D}"/>
            </c:ext>
          </c:extLst>
        </c:ser>
        <c:ser>
          <c:idx val="1"/>
          <c:order val="1"/>
          <c:tx>
            <c:strRef>
              <c:f>'Generación EN'!$Y$3</c:f>
              <c:strCache>
                <c:ptCount val="1"/>
                <c:pt idx="0">
                  <c:v>Self-Consumption [kWh]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cat>
            <c:strRef>
              <c:f>'Generación EN'!$Z$1:$AK$1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'Generación EN'!$Z$3:$AK$3</c:f>
              <c:numCache>
                <c:formatCode>0.00</c:formatCode>
                <c:ptCount val="12"/>
                <c:pt idx="0">
                  <c:v>1287.6708074534163</c:v>
                </c:pt>
                <c:pt idx="1">
                  <c:v>1073.0590062111803</c:v>
                </c:pt>
                <c:pt idx="2">
                  <c:v>858.44720496894422</c:v>
                </c:pt>
                <c:pt idx="3">
                  <c:v>429.22360248447211</c:v>
                </c:pt>
                <c:pt idx="4">
                  <c:v>214.61180124223606</c:v>
                </c:pt>
                <c:pt idx="5">
                  <c:v>85.844720496894411</c:v>
                </c:pt>
                <c:pt idx="6">
                  <c:v>85.844720496894411</c:v>
                </c:pt>
                <c:pt idx="7">
                  <c:v>85.844720496894411</c:v>
                </c:pt>
                <c:pt idx="8">
                  <c:v>214.61180124223606</c:v>
                </c:pt>
                <c:pt idx="9">
                  <c:v>643.83540372670814</c:v>
                </c:pt>
                <c:pt idx="10">
                  <c:v>858.44720496894422</c:v>
                </c:pt>
                <c:pt idx="11">
                  <c:v>1073.0590062111803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4E-476F-96B4-EBBC2595BE5D}"/>
            </c:ext>
          </c:extLst>
        </c:ser>
        <c:ser>
          <c:idx val="2"/>
          <c:order val="2"/>
          <c:tx>
            <c:strRef>
              <c:f>'Generación EN'!$Y$4</c:f>
              <c:strCache>
                <c:ptCount val="1"/>
                <c:pt idx="0">
                  <c:v>Surplus Injection [kWh]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'Generación EN'!$Z$1:$AK$1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'Generación EN'!$Z$4:$AK$4</c:f>
              <c:numCache>
                <c:formatCode>0.00</c:formatCode>
                <c:ptCount val="12"/>
                <c:pt idx="0">
                  <c:v>24.615592546583912</c:v>
                </c:pt>
                <c:pt idx="1">
                  <c:v>85.536193788819901</c:v>
                </c:pt>
                <c:pt idx="2">
                  <c:v>335.61519503105603</c:v>
                </c:pt>
                <c:pt idx="3">
                  <c:v>504.74599751552802</c:v>
                </c:pt>
                <c:pt idx="4">
                  <c:v>518.376998757764</c:v>
                </c:pt>
                <c:pt idx="5">
                  <c:v>528.92007950310563</c:v>
                </c:pt>
                <c:pt idx="6">
                  <c:v>623.49927950310564</c:v>
                </c:pt>
                <c:pt idx="7">
                  <c:v>670.7888795031057</c:v>
                </c:pt>
                <c:pt idx="8">
                  <c:v>672.06819875776398</c:v>
                </c:pt>
                <c:pt idx="9">
                  <c:v>432.00299627329196</c:v>
                </c:pt>
                <c:pt idx="10">
                  <c:v>323.79279503105602</c:v>
                </c:pt>
                <c:pt idx="11">
                  <c:v>191.93779378881982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E-476F-96B4-EBBC2595BE5D}"/>
            </c:ext>
          </c:extLst>
        </c:ser>
        <c:ser>
          <c:idx val="3"/>
          <c:order val="3"/>
          <c:tx>
            <c:strRef>
              <c:f>'Generación EN'!$Y$5</c:f>
              <c:strCache>
                <c:ptCount val="1"/>
                <c:pt idx="0">
                  <c:v>Total Generation [kWh]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'Generación EN'!$Z$1:$AK$1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'Generación EN'!$Z$5:$AK$5</c:f>
              <c:numCache>
                <c:formatCode>0.00</c:formatCode>
                <c:ptCount val="12"/>
                <c:pt idx="0">
                  <c:v>1312.2864000000002</c:v>
                </c:pt>
                <c:pt idx="1">
                  <c:v>1158.5952000000002</c:v>
                </c:pt>
                <c:pt idx="2">
                  <c:v>1194.0624000000003</c:v>
                </c:pt>
                <c:pt idx="3">
                  <c:v>933.96960000000013</c:v>
                </c:pt>
                <c:pt idx="4">
                  <c:v>732.98880000000008</c:v>
                </c:pt>
                <c:pt idx="5">
                  <c:v>614.76480000000004</c:v>
                </c:pt>
                <c:pt idx="6">
                  <c:v>709.34400000000005</c:v>
                </c:pt>
                <c:pt idx="7">
                  <c:v>756.63360000000011</c:v>
                </c:pt>
                <c:pt idx="8">
                  <c:v>886.68000000000006</c:v>
                </c:pt>
                <c:pt idx="9">
                  <c:v>1075.8384000000001</c:v>
                </c:pt>
                <c:pt idx="10">
                  <c:v>1182.2400000000002</c:v>
                </c:pt>
                <c:pt idx="11">
                  <c:v>1264.9968000000001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4E-476F-96B4-EBBC2595B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219471"/>
        <c:axId val="67434783"/>
      </c:lineChart>
      <c:catAx>
        <c:axId val="138621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434783"/>
        <c:crosses val="autoZero"/>
        <c:auto val="1"/>
        <c:lblAlgn val="ctr"/>
        <c:lblOffset val="100"/>
        <c:noMultiLvlLbl val="0"/>
      </c:catAx>
      <c:valAx>
        <c:axId val="6743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[kWh]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8621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chemeClr val="accent5">
          <a:lumMod val="75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Pruning Energ</a:t>
            </a:r>
            <a:r>
              <a:rPr lang="en-US" sz="2000" baseline="0" dirty="0"/>
              <a:t>y Potential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0429A0-F024-4406-9506-7038FF89A64C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03A-4225-BB44-4358CDC79E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D6F0939-CB2D-4DCE-A8C1-2AD04D17C4C0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03A-4225-BB44-4358CDC79E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D3644ED-705D-4DDC-AE80-D69258E3A009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03A-4225-BB44-4358CDC79E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D7B056-CBA8-45F7-9DA3-C4BA6980D9B3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03A-4225-BB44-4358CDC79E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07F208F-559B-4244-8752-6A02F71E7C5D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03A-4225-BB44-4358CDC79E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Hoja1!$A$1:$A$5</c:f>
              <c:strCache>
                <c:ptCount val="5"/>
                <c:pt idx="0">
                  <c:v>Viña</c:v>
                </c:pt>
                <c:pt idx="1">
                  <c:v>Manzano</c:v>
                </c:pt>
                <c:pt idx="2">
                  <c:v>Cerezo</c:v>
                </c:pt>
                <c:pt idx="3">
                  <c:v>Avellano</c:v>
                </c:pt>
                <c:pt idx="4">
                  <c:v>Olivo</c:v>
                </c:pt>
              </c:strCache>
            </c:strRef>
          </c:cat>
          <c:val>
            <c:numRef>
              <c:f>Hoja1!$B$1:$B$5</c:f>
              <c:numCache>
                <c:formatCode>General</c:formatCode>
                <c:ptCount val="5"/>
                <c:pt idx="0">
                  <c:v>294616</c:v>
                </c:pt>
                <c:pt idx="1">
                  <c:v>109548</c:v>
                </c:pt>
                <c:pt idx="2">
                  <c:v>18744</c:v>
                </c:pt>
                <c:pt idx="3">
                  <c:v>17976</c:v>
                </c:pt>
                <c:pt idx="4">
                  <c:v>13114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Hoja1!$C$1:$C$5</c15:f>
                <c15:dlblRangeCache>
                  <c:ptCount val="5"/>
                  <c:pt idx="0">
                    <c:v>65%</c:v>
                  </c:pt>
                  <c:pt idx="1">
                    <c:v>24%</c:v>
                  </c:pt>
                  <c:pt idx="2">
                    <c:v>4%</c:v>
                  </c:pt>
                  <c:pt idx="3">
                    <c:v>4%</c:v>
                  </c:pt>
                  <c:pt idx="4">
                    <c:v>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03A-4225-BB44-4358CDC79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205600"/>
        <c:axId val="1246324544"/>
      </c:barChart>
      <c:catAx>
        <c:axId val="122120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46324544"/>
        <c:crosses val="autoZero"/>
        <c:auto val="1"/>
        <c:lblAlgn val="ctr"/>
        <c:lblOffset val="100"/>
        <c:noMultiLvlLbl val="0"/>
      </c:catAx>
      <c:valAx>
        <c:axId val="124632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2120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619AB-ABEA-4CD8-A323-6C8FE0ABC2A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58DCD-F27D-4CFA-BA5A-D7CA185AFF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4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Each MWh of energy obtained through vineyard biomass instead of from the national electric grid (SEN), the release of </a:t>
            </a:r>
            <a:r>
              <a:rPr lang="en-US" sz="1200" b="1" dirty="0">
                <a:solidFill>
                  <a:schemeClr val="accent1"/>
                </a:solidFill>
              </a:rPr>
              <a:t>246,39 kg CO</a:t>
            </a:r>
            <a:r>
              <a:rPr lang="en-US" sz="1200" b="1" baseline="-25000" dirty="0">
                <a:solidFill>
                  <a:schemeClr val="accent1"/>
                </a:solidFill>
              </a:rPr>
              <a:t>2</a:t>
            </a:r>
            <a:endParaRPr lang="es-CL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8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From the expert interviewed, it is concluded that there is no gas pipeline infrastructure in the Maule Region, a key characteristic for the design of methanation projects.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4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8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PIB Chile = USD$16.800</a:t>
            </a:r>
            <a:br>
              <a:rPr lang="es-CL" dirty="0"/>
            </a:br>
            <a:r>
              <a:rPr lang="en-US" sz="1200" dirty="0"/>
              <a:t>Agroindustry plays a </a:t>
            </a:r>
            <a:r>
              <a:rPr lang="en-US" sz="1200" b="1" dirty="0">
                <a:solidFill>
                  <a:schemeClr val="accent1"/>
                </a:solidFill>
              </a:rPr>
              <a:t>key role</a:t>
            </a:r>
            <a:r>
              <a:rPr lang="en-US" sz="1200" dirty="0"/>
              <a:t> in the local economy but also has a </a:t>
            </a:r>
            <a:r>
              <a:rPr lang="en-US" sz="1200" b="1" dirty="0">
                <a:solidFill>
                  <a:schemeClr val="accent1"/>
                </a:solidFill>
              </a:rPr>
              <a:t>huge impact </a:t>
            </a:r>
            <a:r>
              <a:rPr lang="en-US" sz="1200" dirty="0"/>
              <a:t>on the environment. </a:t>
            </a:r>
            <a:endParaRPr lang="es-MX" sz="1200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9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3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Agricultura representa el </a:t>
            </a:r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70%</a:t>
            </a:r>
            <a:r>
              <a:rPr lang="es-CL" dirty="0"/>
              <a:t> del consumo de agua de la región.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Déficit hídrico ha causado una pérdida del 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10%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dirty="0"/>
              <a:t>en la producción agrícola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El </a:t>
            </a:r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84%</a:t>
            </a:r>
            <a:r>
              <a:rPr lang="es-CL" dirty="0"/>
              <a:t> de la matriz eléctrica de la región proviene de fuentes hídricas.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8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agricultural systems, the use of rows with mechanical turning is recommended.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Influence Diagram helps support the design and decision-making of the system.</a:t>
            </a:r>
            <a:endParaRPr lang="es-CL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the Maule Region, there are </a:t>
            </a:r>
            <a:r>
              <a:rPr lang="en-US" sz="1200" b="1" dirty="0">
                <a:solidFill>
                  <a:schemeClr val="accent1"/>
                </a:solidFill>
              </a:rPr>
              <a:t>500 endemic species </a:t>
            </a:r>
            <a:r>
              <a:rPr lang="en-US" sz="1200" dirty="0"/>
              <a:t>of Chile and </a:t>
            </a:r>
            <a:r>
              <a:rPr lang="en-US" sz="1200" b="1" dirty="0">
                <a:solidFill>
                  <a:schemeClr val="accent1"/>
                </a:solidFill>
              </a:rPr>
              <a:t>27 unique species </a:t>
            </a:r>
            <a:r>
              <a:rPr lang="en-US" sz="1200" dirty="0"/>
              <a:t>from this region.</a:t>
            </a:r>
            <a:endParaRPr lang="es-CL" sz="1200" dirty="0"/>
          </a:p>
          <a:p>
            <a:endParaRPr lang="es-MX" dirty="0"/>
          </a:p>
          <a:p>
            <a:r>
              <a:rPr lang="es-MX" dirty="0"/>
              <a:t>Proteger la biodiversidad: Las ZNP generan heterogeneidad en el paisaje y permiten la conectividad entre los distintos hábitats presentes, mitigando el efecto de la </a:t>
            </a:r>
          </a:p>
          <a:p>
            <a:r>
              <a:rPr lang="es-MX" dirty="0"/>
              <a:t>actividad agrícola en la fauna y flora local. De la misma forma, actúan como refugio para animales, aves e insectos. </a:t>
            </a:r>
          </a:p>
          <a:p>
            <a:endParaRPr lang="es-MX" dirty="0"/>
          </a:p>
          <a:p>
            <a:r>
              <a:rPr lang="es-MX" dirty="0"/>
              <a:t>- Mitigación del cambio climático: Estas zonas no ocupadas no requieren trabajos de manejo de suelos, fertilización ni aplicación de fitosanitarios, actividades todas </a:t>
            </a:r>
          </a:p>
          <a:p>
            <a:r>
              <a:rPr lang="es-MX" dirty="0"/>
              <a:t>asociadas a la emisión de CO2. Además, la biomasa de su vegetación incrementa la captura de CO2.</a:t>
            </a:r>
          </a:p>
          <a:p>
            <a:endParaRPr lang="es-MX" dirty="0"/>
          </a:p>
          <a:p>
            <a:r>
              <a:rPr lang="es-MX" dirty="0"/>
              <a:t>- Resiliencia:  La  presencia  de  estas  cubiertas  vegetales  permiten  aumentar  la retención de agua de los suelos y disminuir la escorrentía. Esto además permite </a:t>
            </a:r>
          </a:p>
          <a:p>
            <a:r>
              <a:rPr lang="es-MX" dirty="0"/>
              <a:t>reducir los riesgos de erosión e inundación, compactando el suelo y actuando como cortavientos.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8DCD-F27D-4CFA-BA5A-D7CA185AFF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B64F1-1DB1-DD1B-CB04-24080EDC8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374614-ADCD-9F6F-9A40-B8B312970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5022C5-A68E-E5C3-AD52-8F9F4A76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179C-890F-41FB-8846-F4B4C002EC7E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FF0D1-2E2B-2AAA-F412-03A756D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4D9D70-4B1F-7C58-1ABA-869A1AF3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A588A-3C79-8770-9CE5-E7C48751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6684E5-7402-2441-B18B-967E86A90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D4F5B4-AEB7-C0E0-19A3-AE6D21D5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DF76-46D5-490D-8505-60965A22F4ED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BAB24E-88CB-CAF9-69EB-577E7C30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41C320-3F0B-6CC7-2B44-B593F061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9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49263C-3328-F37F-59EE-A91A14F28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4CA7CD-280C-5596-AAA4-218D3E77C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6B4350-1B86-8361-0DAE-D9B4085C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67C0-C0C0-41CE-ABB5-6CA4AE3C591C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5D92F4-4BB3-FBFB-DC57-37AED1CD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DC0CC-B317-B0E9-5357-4C2FF930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0499C-844D-D97C-AA17-25255C8E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1E0E76-DC8D-D1D2-050A-D871B69E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F10C1-81F0-476D-044C-01791BB5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DDEC-8BEE-4047-9B48-1EAB1F4EC4E5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E864F9-7B26-08D3-B67B-CDD14D70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ABEF3-E901-11A2-74E8-6C7A64C2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1DC2C-2280-618B-8309-E20C2BC8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7F875D-52F2-5917-7666-0805518B7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007149-D65C-4B50-529F-8C6D6239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EAC5-8BEE-4017-A8E7-B60A957C0F5D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96135E-2182-F2F2-95BE-E9A33FB1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2082B-746F-2B58-5FE3-FAD07E94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56B0D-4846-38EB-0219-008C67E3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D63852-D90B-DA51-7868-1466C5A70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1E2FCF-5B3D-425D-549E-A055DA384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3544C-0757-0924-C57B-0BAA137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F4A6-B111-4CAA-8E2E-2DB08F8F6E87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7430E2-3421-0EAD-315F-F76DD21A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D3229-910C-432B-F6D1-3F8C8414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9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FD948-2F0C-23F2-1BA3-D2EFC3D8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DAE117-9153-71AB-58C5-2B1581A3B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E30142-A835-026A-0406-A4C11F440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27A04B-0738-780F-08A3-069193B0D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FE8A7A-6D5F-663C-7D37-64F101EA9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DF8049-B0F3-FF14-32DB-9EFE671C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8947-C387-4052-8E83-2D64FB5BB22F}" type="datetime1">
              <a:rPr lang="en-US" smtClean="0"/>
              <a:t>12/2/2024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98CCF7-C78C-4E4E-0506-EE3E733A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C1BCD7-6FA3-E02C-C6D1-FADEFA2D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E7981-B2B8-5AE6-AF91-24F277FC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78FADB-E730-0DEB-38AA-86FE7833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EBDE-7D01-4F7E-800E-5BFBB7754F97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2A0582-EDE8-0F70-E4D4-10521D99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1B4E98-3370-34AC-76F4-E5DCAB94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FED796-266B-6B32-30BE-2B7B0352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C5CB-BCBC-47CE-9C04-BD795750BFB2}" type="datetime1">
              <a:rPr lang="en-US" smtClean="0"/>
              <a:t>12/2/2024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08DADE-F73D-6CE5-2D86-0297F3C1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5DAB95-1AB7-E3D6-57B5-E8DCA1C2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8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E9151-0C98-30F7-DCAA-C8CA615D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C69FD3-1ACB-4C8A-82D7-BBE6F5A8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A340F1-0903-ABA5-7289-1049FA6FE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2AD6C-9B9A-E32B-5F8C-B1534FA9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D868-9E66-4B3A-A28F-C7F6BD3CFC28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9B6E69-AF52-9510-E63B-D98DE5A3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2102D0-F84A-0333-C4C0-DFA6D76C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EB09C-3FB6-E299-EFAA-DD926832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C50A5-A584-90B7-8E1E-2D1368D2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FE6453-61A4-1B88-16B9-0CCB4D819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451C8B-F81B-BCEC-174B-D005D167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30F-864A-4B9F-9FBA-535EB6E516EF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2D4AFA-F707-09AB-B7FC-71944CFC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9E41E1-0D82-4673-3C05-B635030A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8B77C5-5FD1-DEB1-F6D0-E37F1212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46B04E-2970-5E85-48D9-ADF41E89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9DD77-08F3-8AA9-A220-B7DF2AFB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5FB0-697C-4EEB-BE5F-3712DDB98D84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0DB848-A443-B082-961C-6BE1DCC65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836FE7-001F-A86E-D547-341AA5C99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DD679-B2BB-4F0B-9C1C-41A996D226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B00D5A7-917D-7C08-D36A-72ADD4425D42}"/>
              </a:ext>
            </a:extLst>
          </p:cNvPr>
          <p:cNvSpPr/>
          <p:nvPr/>
        </p:nvSpPr>
        <p:spPr>
          <a:xfrm>
            <a:off x="-68826" y="365125"/>
            <a:ext cx="12339484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9AC001-E931-3646-84E1-F52BB9113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925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Circular Economy for agriculture in the Maule Region, Chile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FBE5FE-3D91-7D3A-BBEC-ED9BBB159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8800"/>
            <a:ext cx="9144000" cy="1164075"/>
          </a:xfrm>
        </p:spPr>
        <p:txBody>
          <a:bodyPr>
            <a:normAutofit/>
          </a:bodyPr>
          <a:lstStyle/>
          <a:p>
            <a:r>
              <a:rPr lang="es-CL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Álvaro Jiménez, Gemma Cervantes</a:t>
            </a:r>
          </a:p>
          <a:p>
            <a:r>
              <a:rPr lang="en-AU" sz="1400" dirty="0">
                <a:ea typeface="Calibri" panose="020F0502020204030204" pitchFamily="34" charset="0"/>
              </a:rPr>
              <a:t>Sustainability Institute, </a:t>
            </a:r>
            <a:r>
              <a:rPr lang="en-AU" sz="1400" dirty="0" err="1">
                <a:ea typeface="Calibri" panose="020F0502020204030204" pitchFamily="34" charset="0"/>
              </a:rPr>
              <a:t>Universitat</a:t>
            </a:r>
            <a:r>
              <a:rPr lang="en-AU" sz="1400" dirty="0">
                <a:ea typeface="Calibri" panose="020F0502020204030204" pitchFamily="34" charset="0"/>
              </a:rPr>
              <a:t> </a:t>
            </a:r>
            <a:r>
              <a:rPr lang="en-AU" sz="1400" dirty="0" err="1">
                <a:ea typeface="Calibri" panose="020F0502020204030204" pitchFamily="34" charset="0"/>
              </a:rPr>
              <a:t>Politècnica</a:t>
            </a:r>
            <a:r>
              <a:rPr lang="en-AU" sz="1400" dirty="0">
                <a:ea typeface="Calibri" panose="020F0502020204030204" pitchFamily="34" charset="0"/>
              </a:rPr>
              <a:t> de Catalunya</a:t>
            </a:r>
          </a:p>
          <a:p>
            <a:r>
              <a:rPr lang="en-US" sz="1400" dirty="0">
                <a:ea typeface="Calibri" panose="020F0502020204030204" pitchFamily="34" charset="0"/>
              </a:rPr>
              <a:t>Clermont-Ferrand, 6 December 2024</a:t>
            </a:r>
            <a:endParaRPr lang="en-U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690610-9943-DBC3-ECF0-520834C6A7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63" y="715486"/>
            <a:ext cx="2649855" cy="6432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D7636A-D062-D504-CC60-94A7D1FE0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5486"/>
            <a:ext cx="2789555" cy="6248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8D07ED-FC79-9C62-178A-A619E97B4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80" y="496046"/>
            <a:ext cx="5303980" cy="10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10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059339F-3E7B-6F54-83B9-80517F193095}"/>
              </a:ext>
            </a:extLst>
          </p:cNvPr>
          <p:cNvSpPr txBox="1"/>
          <p:nvPr/>
        </p:nvSpPr>
        <p:spPr>
          <a:xfrm>
            <a:off x="84824" y="1849759"/>
            <a:ext cx="6567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initial investment is approximately </a:t>
            </a:r>
            <a:r>
              <a:rPr lang="en-US" sz="2400" b="1" dirty="0">
                <a:solidFill>
                  <a:schemeClr val="accent1"/>
                </a:solidFill>
              </a:rPr>
              <a:t>€ 7.500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It generates </a:t>
            </a:r>
            <a:r>
              <a:rPr lang="en-US" sz="2400" b="1" dirty="0">
                <a:solidFill>
                  <a:schemeClr val="accent1"/>
                </a:solidFill>
              </a:rPr>
              <a:t>11.822 kWh</a:t>
            </a:r>
            <a:r>
              <a:rPr lang="en-US" sz="2400" dirty="0"/>
              <a:t> of irrigation energy annually, with </a:t>
            </a:r>
            <a:r>
              <a:rPr lang="en-US" sz="2400" b="1" dirty="0">
                <a:solidFill>
                  <a:schemeClr val="accent1"/>
                </a:solidFill>
              </a:rPr>
              <a:t>58%</a:t>
            </a:r>
            <a:r>
              <a:rPr lang="en-US" sz="2400" dirty="0"/>
              <a:t> for self-consumption and </a:t>
            </a:r>
            <a:r>
              <a:rPr lang="en-US" sz="2400" b="1" dirty="0">
                <a:solidFill>
                  <a:schemeClr val="accent1"/>
                </a:solidFill>
              </a:rPr>
              <a:t>42% </a:t>
            </a:r>
            <a:r>
              <a:rPr lang="en-US" sz="2400" dirty="0"/>
              <a:t>for the sale of excess.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It avoids the release of </a:t>
            </a:r>
            <a:r>
              <a:rPr lang="en-US" sz="2400" b="1" dirty="0">
                <a:solidFill>
                  <a:schemeClr val="accent1"/>
                </a:solidFill>
              </a:rPr>
              <a:t>3,44 tons of CO</a:t>
            </a:r>
            <a:r>
              <a:rPr lang="en-US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 annually.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/>
          </a:p>
        </p:txBody>
      </p:sp>
      <p:graphicFrame>
        <p:nvGraphicFramePr>
          <p:cNvPr id="2" name="Tabla 7">
            <a:extLst>
              <a:ext uri="{FF2B5EF4-FFF2-40B4-BE49-F238E27FC236}">
                <a16:creationId xmlns:a16="http://schemas.microsoft.com/office/drawing/2014/main" id="{E62181B5-87C8-FF2B-4A5E-7FC4A76B3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10380"/>
              </p:ext>
            </p:extLst>
          </p:nvPr>
        </p:nvGraphicFramePr>
        <p:xfrm>
          <a:off x="6975194" y="1849759"/>
          <a:ext cx="4583644" cy="196480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91822">
                  <a:extLst>
                    <a:ext uri="{9D8B030D-6E8A-4147-A177-3AD203B41FA5}">
                      <a16:colId xmlns:a16="http://schemas.microsoft.com/office/drawing/2014/main" val="3375394829"/>
                    </a:ext>
                  </a:extLst>
                </a:gridCol>
                <a:gridCol w="2291822">
                  <a:extLst>
                    <a:ext uri="{9D8B030D-6E8A-4147-A177-3AD203B41FA5}">
                      <a16:colId xmlns:a16="http://schemas.microsoft.com/office/drawing/2014/main" val="111353452"/>
                    </a:ext>
                  </a:extLst>
                </a:gridCol>
              </a:tblGrid>
              <a:tr h="4912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Financial Results over 25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18515"/>
                  </a:ext>
                </a:extLst>
              </a:tr>
              <a:tr h="491201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NPV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€ 11.377 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9281995"/>
                  </a:ext>
                </a:extLst>
              </a:tr>
              <a:tr h="491201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err="1"/>
                        <a:t>Payback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6,53 </a:t>
                      </a:r>
                      <a:r>
                        <a:rPr lang="es-CL" sz="2400" dirty="0" err="1"/>
                        <a:t>years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5453968"/>
                  </a:ext>
                </a:extLst>
              </a:tr>
              <a:tr h="491201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IRR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15,94%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92222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A593279F-47A3-2324-A781-5D8F43C48F1B}"/>
              </a:ext>
            </a:extLst>
          </p:cNvPr>
          <p:cNvSpPr/>
          <p:nvPr/>
        </p:nvSpPr>
        <p:spPr>
          <a:xfrm>
            <a:off x="-11820" y="-23469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9CCFBC7-F78E-5A93-FD81-A40B04B4A828}"/>
              </a:ext>
            </a:extLst>
          </p:cNvPr>
          <p:cNvSpPr txBox="1">
            <a:spLocks/>
          </p:cNvSpPr>
          <p:nvPr/>
        </p:nvSpPr>
        <p:spPr>
          <a:xfrm>
            <a:off x="319795" y="-261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bg1"/>
                </a:solidFill>
              </a:rPr>
              <a:t>3.4 </a:t>
            </a:r>
            <a:r>
              <a:rPr lang="en-US" sz="4800" b="1" dirty="0">
                <a:solidFill>
                  <a:schemeClr val="bg1"/>
                </a:solidFill>
              </a:rPr>
              <a:t>Results: </a:t>
            </a:r>
            <a:r>
              <a:rPr lang="en-US" sz="4800" dirty="0">
                <a:solidFill>
                  <a:schemeClr val="bg1"/>
                </a:solidFill>
              </a:rPr>
              <a:t>Photovoltaic Energy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0A514A8-BFEA-11B1-8923-F408955B2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15102"/>
              </p:ext>
            </p:extLst>
          </p:nvPr>
        </p:nvGraphicFramePr>
        <p:xfrm>
          <a:off x="6975194" y="4050844"/>
          <a:ext cx="4583645" cy="13716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56933">
                  <a:extLst>
                    <a:ext uri="{9D8B030D-6E8A-4147-A177-3AD203B41FA5}">
                      <a16:colId xmlns:a16="http://schemas.microsoft.com/office/drawing/2014/main" val="3375394829"/>
                    </a:ext>
                  </a:extLst>
                </a:gridCol>
                <a:gridCol w="930114">
                  <a:extLst>
                    <a:ext uri="{9D8B030D-6E8A-4147-A177-3AD203B41FA5}">
                      <a16:colId xmlns:a16="http://schemas.microsoft.com/office/drawing/2014/main" val="111353452"/>
                    </a:ext>
                  </a:extLst>
                </a:gridCol>
                <a:gridCol w="1696598">
                  <a:extLst>
                    <a:ext uri="{9D8B030D-6E8A-4147-A177-3AD203B41FA5}">
                      <a16:colId xmlns:a16="http://schemas.microsoft.com/office/drawing/2014/main" val="3274066522"/>
                    </a:ext>
                  </a:extLst>
                </a:gridCol>
              </a:tblGrid>
              <a:tr h="32382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Emission 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6018515"/>
                  </a:ext>
                </a:extLst>
              </a:tr>
              <a:tr h="323829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SEN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336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/>
                        <a:t>kg </a:t>
                      </a:r>
                      <a:r>
                        <a:rPr lang="en-US" sz="1800" b="0" dirty="0"/>
                        <a:t>CO</a:t>
                      </a:r>
                      <a:r>
                        <a:rPr lang="en-US" sz="1800" b="0" baseline="-25000" dirty="0"/>
                        <a:t>2</a:t>
                      </a:r>
                      <a:r>
                        <a:rPr lang="en-US" sz="1800" b="0" dirty="0"/>
                        <a:t> eq/MWh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9281995"/>
                  </a:ext>
                </a:extLst>
              </a:tr>
              <a:tr h="453361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err="1"/>
                        <a:t>Photovoltaic</a:t>
                      </a:r>
                      <a:endParaRPr lang="en-US" sz="2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/>
                        <a:t>kg </a:t>
                      </a:r>
                      <a:r>
                        <a:rPr lang="en-US" sz="1800" dirty="0"/>
                        <a:t>CO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 eq/MWh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5453968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D85389D-D05B-4FD1-BCA8-89BA72A7179C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40076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8CA377-4947-057A-CD57-385CD312AD41}"/>
              </a:ext>
            </a:extLst>
          </p:cNvPr>
          <p:cNvSpPr txBox="1"/>
          <p:nvPr/>
        </p:nvSpPr>
        <p:spPr>
          <a:xfrm>
            <a:off x="330945" y="1071859"/>
            <a:ext cx="11530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An emission factor for pruning biomass in vineyards was calculated at </a:t>
            </a:r>
            <a:r>
              <a:rPr lang="en-US" sz="2400" b="1" dirty="0">
                <a:solidFill>
                  <a:schemeClr val="accent1"/>
                </a:solidFill>
              </a:rPr>
              <a:t>89,93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kg CO</a:t>
            </a:r>
            <a:r>
              <a:rPr lang="en-US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/MWh</a:t>
            </a:r>
            <a:r>
              <a:rPr lang="en-US" sz="2400" dirty="0"/>
              <a:t>.</a:t>
            </a:r>
          </a:p>
          <a:p>
            <a:pPr algn="just"/>
            <a:endParaRPr lang="es-CL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566A384-810F-0F44-07B5-136E25314C6D}"/>
              </a:ext>
            </a:extLst>
          </p:cNvPr>
          <p:cNvSpPr/>
          <p:nvPr/>
        </p:nvSpPr>
        <p:spPr>
          <a:xfrm>
            <a:off x="-11820" y="-23469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53BA006-B49F-4F49-4D43-C9130FFD4C46}"/>
              </a:ext>
            </a:extLst>
          </p:cNvPr>
          <p:cNvSpPr txBox="1">
            <a:spLocks/>
          </p:cNvSpPr>
          <p:nvPr/>
        </p:nvSpPr>
        <p:spPr>
          <a:xfrm>
            <a:off x="512762" y="-269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3.5 Results: </a:t>
            </a:r>
            <a:r>
              <a:rPr lang="en-US" sz="4800" dirty="0">
                <a:solidFill>
                  <a:schemeClr val="bg1"/>
                </a:solidFill>
              </a:rPr>
              <a:t>Biomass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93BBE87-46E8-7752-EF20-756E5C2A1F80}"/>
              </a:ext>
            </a:extLst>
          </p:cNvPr>
          <p:cNvSpPr/>
          <p:nvPr/>
        </p:nvSpPr>
        <p:spPr>
          <a:xfrm>
            <a:off x="1307028" y="3140981"/>
            <a:ext cx="2104103" cy="323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Hectares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34B8CC-3FF4-A6FE-0D86-2DBF911CA257}"/>
              </a:ext>
            </a:extLst>
          </p:cNvPr>
          <p:cNvSpPr/>
          <p:nvPr/>
        </p:nvSpPr>
        <p:spPr>
          <a:xfrm>
            <a:off x="1307027" y="3578231"/>
            <a:ext cx="2104104" cy="323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Biomass Estimation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3FC276F-EDF9-8A7F-59AA-D816D8F58F23}"/>
              </a:ext>
            </a:extLst>
          </p:cNvPr>
          <p:cNvSpPr/>
          <p:nvPr/>
        </p:nvSpPr>
        <p:spPr>
          <a:xfrm>
            <a:off x="1307027" y="4059032"/>
            <a:ext cx="2104104" cy="323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Calorific Potential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989B3A66-04F2-40E8-B562-10AADFA48487}"/>
              </a:ext>
            </a:extLst>
          </p:cNvPr>
          <p:cNvSpPr/>
          <p:nvPr/>
        </p:nvSpPr>
        <p:spPr>
          <a:xfrm>
            <a:off x="3574492" y="3488460"/>
            <a:ext cx="1160204" cy="4736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D4E864A-7D26-ABB2-2B1B-A300A3A5DDE8}"/>
              </a:ext>
            </a:extLst>
          </p:cNvPr>
          <p:cNvSpPr txBox="1"/>
          <p:nvPr/>
        </p:nvSpPr>
        <p:spPr>
          <a:xfrm>
            <a:off x="538567" y="5515255"/>
            <a:ext cx="11114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potential energy of the biomass was calculated at </a:t>
            </a:r>
            <a:r>
              <a:rPr lang="en-US" sz="2400" b="1" dirty="0">
                <a:solidFill>
                  <a:schemeClr val="accent1"/>
                </a:solidFill>
              </a:rPr>
              <a:t>453.399,7 MWh </a:t>
            </a:r>
            <a:r>
              <a:rPr lang="en-US" sz="2400" dirty="0"/>
              <a:t>annually, equivalent to 1,47 times the total monthly energy consumed in the Maule Region.</a:t>
            </a:r>
            <a:endParaRPr lang="es-CL" sz="2400" dirty="0"/>
          </a:p>
          <a:p>
            <a:pPr algn="just"/>
            <a:endParaRPr lang="es-CL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7CCC9FF-0D49-B391-6357-A58636AE7819}"/>
              </a:ext>
            </a:extLst>
          </p:cNvPr>
          <p:cNvGrpSpPr/>
          <p:nvPr/>
        </p:nvGrpSpPr>
        <p:grpSpPr>
          <a:xfrm>
            <a:off x="4898057" y="2162470"/>
            <a:ext cx="6220117" cy="3128400"/>
            <a:chOff x="4898057" y="2162470"/>
            <a:chExt cx="6220117" cy="3128400"/>
          </a:xfrm>
        </p:grpSpPr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45F41C18-3751-BF0F-68C7-3CC56FADE7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17790162"/>
                </p:ext>
              </p:extLst>
            </p:nvPr>
          </p:nvGraphicFramePr>
          <p:xfrm>
            <a:off x="4898057" y="2162470"/>
            <a:ext cx="6220117" cy="31255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8E23960-C198-27FF-23AC-3189F6A21E5B}"/>
                </a:ext>
              </a:extLst>
            </p:cNvPr>
            <p:cNvSpPr txBox="1"/>
            <p:nvPr/>
          </p:nvSpPr>
          <p:spPr>
            <a:xfrm>
              <a:off x="5947762" y="4918722"/>
              <a:ext cx="106635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Vineyard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3FD56DD-F1D2-690B-D815-4188F4F0E469}"/>
                </a:ext>
              </a:extLst>
            </p:cNvPr>
            <p:cNvSpPr txBox="1"/>
            <p:nvPr/>
          </p:nvSpPr>
          <p:spPr>
            <a:xfrm>
              <a:off x="7014117" y="4918722"/>
              <a:ext cx="106635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Apple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D4E1B8E-E5C3-FFC4-9E66-E0D64D068F0E}"/>
                </a:ext>
              </a:extLst>
            </p:cNvPr>
            <p:cNvSpPr txBox="1"/>
            <p:nvPr/>
          </p:nvSpPr>
          <p:spPr>
            <a:xfrm>
              <a:off x="7953318" y="4913091"/>
              <a:ext cx="106635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Cherry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AE68DFB-80F4-0D99-C443-9EA234BBCF3F}"/>
                </a:ext>
              </a:extLst>
            </p:cNvPr>
            <p:cNvSpPr txBox="1"/>
            <p:nvPr/>
          </p:nvSpPr>
          <p:spPr>
            <a:xfrm>
              <a:off x="9968438" y="4913091"/>
              <a:ext cx="106635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Olives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4D58735-8059-9162-50F0-CD3D652599AC}"/>
                </a:ext>
              </a:extLst>
            </p:cNvPr>
            <p:cNvSpPr txBox="1"/>
            <p:nvPr/>
          </p:nvSpPr>
          <p:spPr>
            <a:xfrm>
              <a:off x="8960878" y="4921538"/>
              <a:ext cx="106635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Hazelnut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A280B37-45AB-48FB-9535-710AA967032D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6746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25415B-3D8B-C218-5A21-FF2F8B540D84}"/>
              </a:ext>
            </a:extLst>
          </p:cNvPr>
          <p:cNvSpPr txBox="1"/>
          <p:nvPr/>
        </p:nvSpPr>
        <p:spPr>
          <a:xfrm>
            <a:off x="65923" y="944073"/>
            <a:ext cx="85525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From the waste generated by the wine industry, the potential for biogas from this activity was estimated at the regional level.</a:t>
            </a:r>
          </a:p>
          <a:p>
            <a:pPr algn="just"/>
            <a:endParaRPr lang="es-CL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In the Maule Region, </a:t>
            </a:r>
            <a:r>
              <a:rPr lang="en-US" sz="2400" b="1" dirty="0">
                <a:solidFill>
                  <a:schemeClr val="accent1"/>
                </a:solidFill>
              </a:rPr>
              <a:t>503 million liters </a:t>
            </a:r>
            <a:r>
              <a:rPr lang="en-US" sz="2400" dirty="0"/>
              <a:t>of wine are produced annually.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It is proposed to integrate a cogeneration process to obtain electrical energy:</a:t>
            </a:r>
            <a:endParaRPr lang="es-CL" sz="2400" dirty="0"/>
          </a:p>
          <a:p>
            <a:pPr algn="just"/>
            <a:endParaRPr lang="es-CL" dirty="0"/>
          </a:p>
          <a:p>
            <a:pPr algn="just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EF59D49-F6D3-1415-6F48-5B64888F0990}"/>
              </a:ext>
            </a:extLst>
          </p:cNvPr>
          <p:cNvSpPr/>
          <p:nvPr/>
        </p:nvSpPr>
        <p:spPr>
          <a:xfrm>
            <a:off x="9096283" y="1475173"/>
            <a:ext cx="2429101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Waste Volume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D66A8D2-407E-A0CC-885C-F6E7F8232AD3}"/>
              </a:ext>
            </a:extLst>
          </p:cNvPr>
          <p:cNvSpPr/>
          <p:nvPr/>
        </p:nvSpPr>
        <p:spPr>
          <a:xfrm>
            <a:off x="9096281" y="1912423"/>
            <a:ext cx="2429103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% Volatile Solids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F2201AA-8370-E5A5-9867-7FABCE5D672B}"/>
              </a:ext>
            </a:extLst>
          </p:cNvPr>
          <p:cNvSpPr/>
          <p:nvPr/>
        </p:nvSpPr>
        <p:spPr>
          <a:xfrm>
            <a:off x="9096279" y="2368196"/>
            <a:ext cx="2429105" cy="7432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Methanogenic potential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C5F620-F4D2-741A-0069-42CDC89E68F2}"/>
              </a:ext>
            </a:extLst>
          </p:cNvPr>
          <p:cNvSpPr txBox="1">
            <a:spLocks/>
          </p:cNvSpPr>
          <p:nvPr/>
        </p:nvSpPr>
        <p:spPr>
          <a:xfrm>
            <a:off x="1103539" y="4690854"/>
            <a:ext cx="2285311" cy="112308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Annual Generation</a:t>
            </a:r>
          </a:p>
          <a:p>
            <a:pPr algn="ctr"/>
            <a:r>
              <a:rPr lang="es-CL" sz="2000" dirty="0"/>
              <a:t>86.646 MWh</a:t>
            </a:r>
            <a:endParaRPr lang="en-U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36C63B-E283-911D-A03F-7DE3EA11A46B}"/>
              </a:ext>
            </a:extLst>
          </p:cNvPr>
          <p:cNvSpPr txBox="1">
            <a:spLocks/>
          </p:cNvSpPr>
          <p:nvPr/>
        </p:nvSpPr>
        <p:spPr>
          <a:xfrm>
            <a:off x="4602399" y="4173452"/>
            <a:ext cx="2585757" cy="743211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Energy value</a:t>
            </a:r>
          </a:p>
          <a:p>
            <a:pPr algn="ctr"/>
            <a:r>
              <a:rPr lang="es-CL" sz="2400" dirty="0"/>
              <a:t>0,109 €/kWh</a:t>
            </a:r>
            <a:endParaRPr lang="en-US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0E24AF-EA41-FE56-513F-817BED97BC18}"/>
              </a:ext>
            </a:extLst>
          </p:cNvPr>
          <p:cNvSpPr txBox="1">
            <a:spLocks/>
          </p:cNvSpPr>
          <p:nvPr/>
        </p:nvSpPr>
        <p:spPr>
          <a:xfrm>
            <a:off x="8200376" y="4173453"/>
            <a:ext cx="2743200" cy="74321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Economic valuation</a:t>
            </a:r>
          </a:p>
          <a:p>
            <a:pPr algn="ctr"/>
            <a:r>
              <a:rPr lang="es-CL" sz="2400" dirty="0"/>
              <a:t>9.400.000€</a:t>
            </a:r>
            <a:endParaRPr lang="en-US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47949A2-D5B2-141F-E1D0-7A258B6AC87A}"/>
              </a:ext>
            </a:extLst>
          </p:cNvPr>
          <p:cNvSpPr txBox="1">
            <a:spLocks/>
          </p:cNvSpPr>
          <p:nvPr/>
        </p:nvSpPr>
        <p:spPr>
          <a:xfrm>
            <a:off x="4602399" y="5532219"/>
            <a:ext cx="2585757" cy="743211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Emission Factor</a:t>
            </a:r>
          </a:p>
          <a:p>
            <a:pPr algn="ctr"/>
            <a:r>
              <a:rPr lang="es-CL" sz="2400" dirty="0"/>
              <a:t>220 kg CO</a:t>
            </a:r>
            <a:r>
              <a:rPr lang="es-CL" sz="2400" baseline="-25000" dirty="0"/>
              <a:t>2</a:t>
            </a:r>
            <a:r>
              <a:rPr lang="es-CL" sz="2400" dirty="0"/>
              <a:t>/kWh</a:t>
            </a:r>
            <a:endParaRPr lang="en-US" sz="2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30CE3C2-B6FD-AB82-7A05-819C74C75F9B}"/>
              </a:ext>
            </a:extLst>
          </p:cNvPr>
          <p:cNvSpPr txBox="1">
            <a:spLocks/>
          </p:cNvSpPr>
          <p:nvPr/>
        </p:nvSpPr>
        <p:spPr>
          <a:xfrm>
            <a:off x="8200376" y="5532220"/>
            <a:ext cx="2743200" cy="74321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Emissions reduction</a:t>
            </a:r>
          </a:p>
          <a:p>
            <a:pPr algn="ctr"/>
            <a:r>
              <a:rPr lang="es-CL" sz="2400" dirty="0"/>
              <a:t>10.078 ton CO</a:t>
            </a:r>
            <a:r>
              <a:rPr lang="es-CL" sz="2400" baseline="-25000" dirty="0"/>
              <a:t>2</a:t>
            </a:r>
            <a:endParaRPr lang="en-US" sz="2400" baseline="-25000" dirty="0"/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F9BEC454-1E14-0284-4CA0-BC6E38A9D068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 flipV="1">
            <a:off x="3388850" y="4545058"/>
            <a:ext cx="1213549" cy="70733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67FCF139-D970-8FE1-19B5-37BDDC64ED90}"/>
              </a:ext>
            </a:extLst>
          </p:cNvPr>
          <p:cNvCxnSpPr>
            <a:cxnSpLocks/>
            <a:stCxn id="3" idx="3"/>
            <a:endCxn id="16" idx="1"/>
          </p:cNvCxnSpPr>
          <p:nvPr/>
        </p:nvCxnSpPr>
        <p:spPr>
          <a:xfrm>
            <a:off x="3388850" y="5252396"/>
            <a:ext cx="1213549" cy="65142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34CBD9A-54EA-4339-1756-420993D758CC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7188156" y="5903825"/>
            <a:ext cx="101222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3090B550-C311-1D00-2621-4D3504D32382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7188156" y="4545058"/>
            <a:ext cx="1012220" cy="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30C1C8AE-2A5E-46D3-7C23-DED0ED902CEC}"/>
              </a:ext>
            </a:extLst>
          </p:cNvPr>
          <p:cNvSpPr/>
          <p:nvPr/>
        </p:nvSpPr>
        <p:spPr>
          <a:xfrm>
            <a:off x="-11820" y="-23469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F22FB17-2FBC-21F6-9D85-4A5D1894CB53}"/>
              </a:ext>
            </a:extLst>
          </p:cNvPr>
          <p:cNvSpPr txBox="1">
            <a:spLocks/>
          </p:cNvSpPr>
          <p:nvPr/>
        </p:nvSpPr>
        <p:spPr>
          <a:xfrm>
            <a:off x="811583" y="-2433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3.6 Results: Biogas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5C645CC-28BA-4B02-BE42-70BF84C38699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2393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AD705F-425A-171D-4AFA-3268D5BDCADF}"/>
              </a:ext>
            </a:extLst>
          </p:cNvPr>
          <p:cNvSpPr txBox="1"/>
          <p:nvPr/>
        </p:nvSpPr>
        <p:spPr>
          <a:xfrm>
            <a:off x="267953" y="931954"/>
            <a:ext cx="116324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main processes associated with agricultural activity require water, material and energy inputs.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These in turn generate effluents and by-products of different characteristics that must be managed</a:t>
            </a:r>
            <a:r>
              <a:rPr lang="es-CL" sz="2400" dirty="0"/>
              <a:t>.</a:t>
            </a:r>
          </a:p>
          <a:p>
            <a:pPr algn="just"/>
            <a:endParaRPr lang="es-CL" dirty="0"/>
          </a:p>
          <a:p>
            <a:pPr algn="just"/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BB3864D-CF2C-5A75-8C7B-4892EB502614}"/>
              </a:ext>
            </a:extLst>
          </p:cNvPr>
          <p:cNvSpPr/>
          <p:nvPr/>
        </p:nvSpPr>
        <p:spPr>
          <a:xfrm>
            <a:off x="2279791" y="4449983"/>
            <a:ext cx="1925970" cy="1177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Irrigation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5295BD7-EAD6-98BF-00F5-FDB13F2A93DE}"/>
              </a:ext>
            </a:extLst>
          </p:cNvPr>
          <p:cNvSpPr/>
          <p:nvPr/>
        </p:nvSpPr>
        <p:spPr>
          <a:xfrm>
            <a:off x="4373905" y="4449983"/>
            <a:ext cx="1925970" cy="1177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Pruning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97EA065-1D05-618C-73AA-F91D59C521AF}"/>
              </a:ext>
            </a:extLst>
          </p:cNvPr>
          <p:cNvSpPr/>
          <p:nvPr/>
        </p:nvSpPr>
        <p:spPr>
          <a:xfrm>
            <a:off x="6467707" y="4442614"/>
            <a:ext cx="1929160" cy="11774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Agricultural Management and Harvesting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6A015CF-2116-0BBB-959C-0D95EB581C1B}"/>
              </a:ext>
            </a:extLst>
          </p:cNvPr>
          <p:cNvSpPr/>
          <p:nvPr/>
        </p:nvSpPr>
        <p:spPr>
          <a:xfrm>
            <a:off x="8561820" y="4442613"/>
            <a:ext cx="1929161" cy="11774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Operational processes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196CD62D-08A1-0AAF-BACF-207D3A8201E2}"/>
              </a:ext>
            </a:extLst>
          </p:cNvPr>
          <p:cNvCxnSpPr>
            <a:cxnSpLocks/>
            <a:stCxn id="26" idx="2"/>
            <a:endCxn id="2" idx="0"/>
          </p:cNvCxnSpPr>
          <p:nvPr/>
        </p:nvCxnSpPr>
        <p:spPr>
          <a:xfrm rot="5400000">
            <a:off x="4312221" y="2223750"/>
            <a:ext cx="1156789" cy="32956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CE7C3C6-9152-F033-0C26-05DE852F0D4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242776" y="5627411"/>
            <a:ext cx="5967" cy="46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D814D37-2590-2639-C9B0-A5C59C5B867D}"/>
              </a:ext>
            </a:extLst>
          </p:cNvPr>
          <p:cNvCxnSpPr/>
          <p:nvPr/>
        </p:nvCxnSpPr>
        <p:spPr>
          <a:xfrm>
            <a:off x="5322372" y="5627411"/>
            <a:ext cx="0" cy="46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01F348D-5A49-2631-CA6D-58C82FF740A0}"/>
              </a:ext>
            </a:extLst>
          </p:cNvPr>
          <p:cNvCxnSpPr/>
          <p:nvPr/>
        </p:nvCxnSpPr>
        <p:spPr>
          <a:xfrm>
            <a:off x="7406969" y="5620043"/>
            <a:ext cx="0" cy="46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43E4084-B485-DD8D-0E1E-19062D2F49AD}"/>
              </a:ext>
            </a:extLst>
          </p:cNvPr>
          <p:cNvCxnSpPr/>
          <p:nvPr/>
        </p:nvCxnSpPr>
        <p:spPr>
          <a:xfrm>
            <a:off x="9520906" y="5620043"/>
            <a:ext cx="0" cy="46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D919F0C-396D-D69E-0113-37E1015E6BE5}"/>
              </a:ext>
            </a:extLst>
          </p:cNvPr>
          <p:cNvSpPr txBox="1"/>
          <p:nvPr/>
        </p:nvSpPr>
        <p:spPr>
          <a:xfrm>
            <a:off x="6046874" y="2831529"/>
            <a:ext cx="983157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Inputs</a:t>
            </a:r>
            <a:endParaRPr lang="en-US" sz="24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9A47EBF-642F-5446-E8BC-49CF451649C5}"/>
              </a:ext>
            </a:extLst>
          </p:cNvPr>
          <p:cNvSpPr txBox="1"/>
          <p:nvPr/>
        </p:nvSpPr>
        <p:spPr>
          <a:xfrm>
            <a:off x="5448679" y="6204174"/>
            <a:ext cx="1958290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Effluents</a:t>
            </a:r>
            <a:endParaRPr lang="en-U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976EA7E-FE28-C8D4-544A-1D074389CAAB}"/>
              </a:ext>
            </a:extLst>
          </p:cNvPr>
          <p:cNvSpPr/>
          <p:nvPr/>
        </p:nvSpPr>
        <p:spPr>
          <a:xfrm>
            <a:off x="1858300" y="4071530"/>
            <a:ext cx="9360307" cy="1759975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5D3CB5-F603-3188-68C7-CDA31FFB859C}"/>
              </a:ext>
            </a:extLst>
          </p:cNvPr>
          <p:cNvSpPr txBox="1"/>
          <p:nvPr/>
        </p:nvSpPr>
        <p:spPr>
          <a:xfrm>
            <a:off x="335398" y="3611616"/>
            <a:ext cx="245423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Agro-industrial Processes</a:t>
            </a:r>
          </a:p>
        </p:txBody>
      </p: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D766CBF3-B09B-8C01-D949-431E48114E4F}"/>
              </a:ext>
            </a:extLst>
          </p:cNvPr>
          <p:cNvCxnSpPr>
            <a:cxnSpLocks/>
            <a:stCxn id="26" idx="2"/>
            <a:endCxn id="10" idx="0"/>
          </p:cNvCxnSpPr>
          <p:nvPr/>
        </p:nvCxnSpPr>
        <p:spPr>
          <a:xfrm rot="5400000">
            <a:off x="5359278" y="3270807"/>
            <a:ext cx="1156789" cy="120156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8AE6AAC3-0B5B-F0DE-7A9A-9804D6C99052}"/>
              </a:ext>
            </a:extLst>
          </p:cNvPr>
          <p:cNvCxnSpPr>
            <a:cxnSpLocks/>
            <a:stCxn id="26" idx="2"/>
            <a:endCxn id="11" idx="0"/>
          </p:cNvCxnSpPr>
          <p:nvPr/>
        </p:nvCxnSpPr>
        <p:spPr>
          <a:xfrm rot="16200000" flipH="1">
            <a:off x="6410660" y="3420987"/>
            <a:ext cx="1149420" cy="8938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78440590-8102-70B6-6B5D-175558263D6D}"/>
              </a:ext>
            </a:extLst>
          </p:cNvPr>
          <p:cNvCxnSpPr>
            <a:cxnSpLocks/>
            <a:stCxn id="26" idx="2"/>
            <a:endCxn id="12" idx="0"/>
          </p:cNvCxnSpPr>
          <p:nvPr/>
        </p:nvCxnSpPr>
        <p:spPr>
          <a:xfrm rot="16200000" flipH="1">
            <a:off x="7457718" y="2373929"/>
            <a:ext cx="1149419" cy="29879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9592ABFD-D6AA-4EF9-ACA1-DE89E9B35C95}"/>
              </a:ext>
            </a:extLst>
          </p:cNvPr>
          <p:cNvGrpSpPr/>
          <p:nvPr/>
        </p:nvGrpSpPr>
        <p:grpSpPr>
          <a:xfrm>
            <a:off x="-11820" y="-296057"/>
            <a:ext cx="12192000" cy="1325563"/>
            <a:chOff x="-11820" y="-296057"/>
            <a:chExt cx="12192000" cy="132556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7B2F6D8-DB70-181A-1706-E41C69758393}"/>
                </a:ext>
              </a:extLst>
            </p:cNvPr>
            <p:cNvSpPr/>
            <p:nvPr/>
          </p:nvSpPr>
          <p:spPr>
            <a:xfrm>
              <a:off x="-11820" y="-23469"/>
              <a:ext cx="12192000" cy="714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B27FD9F2-E583-E66C-BE0E-2542B13D8A3E}"/>
                </a:ext>
              </a:extLst>
            </p:cNvPr>
            <p:cNvSpPr txBox="1">
              <a:spLocks/>
            </p:cNvSpPr>
            <p:nvPr/>
          </p:nvSpPr>
          <p:spPr>
            <a:xfrm>
              <a:off x="789074" y="-296057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>
                  <a:solidFill>
                    <a:schemeClr val="bg1"/>
                  </a:solidFill>
                </a:rPr>
                <a:t>3.7 Results: Synergies</a:t>
              </a: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454F7DA-1608-4833-8EDF-4835C17EB22E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55239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98B626-2E70-0B0F-AB31-8024011E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3" y="82689"/>
            <a:ext cx="10445493" cy="66926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78D90C-67C6-4DBC-BB09-F645B207A1A1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075C7F4-C173-432A-BE3F-1CE0014CD12F}"/>
              </a:ext>
            </a:extLst>
          </p:cNvPr>
          <p:cNvGrpSpPr/>
          <p:nvPr/>
        </p:nvGrpSpPr>
        <p:grpSpPr>
          <a:xfrm>
            <a:off x="0" y="-147564"/>
            <a:ext cx="4873270" cy="743389"/>
            <a:chOff x="-11820" y="-296057"/>
            <a:chExt cx="12192000" cy="1325563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C7E5EE8-DE50-4132-BB75-CB333003FB2D}"/>
                </a:ext>
              </a:extLst>
            </p:cNvPr>
            <p:cNvSpPr/>
            <p:nvPr/>
          </p:nvSpPr>
          <p:spPr>
            <a:xfrm>
              <a:off x="-11820" y="-23469"/>
              <a:ext cx="12192000" cy="714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72C86607-AEBD-498A-A347-938C4D5C51C9}"/>
                </a:ext>
              </a:extLst>
            </p:cNvPr>
            <p:cNvSpPr txBox="1">
              <a:spLocks/>
            </p:cNvSpPr>
            <p:nvPr/>
          </p:nvSpPr>
          <p:spPr>
            <a:xfrm>
              <a:off x="789074" y="-296057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solidFill>
                    <a:schemeClr val="bg1"/>
                  </a:solidFill>
                </a:rPr>
                <a:t>3.7 Results: Synergies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14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CCC59C-4F81-7E89-E861-242D1D75F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68" y="166628"/>
            <a:ext cx="10948864" cy="662367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B9EE05-3D7E-450E-8AE4-7354C98FBC19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414628C-0977-4413-B560-0AEEFBA73778}"/>
              </a:ext>
            </a:extLst>
          </p:cNvPr>
          <p:cNvGrpSpPr/>
          <p:nvPr/>
        </p:nvGrpSpPr>
        <p:grpSpPr>
          <a:xfrm>
            <a:off x="0" y="-147564"/>
            <a:ext cx="4873270" cy="743389"/>
            <a:chOff x="-11820" y="-296057"/>
            <a:chExt cx="12192000" cy="132556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78E327B-9CD3-455C-A2BF-8290643C2510}"/>
                </a:ext>
              </a:extLst>
            </p:cNvPr>
            <p:cNvSpPr/>
            <p:nvPr/>
          </p:nvSpPr>
          <p:spPr>
            <a:xfrm>
              <a:off x="-11820" y="-23469"/>
              <a:ext cx="12192000" cy="714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52D7F4BB-0F67-49AE-AAC0-9258D1BE68C8}"/>
                </a:ext>
              </a:extLst>
            </p:cNvPr>
            <p:cNvSpPr txBox="1">
              <a:spLocks/>
            </p:cNvSpPr>
            <p:nvPr/>
          </p:nvSpPr>
          <p:spPr>
            <a:xfrm>
              <a:off x="789074" y="-296057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solidFill>
                    <a:schemeClr val="bg1"/>
                  </a:solidFill>
                </a:rPr>
                <a:t>3.7 Results: Synergies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88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16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7B2F6D8-DB70-181A-1706-E41C69758393}"/>
              </a:ext>
            </a:extLst>
          </p:cNvPr>
          <p:cNvSpPr/>
          <p:nvPr/>
        </p:nvSpPr>
        <p:spPr>
          <a:xfrm>
            <a:off x="-11820" y="-23469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27FD9F2-E583-E66C-BE0E-2542B13D8A3E}"/>
              </a:ext>
            </a:extLst>
          </p:cNvPr>
          <p:cNvSpPr txBox="1">
            <a:spLocks/>
          </p:cNvSpPr>
          <p:nvPr/>
        </p:nvSpPr>
        <p:spPr>
          <a:xfrm>
            <a:off x="789074" y="-296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3.7 Results: Synergies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C894BF2-B4E0-4E33-5456-40C50760B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36327"/>
              </p:ext>
            </p:extLst>
          </p:nvPr>
        </p:nvGraphicFramePr>
        <p:xfrm>
          <a:off x="1155939" y="1059421"/>
          <a:ext cx="9880122" cy="5335838"/>
        </p:xfrm>
        <a:graphic>
          <a:graphicData uri="http://schemas.openxmlformats.org/drawingml/2006/table">
            <a:tbl>
              <a:tblPr firstRow="1" firstCol="1" bandRow="1"/>
              <a:tblGrid>
                <a:gridCol w="1723008">
                  <a:extLst>
                    <a:ext uri="{9D8B030D-6E8A-4147-A177-3AD203B41FA5}">
                      <a16:colId xmlns:a16="http://schemas.microsoft.com/office/drawing/2014/main" val="762520367"/>
                    </a:ext>
                  </a:extLst>
                </a:gridCol>
                <a:gridCol w="1260088">
                  <a:extLst>
                    <a:ext uri="{9D8B030D-6E8A-4147-A177-3AD203B41FA5}">
                      <a16:colId xmlns:a16="http://schemas.microsoft.com/office/drawing/2014/main" val="20954269"/>
                    </a:ext>
                  </a:extLst>
                </a:gridCol>
                <a:gridCol w="2988527">
                  <a:extLst>
                    <a:ext uri="{9D8B030D-6E8A-4147-A177-3AD203B41FA5}">
                      <a16:colId xmlns:a16="http://schemas.microsoft.com/office/drawing/2014/main" val="2115069796"/>
                    </a:ext>
                  </a:extLst>
                </a:gridCol>
                <a:gridCol w="1703519">
                  <a:extLst>
                    <a:ext uri="{9D8B030D-6E8A-4147-A177-3AD203B41FA5}">
                      <a16:colId xmlns:a16="http://schemas.microsoft.com/office/drawing/2014/main" val="1137378603"/>
                    </a:ext>
                  </a:extLst>
                </a:gridCol>
                <a:gridCol w="2204980">
                  <a:extLst>
                    <a:ext uri="{9D8B030D-6E8A-4147-A177-3AD203B41FA5}">
                      <a16:colId xmlns:a16="http://schemas.microsoft.com/office/drawing/2014/main" val="1826763957"/>
                    </a:ext>
                  </a:extLst>
                </a:gridCol>
              </a:tblGrid>
              <a:tr h="668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Residue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Recovery process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Industry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Processed products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5018"/>
                  </a:ext>
                </a:extLst>
              </a:tr>
              <a:tr h="557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Walnuts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Husks 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Extraction of juglona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Herbicide Industry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Herbicides (Juglona)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607744"/>
                  </a:ext>
                </a:extLst>
              </a:tr>
              <a:tr h="557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Walnuts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Shells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Agricultural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Fertilizers, Soil Cover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084269"/>
                  </a:ext>
                </a:extLst>
              </a:tr>
              <a:tr h="668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Olive Oil Industry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Olive pomace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Antioxidant extraction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Pharmacist 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Bioactive compounds (antioxidants)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544163"/>
                  </a:ext>
                </a:extLst>
              </a:tr>
              <a:tr h="557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Olive Oil Industry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Olive pomace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Pigment extraction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Cosmetics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Pigments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755426"/>
                  </a:ext>
                </a:extLst>
              </a:tr>
              <a:tr h="557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Hazelnuts 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Husks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Prebiotic extraction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Healthcare Industry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Prebiotics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964894"/>
                  </a:ext>
                </a:extLst>
              </a:tr>
              <a:tr h="104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Juice industry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Apple pomace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Incorporation into functional products and manufacture of Apple Flour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Food industry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Snacks, Yogurts, Drinks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01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Composting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Mature compost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Vermicomposting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Agricultural, Sale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Humic and fulvic acids</a:t>
                      </a:r>
                    </a:p>
                  </a:txBody>
                  <a:tcPr marL="64497" marR="64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91867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8EC9A2F-05B9-47DA-8099-4D9530DC6E34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29264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17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0715B9-F6BE-B038-7F8E-6A5BF6E54CAB}"/>
              </a:ext>
            </a:extLst>
          </p:cNvPr>
          <p:cNvSpPr txBox="1"/>
          <p:nvPr/>
        </p:nvSpPr>
        <p:spPr>
          <a:xfrm>
            <a:off x="220341" y="1344744"/>
            <a:ext cx="11698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Main function of the system</a:t>
            </a:r>
            <a:r>
              <a:rPr lang="es-CL" sz="2400" dirty="0"/>
              <a:t>: </a:t>
            </a:r>
            <a:r>
              <a:rPr lang="en-US" sz="2400" dirty="0"/>
              <a:t>Produce food for the domestic and international market by applying GAP principles.</a:t>
            </a:r>
            <a:endParaRPr lang="es-CL" sz="2400" dirty="0"/>
          </a:p>
          <a:p>
            <a:pPr algn="just"/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DBC2EB-A449-F232-2C12-1D6EE679AAC2}"/>
              </a:ext>
            </a:extLst>
          </p:cNvPr>
          <p:cNvSpPr txBox="1"/>
          <p:nvPr/>
        </p:nvSpPr>
        <p:spPr>
          <a:xfrm>
            <a:off x="162971" y="2637419"/>
            <a:ext cx="11530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System of </a:t>
            </a:r>
            <a:r>
              <a:rPr lang="en-US" sz="2400" b="1" dirty="0">
                <a:solidFill>
                  <a:schemeClr val="accent1"/>
                </a:solidFill>
              </a:rPr>
              <a:t>34 indicators </a:t>
            </a:r>
            <a:r>
              <a:rPr lang="en-US" sz="2400" dirty="0"/>
              <a:t>of sustainable development (SD) in three aspects: </a:t>
            </a:r>
            <a:r>
              <a:rPr lang="en-US" sz="2400" b="1" dirty="0">
                <a:solidFill>
                  <a:schemeClr val="accent1"/>
                </a:solidFill>
              </a:rPr>
              <a:t>Environmental, Social and Economic</a:t>
            </a:r>
            <a:r>
              <a:rPr lang="en-US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They allow the </a:t>
            </a:r>
            <a:r>
              <a:rPr lang="en-US" sz="2400" b="1" dirty="0">
                <a:solidFill>
                  <a:schemeClr val="accent1"/>
                </a:solidFill>
              </a:rPr>
              <a:t>state of the system </a:t>
            </a:r>
            <a:r>
              <a:rPr lang="en-US" sz="2400" dirty="0"/>
              <a:t>to be evaluated with respect to the adoption of GAP that incorporate principles of sustainability and local development.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Its calculation reflects the state of the system with respect to the SD criteria, allows </a:t>
            </a:r>
            <a:r>
              <a:rPr lang="en-US" sz="2400" b="1" dirty="0">
                <a:solidFill>
                  <a:schemeClr val="accent1"/>
                </a:solidFill>
              </a:rPr>
              <a:t>setting objectives and monitoring progress.</a:t>
            </a:r>
            <a:endParaRPr lang="es-CL" sz="2400" b="1" dirty="0">
              <a:solidFill>
                <a:schemeClr val="accent1"/>
              </a:solidFill>
            </a:endParaRPr>
          </a:p>
          <a:p>
            <a:pPr algn="just"/>
            <a:endParaRPr lang="es-CL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/>
          </a:p>
          <a:p>
            <a:pPr algn="just"/>
            <a:endParaRPr lang="es-CL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14D4CE0-AFB7-4E2F-9E32-6B7E918B08B2}"/>
              </a:ext>
            </a:extLst>
          </p:cNvPr>
          <p:cNvGrpSpPr/>
          <p:nvPr/>
        </p:nvGrpSpPr>
        <p:grpSpPr>
          <a:xfrm>
            <a:off x="0" y="-279680"/>
            <a:ext cx="12192000" cy="1325563"/>
            <a:chOff x="0" y="-279680"/>
            <a:chExt cx="12192000" cy="132556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0BCF97F-209D-E6CC-EBB6-FF8709A6CAA6}"/>
                </a:ext>
              </a:extLst>
            </p:cNvPr>
            <p:cNvSpPr/>
            <p:nvPr/>
          </p:nvSpPr>
          <p:spPr>
            <a:xfrm>
              <a:off x="0" y="0"/>
              <a:ext cx="12192000" cy="714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4C902C6E-29A2-2434-2808-08815E37EFCE}"/>
                </a:ext>
              </a:extLst>
            </p:cNvPr>
            <p:cNvSpPr txBox="1">
              <a:spLocks/>
            </p:cNvSpPr>
            <p:nvPr/>
          </p:nvSpPr>
          <p:spPr>
            <a:xfrm>
              <a:off x="811582" y="-279680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>
                  <a:solidFill>
                    <a:schemeClr val="bg1"/>
                  </a:solidFill>
                </a:rPr>
                <a:t>3.8 Results: Indicators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DF0E35E8-1FFC-4A33-8C53-FADDA7300766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596124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18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A1F9A80-1C61-D3BA-E7DE-DFBC3C7C9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51028"/>
              </p:ext>
            </p:extLst>
          </p:nvPr>
        </p:nvGraphicFramePr>
        <p:xfrm>
          <a:off x="293915" y="145944"/>
          <a:ext cx="11223171" cy="65049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3952">
                  <a:extLst>
                    <a:ext uri="{9D8B030D-6E8A-4147-A177-3AD203B41FA5}">
                      <a16:colId xmlns:a16="http://schemas.microsoft.com/office/drawing/2014/main" val="3818715791"/>
                    </a:ext>
                  </a:extLst>
                </a:gridCol>
                <a:gridCol w="2330321">
                  <a:extLst>
                    <a:ext uri="{9D8B030D-6E8A-4147-A177-3AD203B41FA5}">
                      <a16:colId xmlns:a16="http://schemas.microsoft.com/office/drawing/2014/main" val="1019479821"/>
                    </a:ext>
                  </a:extLst>
                </a:gridCol>
                <a:gridCol w="2336677">
                  <a:extLst>
                    <a:ext uri="{9D8B030D-6E8A-4147-A177-3AD203B41FA5}">
                      <a16:colId xmlns:a16="http://schemas.microsoft.com/office/drawing/2014/main" val="1749069759"/>
                    </a:ext>
                  </a:extLst>
                </a:gridCol>
                <a:gridCol w="1835780">
                  <a:extLst>
                    <a:ext uri="{9D8B030D-6E8A-4147-A177-3AD203B41FA5}">
                      <a16:colId xmlns:a16="http://schemas.microsoft.com/office/drawing/2014/main" val="4273982688"/>
                    </a:ext>
                  </a:extLst>
                </a:gridCol>
                <a:gridCol w="3503490">
                  <a:extLst>
                    <a:ext uri="{9D8B030D-6E8A-4147-A177-3AD203B41FA5}">
                      <a16:colId xmlns:a16="http://schemas.microsoft.com/office/drawing/2014/main" val="2922777066"/>
                    </a:ext>
                  </a:extLst>
                </a:gridCol>
                <a:gridCol w="682951">
                  <a:extLst>
                    <a:ext uri="{9D8B030D-6E8A-4147-A177-3AD203B41FA5}">
                      <a16:colId xmlns:a16="http://schemas.microsoft.com/office/drawing/2014/main" val="1914936654"/>
                    </a:ext>
                  </a:extLst>
                </a:gridCol>
              </a:tblGrid>
              <a:tr h="26196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Environmental aspects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737720"/>
                  </a:ext>
                </a:extLst>
              </a:tr>
              <a:tr h="261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n°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Criteria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Objectives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Topics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Indicators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Units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591949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Soil Quality Protection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Maintain and improve soil fertility and health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Agricultural management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Agricultural area with crop rotation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[%]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0070445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Soil contamination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Concentration of pesticides and fertilizers in the soil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[mg/kg]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7129503"/>
                  </a:ext>
                </a:extLst>
              </a:tr>
              <a:tr h="648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Soil health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Deviation of soil organic matter content from the optimum value (5%)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[%]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244753"/>
                  </a:ext>
                </a:extLst>
              </a:tr>
              <a:tr h="261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Care of the water cycle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Promoting the efficient and sustainable use of water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Water reuse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Percentage of water reuse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[%]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695228"/>
                  </a:ext>
                </a:extLst>
              </a:tr>
              <a:tr h="82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Water quality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Levels of nitrates and phosphates in nearby effluents and water bodies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[mg/L]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3795997"/>
                  </a:ext>
                </a:extLst>
              </a:tr>
              <a:tr h="1084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Adoption of sustainable practices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Promoting the transition to sustainable management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Environmental certifications in fruit growing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Percentage of fruit farms (&gt;5 ha.) certified GLOBAL GAP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[%]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3334867"/>
                  </a:ext>
                </a:extLst>
              </a:tr>
              <a:tr h="648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Protecting biodiversity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Conserve and promote biodiversity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Non-productive areas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Total area of non-productive areas of native forest over total land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[%]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0802167"/>
                  </a:ext>
                </a:extLst>
              </a:tr>
              <a:tr h="648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Native species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Number of species and native flora per hectare of non-productive area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[#/ha]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5216011"/>
                  </a:ext>
                </a:extLst>
              </a:tr>
              <a:tr h="810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Air Quality Protection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Reduction of emissions into the atmosphere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Reducing emissions from recycling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Reduction of GHG emissions associated with waste recycling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[%]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596502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7AE04FA-784E-754E-9502-F6CC0E27C589}"/>
              </a:ext>
            </a:extLst>
          </p:cNvPr>
          <p:cNvSpPr/>
          <p:nvPr/>
        </p:nvSpPr>
        <p:spPr>
          <a:xfrm>
            <a:off x="5475515" y="1161034"/>
            <a:ext cx="6041572" cy="544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B891C9-2D53-E264-DE30-E8A72632969C}"/>
              </a:ext>
            </a:extLst>
          </p:cNvPr>
          <p:cNvSpPr/>
          <p:nvPr/>
        </p:nvSpPr>
        <p:spPr>
          <a:xfrm>
            <a:off x="5475515" y="2315201"/>
            <a:ext cx="6041572" cy="340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7665B6-DD85-03D0-0036-DEE2FC87EE8A}"/>
              </a:ext>
            </a:extLst>
          </p:cNvPr>
          <p:cNvSpPr/>
          <p:nvPr/>
        </p:nvSpPr>
        <p:spPr>
          <a:xfrm>
            <a:off x="5475514" y="4497722"/>
            <a:ext cx="6041572" cy="727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FF842FA-7BB4-4D7C-A021-905C8EB9AAD6}"/>
              </a:ext>
            </a:extLst>
          </p:cNvPr>
          <p:cNvSpPr txBox="1"/>
          <p:nvPr/>
        </p:nvSpPr>
        <p:spPr>
          <a:xfrm>
            <a:off x="81118" y="6580269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D02D633-9A46-4209-A9BB-BC8707B767C9}"/>
              </a:ext>
            </a:extLst>
          </p:cNvPr>
          <p:cNvGrpSpPr/>
          <p:nvPr/>
        </p:nvGrpSpPr>
        <p:grpSpPr>
          <a:xfrm>
            <a:off x="0" y="-76321"/>
            <a:ext cx="4822092" cy="420199"/>
            <a:chOff x="0" y="-279680"/>
            <a:chExt cx="12192000" cy="1325563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E595FA4-BB2E-4982-B675-0D88321AC6BD}"/>
                </a:ext>
              </a:extLst>
            </p:cNvPr>
            <p:cNvSpPr/>
            <p:nvPr/>
          </p:nvSpPr>
          <p:spPr>
            <a:xfrm>
              <a:off x="0" y="0"/>
              <a:ext cx="12192000" cy="714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EB3B6977-7E1D-435B-8CD3-7858E7791C8F}"/>
                </a:ext>
              </a:extLst>
            </p:cNvPr>
            <p:cNvSpPr txBox="1">
              <a:spLocks/>
            </p:cNvSpPr>
            <p:nvPr/>
          </p:nvSpPr>
          <p:spPr>
            <a:xfrm>
              <a:off x="811582" y="-279680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bg1"/>
                  </a:solidFill>
                </a:rPr>
                <a:t>3.8 Results: Indicators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20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19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DBC2EB-A449-F232-2C12-1D6EE679AAC2}"/>
              </a:ext>
            </a:extLst>
          </p:cNvPr>
          <p:cNvSpPr txBox="1"/>
          <p:nvPr/>
        </p:nvSpPr>
        <p:spPr>
          <a:xfrm>
            <a:off x="162972" y="2993159"/>
            <a:ext cx="555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/>
          </a:p>
          <a:p>
            <a:pPr algn="just"/>
            <a:endParaRPr lang="es-CL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A8E3A91-F520-5D4D-94D9-D3D3A5232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97627"/>
              </p:ext>
            </p:extLst>
          </p:nvPr>
        </p:nvGraphicFramePr>
        <p:xfrm>
          <a:off x="239486" y="37143"/>
          <a:ext cx="11202740" cy="66774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32980">
                  <a:extLst>
                    <a:ext uri="{9D8B030D-6E8A-4147-A177-3AD203B41FA5}">
                      <a16:colId xmlns:a16="http://schemas.microsoft.com/office/drawing/2014/main" val="2959672473"/>
                    </a:ext>
                  </a:extLst>
                </a:gridCol>
                <a:gridCol w="2327347">
                  <a:extLst>
                    <a:ext uri="{9D8B030D-6E8A-4147-A177-3AD203B41FA5}">
                      <a16:colId xmlns:a16="http://schemas.microsoft.com/office/drawing/2014/main" val="2100456783"/>
                    </a:ext>
                  </a:extLst>
                </a:gridCol>
                <a:gridCol w="2332425">
                  <a:extLst>
                    <a:ext uri="{9D8B030D-6E8A-4147-A177-3AD203B41FA5}">
                      <a16:colId xmlns:a16="http://schemas.microsoft.com/office/drawing/2014/main" val="2296988381"/>
                    </a:ext>
                  </a:extLst>
                </a:gridCol>
                <a:gridCol w="1832437">
                  <a:extLst>
                    <a:ext uri="{9D8B030D-6E8A-4147-A177-3AD203B41FA5}">
                      <a16:colId xmlns:a16="http://schemas.microsoft.com/office/drawing/2014/main" val="2624106061"/>
                    </a:ext>
                  </a:extLst>
                </a:gridCol>
                <a:gridCol w="2853042">
                  <a:extLst>
                    <a:ext uri="{9D8B030D-6E8A-4147-A177-3AD203B41FA5}">
                      <a16:colId xmlns:a16="http://schemas.microsoft.com/office/drawing/2014/main" val="1317959599"/>
                    </a:ext>
                  </a:extLst>
                </a:gridCol>
                <a:gridCol w="1324509">
                  <a:extLst>
                    <a:ext uri="{9D8B030D-6E8A-4147-A177-3AD203B41FA5}">
                      <a16:colId xmlns:a16="http://schemas.microsoft.com/office/drawing/2014/main" val="2584626378"/>
                    </a:ext>
                  </a:extLst>
                </a:gridCol>
              </a:tblGrid>
              <a:tr h="19213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Social Aspects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085129"/>
                  </a:ext>
                </a:extLst>
              </a:tr>
              <a:tr h="19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Criteria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Objectives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Topics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Indicators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Units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/>
                </a:tc>
                <a:extLst>
                  <a:ext uri="{0D108BD9-81ED-4DB2-BD59-A6C34878D82A}">
                    <a16:rowId xmlns:a16="http://schemas.microsoft.com/office/drawing/2014/main" val="819681682"/>
                  </a:ext>
                </a:extLst>
              </a:tr>
              <a:tr h="353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Improving jobs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Improve the quality of life of workers and their families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Satisfaction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Proportion of satisfied employees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[%]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306769776"/>
                  </a:ext>
                </a:extLst>
              </a:tr>
              <a:tr h="353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Labor rights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Percentage of workers with formal contracts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[%]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282918361"/>
                  </a:ext>
                </a:extLst>
              </a:tr>
              <a:tr h="715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Occupational safety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Annual rate of occupational accidents per 1,000 workers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N° Accidents*1000/N° Workers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3370127817"/>
                  </a:ext>
                </a:extLst>
              </a:tr>
              <a:tr h="896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Fair income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Percentage of the average wage of agricultural workers compared to the regional 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[%]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3289839803"/>
                  </a:ext>
                </a:extLst>
              </a:tr>
              <a:tr h="715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Promoting development and education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Provide education and training opportunities for workers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Education and training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Percentage of workers participating in training and training </a:t>
                      </a:r>
                      <a:r>
                        <a:rPr lang="en-US" sz="1400" dirty="0" err="1">
                          <a:effectLst/>
                        </a:rPr>
                        <a:t>programmes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[%]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2668982162"/>
                  </a:ext>
                </a:extLst>
              </a:tr>
              <a:tr h="534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Access to education programs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Percentage of workers participating in education programs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[%]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4073489959"/>
                  </a:ext>
                </a:extLst>
              </a:tr>
              <a:tr h="534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Best practices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Percentage of jobs created associated with GAP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[%]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3386165334"/>
                  </a:ext>
                </a:extLst>
              </a:tr>
              <a:tr h="19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Worker literacy 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[%]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1975131203"/>
                  </a:ext>
                </a:extLst>
              </a:tr>
              <a:tr h="353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Promoting inclusion with a gender perspective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Promoting gender equality and social inclusion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Gender equity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Percentage of working women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[%]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3054787505"/>
                  </a:ext>
                </a:extLst>
              </a:tr>
              <a:tr h="353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Inclusion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Number of workers with disabilities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[#]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1845139415"/>
                  </a:ext>
                </a:extLst>
              </a:tr>
              <a:tr h="534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Childcare Support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Percentage of workers with access to childcare services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[%]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03" marR="62103" marT="0" marB="0" anchor="ctr"/>
                </a:tc>
                <a:extLst>
                  <a:ext uri="{0D108BD9-81ED-4DB2-BD59-A6C34878D82A}">
                    <a16:rowId xmlns:a16="http://schemas.microsoft.com/office/drawing/2014/main" val="4004666519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9FBFA733-699C-273A-F987-4399E76BF789}"/>
              </a:ext>
            </a:extLst>
          </p:cNvPr>
          <p:cNvSpPr/>
          <p:nvPr/>
        </p:nvSpPr>
        <p:spPr>
          <a:xfrm>
            <a:off x="5475514" y="1446909"/>
            <a:ext cx="5966712" cy="78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8340ED1-4201-3953-0B23-843CEA096D26}"/>
              </a:ext>
            </a:extLst>
          </p:cNvPr>
          <p:cNvSpPr/>
          <p:nvPr/>
        </p:nvSpPr>
        <p:spPr>
          <a:xfrm>
            <a:off x="5475513" y="3044345"/>
            <a:ext cx="5966711" cy="78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760B57-97B3-66B9-CEDE-E6414936DF3D}"/>
              </a:ext>
            </a:extLst>
          </p:cNvPr>
          <p:cNvSpPr/>
          <p:nvPr/>
        </p:nvSpPr>
        <p:spPr>
          <a:xfrm>
            <a:off x="5475513" y="6138720"/>
            <a:ext cx="5966711" cy="6149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8CE44D-4AD9-45D7-AEC4-C30DA4EBDD94}"/>
              </a:ext>
            </a:extLst>
          </p:cNvPr>
          <p:cNvSpPr txBox="1"/>
          <p:nvPr/>
        </p:nvSpPr>
        <p:spPr>
          <a:xfrm>
            <a:off x="81118" y="6606581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36BE1F-881A-4D20-BD89-D378A9499AC5}"/>
              </a:ext>
            </a:extLst>
          </p:cNvPr>
          <p:cNvGrpSpPr/>
          <p:nvPr/>
        </p:nvGrpSpPr>
        <p:grpSpPr>
          <a:xfrm>
            <a:off x="0" y="-76321"/>
            <a:ext cx="4822092" cy="420199"/>
            <a:chOff x="0" y="-279680"/>
            <a:chExt cx="12192000" cy="1325563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FD8DEC2-2E21-48FA-9B10-3F4A74A9EED3}"/>
                </a:ext>
              </a:extLst>
            </p:cNvPr>
            <p:cNvSpPr/>
            <p:nvPr/>
          </p:nvSpPr>
          <p:spPr>
            <a:xfrm>
              <a:off x="0" y="0"/>
              <a:ext cx="12192000" cy="714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15BC4C62-2586-494F-AA2F-4864E6BDB619}"/>
                </a:ext>
              </a:extLst>
            </p:cNvPr>
            <p:cNvSpPr txBox="1">
              <a:spLocks/>
            </p:cNvSpPr>
            <p:nvPr/>
          </p:nvSpPr>
          <p:spPr>
            <a:xfrm>
              <a:off x="811582" y="-279680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bg1"/>
                  </a:solidFill>
                </a:rPr>
                <a:t>3.8 Results: Indicators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20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3250F8-5EDC-28D7-6C97-9866DD740B79}"/>
              </a:ext>
            </a:extLst>
          </p:cNvPr>
          <p:cNvSpPr txBox="1"/>
          <p:nvPr/>
        </p:nvSpPr>
        <p:spPr>
          <a:xfrm>
            <a:off x="1957764" y="1379577"/>
            <a:ext cx="82260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Introduction</a:t>
            </a:r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1.1</a:t>
            </a:r>
            <a:r>
              <a:rPr lang="es-MX" sz="1400" i="1" dirty="0"/>
              <a:t>    </a:t>
            </a:r>
            <a:r>
              <a:rPr lang="en-US" sz="1400" i="1" dirty="0"/>
              <a:t>Justification</a:t>
            </a:r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1.2</a:t>
            </a:r>
            <a:r>
              <a:rPr lang="es-MX" sz="1400" i="1" dirty="0"/>
              <a:t>    </a:t>
            </a:r>
            <a:r>
              <a:rPr lang="en-US" sz="1400" i="1" dirty="0"/>
              <a:t>Objectives</a:t>
            </a:r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1.3</a:t>
            </a:r>
            <a:r>
              <a:rPr lang="es-MX" sz="1400" i="1" dirty="0"/>
              <a:t>    </a:t>
            </a:r>
            <a:r>
              <a:rPr lang="en-US" sz="1400" i="1" dirty="0"/>
              <a:t>Hypothesis</a:t>
            </a:r>
          </a:p>
          <a:p>
            <a:r>
              <a:rPr lang="es-MX" sz="1400" i="1" dirty="0"/>
              <a:t>	</a:t>
            </a:r>
          </a:p>
          <a:p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Methodology</a:t>
            </a:r>
          </a:p>
          <a:p>
            <a:endParaRPr lang="es-MX" sz="1600" dirty="0"/>
          </a:p>
          <a:p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Results</a:t>
            </a:r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3.1</a:t>
            </a:r>
            <a:r>
              <a:rPr lang="es-MX" sz="1400" i="1" dirty="0"/>
              <a:t>   Diagnosis</a:t>
            </a:r>
          </a:p>
          <a:p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	3.2</a:t>
            </a:r>
            <a:r>
              <a:rPr lang="es-MX" sz="1400" i="1" dirty="0"/>
              <a:t>    </a:t>
            </a:r>
            <a:r>
              <a:rPr lang="en-US" sz="1400" i="1" dirty="0"/>
              <a:t>Integrated Composting and Vermicomposting Management</a:t>
            </a:r>
            <a:endParaRPr lang="es-MX" sz="1400" i="1" dirty="0"/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3.3</a:t>
            </a:r>
            <a:r>
              <a:rPr lang="es-MX" sz="1400" i="1" dirty="0"/>
              <a:t>    </a:t>
            </a:r>
            <a:r>
              <a:rPr lang="en-US" sz="1400" i="1" dirty="0"/>
              <a:t>Establishment of non-productive areas</a:t>
            </a:r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3.4</a:t>
            </a:r>
            <a:r>
              <a:rPr lang="es-MX" sz="1400" i="1" dirty="0"/>
              <a:t>    </a:t>
            </a:r>
            <a:r>
              <a:rPr lang="en-US" sz="1400" i="1" dirty="0"/>
              <a:t>Photovoltaics and agricultural irrigation</a:t>
            </a:r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3.5</a:t>
            </a:r>
            <a:r>
              <a:rPr lang="es-MX" sz="1400" i="1" dirty="0"/>
              <a:t>    </a:t>
            </a:r>
            <a:r>
              <a:rPr lang="en-US" sz="1400" i="1" dirty="0"/>
              <a:t>Harnessing pruning biomass as an energy source</a:t>
            </a:r>
            <a:endParaRPr lang="es-MX" sz="1400" i="1" dirty="0"/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3.6</a:t>
            </a:r>
            <a:r>
              <a:rPr lang="es-MX" sz="1400" i="1" dirty="0"/>
              <a:t>    </a:t>
            </a:r>
            <a:r>
              <a:rPr lang="en-US" sz="1400" i="1" dirty="0"/>
              <a:t>Obtaining biogas from waste from the wine industry</a:t>
            </a:r>
            <a:endParaRPr lang="es-MX" sz="1400" i="1" dirty="0"/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3.7</a:t>
            </a:r>
            <a:r>
              <a:rPr lang="es-MX" sz="1400" i="1" dirty="0"/>
              <a:t>    </a:t>
            </a:r>
            <a:r>
              <a:rPr lang="en-US" sz="1400" i="1" dirty="0"/>
              <a:t>Synergies around the agro-industrial sector of the Maule Region</a:t>
            </a:r>
            <a:endParaRPr lang="es-MX" sz="1400" i="1" dirty="0"/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3.8</a:t>
            </a:r>
            <a:r>
              <a:rPr lang="es-MX" sz="1400" i="1" dirty="0"/>
              <a:t>    </a:t>
            </a:r>
            <a:r>
              <a:rPr lang="en-US" sz="1400" i="1" dirty="0"/>
              <a:t>Sustainable Development Indicator System</a:t>
            </a:r>
          </a:p>
          <a:p>
            <a:r>
              <a:rPr lang="es-MX" sz="1400" i="1" dirty="0"/>
              <a:t>	</a:t>
            </a:r>
            <a:r>
              <a:rPr lang="es-MX" sz="1400" i="1" dirty="0">
                <a:solidFill>
                  <a:schemeClr val="accent5">
                    <a:lumMod val="75000"/>
                  </a:schemeClr>
                </a:solidFill>
              </a:rPr>
              <a:t>3.9</a:t>
            </a:r>
            <a:r>
              <a:rPr lang="es-MX" sz="1400" i="1" dirty="0"/>
              <a:t>    </a:t>
            </a:r>
            <a:r>
              <a:rPr lang="en-US" sz="1400" i="1" dirty="0"/>
              <a:t>Sustainability analysis and ethical implications</a:t>
            </a:r>
            <a:endParaRPr lang="es-MX" sz="1400" i="1" dirty="0"/>
          </a:p>
          <a:p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Conclusions</a:t>
            </a:r>
          </a:p>
          <a:p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Future Work</a:t>
            </a:r>
          </a:p>
          <a:p>
            <a:pPr algn="just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E44102-D8E7-0590-F52E-C23F386D55E5}"/>
              </a:ext>
            </a:extLst>
          </p:cNvPr>
          <p:cNvSpPr txBox="1"/>
          <p:nvPr/>
        </p:nvSpPr>
        <p:spPr>
          <a:xfrm>
            <a:off x="10237179" y="1393160"/>
            <a:ext cx="60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s-CL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EF1989-E675-4847-18D1-98DAFF2338AD}"/>
              </a:ext>
            </a:extLst>
          </p:cNvPr>
          <p:cNvCxnSpPr>
            <a:cxnSpLocks/>
          </p:cNvCxnSpPr>
          <p:nvPr/>
        </p:nvCxnSpPr>
        <p:spPr>
          <a:xfrm>
            <a:off x="3648075" y="1634976"/>
            <a:ext cx="659291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A4A5665-00BB-8EC1-75E6-E4E3730E8A99}"/>
              </a:ext>
            </a:extLst>
          </p:cNvPr>
          <p:cNvCxnSpPr>
            <a:cxnSpLocks/>
          </p:cNvCxnSpPr>
          <p:nvPr/>
        </p:nvCxnSpPr>
        <p:spPr>
          <a:xfrm>
            <a:off x="3386666" y="2692694"/>
            <a:ext cx="68813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529AA79-43C4-3A94-C38B-C26402DD7EA4}"/>
              </a:ext>
            </a:extLst>
          </p:cNvPr>
          <p:cNvSpPr txBox="1"/>
          <p:nvPr/>
        </p:nvSpPr>
        <p:spPr>
          <a:xfrm>
            <a:off x="10268061" y="2410525"/>
            <a:ext cx="60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s-CL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D6A727D-E09F-065F-EFFE-DB93A719A6E3}"/>
              </a:ext>
            </a:extLst>
          </p:cNvPr>
          <p:cNvCxnSpPr>
            <a:cxnSpLocks/>
          </p:cNvCxnSpPr>
          <p:nvPr/>
        </p:nvCxnSpPr>
        <p:spPr>
          <a:xfrm>
            <a:off x="3191933" y="3190650"/>
            <a:ext cx="71013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4B6900A-3CB6-EC6C-6805-EAD82C26E0AC}"/>
              </a:ext>
            </a:extLst>
          </p:cNvPr>
          <p:cNvSpPr txBox="1"/>
          <p:nvPr/>
        </p:nvSpPr>
        <p:spPr>
          <a:xfrm>
            <a:off x="10252865" y="2940382"/>
            <a:ext cx="60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6.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CF635FB-5821-C6A9-59C1-8BAAE9956758}"/>
              </a:ext>
            </a:extLst>
          </p:cNvPr>
          <p:cNvCxnSpPr>
            <a:cxnSpLocks/>
          </p:cNvCxnSpPr>
          <p:nvPr/>
        </p:nvCxnSpPr>
        <p:spPr>
          <a:xfrm flipV="1">
            <a:off x="4055801" y="3408354"/>
            <a:ext cx="6255733" cy="2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5F45F3F-9E66-657D-91A9-11BC93AF1066}"/>
              </a:ext>
            </a:extLst>
          </p:cNvPr>
          <p:cNvSpPr txBox="1"/>
          <p:nvPr/>
        </p:nvSpPr>
        <p:spPr>
          <a:xfrm>
            <a:off x="10240991" y="5332677"/>
            <a:ext cx="60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25.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953E781-8149-79CD-DCB8-4095C52C53A8}"/>
              </a:ext>
            </a:extLst>
          </p:cNvPr>
          <p:cNvCxnSpPr/>
          <p:nvPr/>
        </p:nvCxnSpPr>
        <p:spPr>
          <a:xfrm>
            <a:off x="4245429" y="1839686"/>
            <a:ext cx="60226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3C95CCD-A6D0-D9E5-F0C6-34F2F5B42A1F}"/>
              </a:ext>
            </a:extLst>
          </p:cNvPr>
          <p:cNvCxnSpPr>
            <a:cxnSpLocks/>
          </p:cNvCxnSpPr>
          <p:nvPr/>
        </p:nvCxnSpPr>
        <p:spPr>
          <a:xfrm>
            <a:off x="4093258" y="2046515"/>
            <a:ext cx="61596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6BC2858-4F29-46B2-EB4E-E79954AFCF95}"/>
              </a:ext>
            </a:extLst>
          </p:cNvPr>
          <p:cNvCxnSpPr>
            <a:cxnSpLocks/>
          </p:cNvCxnSpPr>
          <p:nvPr/>
        </p:nvCxnSpPr>
        <p:spPr>
          <a:xfrm>
            <a:off x="4055801" y="2253343"/>
            <a:ext cx="62122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1C95BC24-A5A9-3667-228C-B563E1B28EFA}"/>
              </a:ext>
            </a:extLst>
          </p:cNvPr>
          <p:cNvCxnSpPr>
            <a:cxnSpLocks/>
          </p:cNvCxnSpPr>
          <p:nvPr/>
        </p:nvCxnSpPr>
        <p:spPr>
          <a:xfrm flipV="1">
            <a:off x="7705493" y="3620357"/>
            <a:ext cx="2587783" cy="157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6CD4E908-F8DB-5887-C118-0671467A53DF}"/>
              </a:ext>
            </a:extLst>
          </p:cNvPr>
          <p:cNvSpPr txBox="1"/>
          <p:nvPr/>
        </p:nvSpPr>
        <p:spPr>
          <a:xfrm>
            <a:off x="10248731" y="1629274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3.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BB4B4EB-46EA-F103-8233-D7AE9FC17399}"/>
              </a:ext>
            </a:extLst>
          </p:cNvPr>
          <p:cNvSpPr txBox="1"/>
          <p:nvPr/>
        </p:nvSpPr>
        <p:spPr>
          <a:xfrm>
            <a:off x="10237179" y="1857275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4.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1A981A55-8F25-3445-29E3-2F875856D97D}"/>
              </a:ext>
            </a:extLst>
          </p:cNvPr>
          <p:cNvSpPr txBox="1"/>
          <p:nvPr/>
        </p:nvSpPr>
        <p:spPr>
          <a:xfrm>
            <a:off x="10237844" y="2042526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4.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257A2CBC-6288-F93C-083A-107BFFC413E8}"/>
              </a:ext>
            </a:extLst>
          </p:cNvPr>
          <p:cNvSpPr txBox="1"/>
          <p:nvPr/>
        </p:nvSpPr>
        <p:spPr>
          <a:xfrm>
            <a:off x="10223682" y="4064108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12.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56BF077C-8533-A5BF-A1AB-D3AF051365BD}"/>
              </a:ext>
            </a:extLst>
          </p:cNvPr>
          <p:cNvSpPr txBox="1"/>
          <p:nvPr/>
        </p:nvSpPr>
        <p:spPr>
          <a:xfrm>
            <a:off x="10233910" y="4253315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14.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B62701AB-9333-9381-82C4-810A370CF3B2}"/>
              </a:ext>
            </a:extLst>
          </p:cNvPr>
          <p:cNvSpPr txBox="1"/>
          <p:nvPr/>
        </p:nvSpPr>
        <p:spPr>
          <a:xfrm>
            <a:off x="10223681" y="4478883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16.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C3E07D2-9007-6FB2-C1B6-652422D1934F}"/>
              </a:ext>
            </a:extLst>
          </p:cNvPr>
          <p:cNvSpPr txBox="1"/>
          <p:nvPr/>
        </p:nvSpPr>
        <p:spPr>
          <a:xfrm>
            <a:off x="10213848" y="4704262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19.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C56BD510-3FC2-3A4A-7EFB-94F498CAA8C8}"/>
              </a:ext>
            </a:extLst>
          </p:cNvPr>
          <p:cNvSpPr txBox="1"/>
          <p:nvPr/>
        </p:nvSpPr>
        <p:spPr>
          <a:xfrm>
            <a:off x="10209068" y="4913621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24.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0C3FDCA-DE82-AC40-0B63-3E55ECF4BDCE}"/>
              </a:ext>
            </a:extLst>
          </p:cNvPr>
          <p:cNvCxnSpPr>
            <a:cxnSpLocks/>
          </p:cNvCxnSpPr>
          <p:nvPr/>
        </p:nvCxnSpPr>
        <p:spPr>
          <a:xfrm>
            <a:off x="3430139" y="5581046"/>
            <a:ext cx="68813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3CFDB81-52D3-7763-E8D2-EECC99166789}"/>
              </a:ext>
            </a:extLst>
          </p:cNvPr>
          <p:cNvCxnSpPr>
            <a:cxnSpLocks/>
          </p:cNvCxnSpPr>
          <p:nvPr/>
        </p:nvCxnSpPr>
        <p:spPr>
          <a:xfrm>
            <a:off x="3517348" y="5814639"/>
            <a:ext cx="67069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980BDDD-9C79-BF59-1C99-29A9C46DE567}"/>
              </a:ext>
            </a:extLst>
          </p:cNvPr>
          <p:cNvSpPr txBox="1"/>
          <p:nvPr/>
        </p:nvSpPr>
        <p:spPr>
          <a:xfrm>
            <a:off x="10248731" y="3223295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6.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1A08A0B-4409-E593-8837-FC0F5CD0EAB6}"/>
              </a:ext>
            </a:extLst>
          </p:cNvPr>
          <p:cNvSpPr txBox="1"/>
          <p:nvPr/>
        </p:nvSpPr>
        <p:spPr>
          <a:xfrm>
            <a:off x="10240992" y="3404164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7.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1BD991B-650E-A75E-0062-C990D4DD36CB}"/>
              </a:ext>
            </a:extLst>
          </p:cNvPr>
          <p:cNvSpPr txBox="1"/>
          <p:nvPr/>
        </p:nvSpPr>
        <p:spPr>
          <a:xfrm>
            <a:off x="10245541" y="3636139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8.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C6D8EF3-F11D-9260-78AF-1CBB19D91D32}"/>
              </a:ext>
            </a:extLst>
          </p:cNvPr>
          <p:cNvCxnSpPr>
            <a:cxnSpLocks/>
          </p:cNvCxnSpPr>
          <p:nvPr/>
        </p:nvCxnSpPr>
        <p:spPr>
          <a:xfrm flipV="1">
            <a:off x="6096000" y="3841079"/>
            <a:ext cx="4215534" cy="66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0A7CD0A-8114-9245-C30F-DC64C3DB3A89}"/>
              </a:ext>
            </a:extLst>
          </p:cNvPr>
          <p:cNvCxnSpPr>
            <a:cxnSpLocks/>
          </p:cNvCxnSpPr>
          <p:nvPr/>
        </p:nvCxnSpPr>
        <p:spPr>
          <a:xfrm flipV="1">
            <a:off x="6322741" y="4057233"/>
            <a:ext cx="3988793" cy="6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0BF3BDC-96B4-6577-825C-D679F4129A24}"/>
              </a:ext>
            </a:extLst>
          </p:cNvPr>
          <p:cNvSpPr txBox="1"/>
          <p:nvPr/>
        </p:nvSpPr>
        <p:spPr>
          <a:xfrm>
            <a:off x="10248731" y="3847721"/>
            <a:ext cx="60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5">
                    <a:lumMod val="75000"/>
                  </a:schemeClr>
                </a:solidFill>
              </a:rPr>
              <a:t>9.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81B9986-BCC4-2C76-9187-9F73D6841E80}"/>
              </a:ext>
            </a:extLst>
          </p:cNvPr>
          <p:cNvCxnSpPr>
            <a:cxnSpLocks/>
          </p:cNvCxnSpPr>
          <p:nvPr/>
        </p:nvCxnSpPr>
        <p:spPr>
          <a:xfrm>
            <a:off x="6880302" y="4265747"/>
            <a:ext cx="340742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822C06F9-8B97-CF5B-9082-5A1CC15CF821}"/>
              </a:ext>
            </a:extLst>
          </p:cNvPr>
          <p:cNvCxnSpPr>
            <a:cxnSpLocks/>
          </p:cNvCxnSpPr>
          <p:nvPr/>
        </p:nvCxnSpPr>
        <p:spPr>
          <a:xfrm>
            <a:off x="7173061" y="4467387"/>
            <a:ext cx="310756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32D35451-FD09-7838-FF3E-382DD3FFA939}"/>
              </a:ext>
            </a:extLst>
          </p:cNvPr>
          <p:cNvCxnSpPr>
            <a:cxnSpLocks/>
          </p:cNvCxnSpPr>
          <p:nvPr/>
        </p:nvCxnSpPr>
        <p:spPr>
          <a:xfrm>
            <a:off x="7983793" y="4683547"/>
            <a:ext cx="229824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82D85670-09C5-9E28-8330-B37ED8F6FE74}"/>
              </a:ext>
            </a:extLst>
          </p:cNvPr>
          <p:cNvCxnSpPr>
            <a:cxnSpLocks/>
          </p:cNvCxnSpPr>
          <p:nvPr/>
        </p:nvCxnSpPr>
        <p:spPr>
          <a:xfrm>
            <a:off x="6490010" y="4929612"/>
            <a:ext cx="3772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5B0ED811-83E6-728E-610C-0D27DE601F36}"/>
              </a:ext>
            </a:extLst>
          </p:cNvPr>
          <p:cNvCxnSpPr>
            <a:cxnSpLocks/>
          </p:cNvCxnSpPr>
          <p:nvPr/>
        </p:nvCxnSpPr>
        <p:spPr>
          <a:xfrm>
            <a:off x="6775832" y="5120194"/>
            <a:ext cx="35174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8DF16109-64F6-7697-C652-8282E311E12E}"/>
              </a:ext>
            </a:extLst>
          </p:cNvPr>
          <p:cNvSpPr txBox="1"/>
          <p:nvPr/>
        </p:nvSpPr>
        <p:spPr>
          <a:xfrm>
            <a:off x="10231044" y="5575232"/>
            <a:ext cx="60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26.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A71F266-DF76-597C-8E4F-BDB6648537D4}"/>
              </a:ext>
            </a:extLst>
          </p:cNvPr>
          <p:cNvSpPr/>
          <p:nvPr/>
        </p:nvSpPr>
        <p:spPr>
          <a:xfrm>
            <a:off x="-78658" y="-18333"/>
            <a:ext cx="12339484" cy="1088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66E70E-654F-343F-DBE5-EBDF5BD1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03" y="-13563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38F1861-52F0-459F-9B4F-1AE4E93394BB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27423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20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DBC2EB-A449-F232-2C12-1D6EE679AAC2}"/>
              </a:ext>
            </a:extLst>
          </p:cNvPr>
          <p:cNvSpPr txBox="1"/>
          <p:nvPr/>
        </p:nvSpPr>
        <p:spPr>
          <a:xfrm>
            <a:off x="162972" y="2993159"/>
            <a:ext cx="555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/>
          </a:p>
          <a:p>
            <a:pPr algn="just"/>
            <a:endParaRPr lang="es-CL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32556C6-7637-479F-A418-A89A3DDA3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374"/>
              </p:ext>
            </p:extLst>
          </p:nvPr>
        </p:nvGraphicFramePr>
        <p:xfrm>
          <a:off x="315686" y="285514"/>
          <a:ext cx="11342912" cy="62576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9650">
                  <a:extLst>
                    <a:ext uri="{9D8B030D-6E8A-4147-A177-3AD203B41FA5}">
                      <a16:colId xmlns:a16="http://schemas.microsoft.com/office/drawing/2014/main" val="2996180656"/>
                    </a:ext>
                  </a:extLst>
                </a:gridCol>
                <a:gridCol w="2004411">
                  <a:extLst>
                    <a:ext uri="{9D8B030D-6E8A-4147-A177-3AD203B41FA5}">
                      <a16:colId xmlns:a16="http://schemas.microsoft.com/office/drawing/2014/main" val="2579792935"/>
                    </a:ext>
                  </a:extLst>
                </a:gridCol>
                <a:gridCol w="2058624">
                  <a:extLst>
                    <a:ext uri="{9D8B030D-6E8A-4147-A177-3AD203B41FA5}">
                      <a16:colId xmlns:a16="http://schemas.microsoft.com/office/drawing/2014/main" val="623300859"/>
                    </a:ext>
                  </a:extLst>
                </a:gridCol>
                <a:gridCol w="2177423">
                  <a:extLst>
                    <a:ext uri="{9D8B030D-6E8A-4147-A177-3AD203B41FA5}">
                      <a16:colId xmlns:a16="http://schemas.microsoft.com/office/drawing/2014/main" val="3873581678"/>
                    </a:ext>
                  </a:extLst>
                </a:gridCol>
                <a:gridCol w="3853306">
                  <a:extLst>
                    <a:ext uri="{9D8B030D-6E8A-4147-A177-3AD203B41FA5}">
                      <a16:colId xmlns:a16="http://schemas.microsoft.com/office/drawing/2014/main" val="3261490871"/>
                    </a:ext>
                  </a:extLst>
                </a:gridCol>
                <a:gridCol w="709498">
                  <a:extLst>
                    <a:ext uri="{9D8B030D-6E8A-4147-A177-3AD203B41FA5}">
                      <a16:colId xmlns:a16="http://schemas.microsoft.com/office/drawing/2014/main" val="1248555123"/>
                    </a:ext>
                  </a:extLst>
                </a:gridCol>
              </a:tblGrid>
              <a:tr h="23288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Economic aspects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369848"/>
                  </a:ext>
                </a:extLst>
              </a:tr>
              <a:tr h="23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Criteria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Objectives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Topics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Indicators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Units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735888"/>
                  </a:ext>
                </a:extLst>
              </a:tr>
              <a:tr h="648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Obtaining profits from projects with sustainability principles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Obtaining profits from environmental projects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Sale of waste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Proportion of money obtained from the sale of waste wood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[%]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0887240"/>
                  </a:ext>
                </a:extLst>
              </a:tr>
              <a:tr h="1086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Reduced raw material costs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Waste Management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Percentage of money saved by reusing one's own compost in replacement of fertilizer purchase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[%]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1723359"/>
                  </a:ext>
                </a:extLst>
              </a:tr>
              <a:tr h="648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Diversification of the economy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Diversifying revenue streams to reduce economic risks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Diversified production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Percentage of farm income from alternative crops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[%]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4336842"/>
                  </a:ext>
                </a:extLst>
              </a:tr>
              <a:tr h="648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Income from the sale of organic waste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Proportion of money obtained from the sale of organic waste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[%]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914584"/>
                  </a:ext>
                </a:extLst>
              </a:tr>
              <a:tr h="86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Energy transition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Percentage of revenue from the sale of electricity from renewable sources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[%]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44664"/>
                  </a:ext>
                </a:extLst>
              </a:tr>
              <a:tr h="963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Obtaining profits by reducing consumption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Reduce costs by adopting BPA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Water Use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Percentage of money saved with water-saving projects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[%]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9129480"/>
                  </a:ext>
                </a:extLst>
              </a:tr>
              <a:tr h="72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Resilience to climate change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Strengthening financial resilience to adverse events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Agricultural Insurance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Percentage of agricultural land insured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[%]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640740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670EFAD-6CF3-33B6-253B-26A7EC8D0D24}"/>
              </a:ext>
            </a:extLst>
          </p:cNvPr>
          <p:cNvSpPr/>
          <p:nvPr/>
        </p:nvSpPr>
        <p:spPr>
          <a:xfrm>
            <a:off x="4968484" y="1496129"/>
            <a:ext cx="6690113" cy="1114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E8C1AF8-9549-3F08-CBBB-17D47C160899}"/>
              </a:ext>
            </a:extLst>
          </p:cNvPr>
          <p:cNvSpPr/>
          <p:nvPr/>
        </p:nvSpPr>
        <p:spPr>
          <a:xfrm>
            <a:off x="4968485" y="5660570"/>
            <a:ext cx="6690113" cy="789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227074-AD38-432D-A0F0-1B08C9887879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7C0CBED-7035-4958-AE74-9FAD5204EFD0}"/>
              </a:ext>
            </a:extLst>
          </p:cNvPr>
          <p:cNvGrpSpPr/>
          <p:nvPr/>
        </p:nvGrpSpPr>
        <p:grpSpPr>
          <a:xfrm>
            <a:off x="0" y="-76321"/>
            <a:ext cx="4822092" cy="420199"/>
            <a:chOff x="0" y="-279680"/>
            <a:chExt cx="12192000" cy="132556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0D76478-BBC0-424C-9606-0F04DE9F07E0}"/>
                </a:ext>
              </a:extLst>
            </p:cNvPr>
            <p:cNvSpPr/>
            <p:nvPr/>
          </p:nvSpPr>
          <p:spPr>
            <a:xfrm>
              <a:off x="0" y="0"/>
              <a:ext cx="12192000" cy="714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41CB71CB-8378-475F-B700-8EC8F70593DD}"/>
                </a:ext>
              </a:extLst>
            </p:cNvPr>
            <p:cNvSpPr txBox="1">
              <a:spLocks/>
            </p:cNvSpPr>
            <p:nvPr/>
          </p:nvSpPr>
          <p:spPr>
            <a:xfrm>
              <a:off x="811582" y="-279680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bg1"/>
                  </a:solidFill>
                </a:rPr>
                <a:t>3.8 Results: Indicators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737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DD679-B2BB-4F0B-9C1C-41A996D226B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C0E8437-A2DA-D0E3-0C49-95B8753CC542}"/>
              </a:ext>
            </a:extLst>
          </p:cNvPr>
          <p:cNvSpPr/>
          <p:nvPr/>
        </p:nvSpPr>
        <p:spPr>
          <a:xfrm>
            <a:off x="214206" y="1777405"/>
            <a:ext cx="3456739" cy="45609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produce food for both the domestic and international markets by applying BAP principles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D48A3E-8279-1D2D-6DB7-294D8D521952}"/>
              </a:ext>
            </a:extLst>
          </p:cNvPr>
          <p:cNvSpPr/>
          <p:nvPr/>
        </p:nvSpPr>
        <p:spPr>
          <a:xfrm>
            <a:off x="3828262" y="1777405"/>
            <a:ext cx="2079171" cy="1436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Environmental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8AFE964-7D14-5FAD-7934-DF78082A9344}"/>
              </a:ext>
            </a:extLst>
          </p:cNvPr>
          <p:cNvSpPr/>
          <p:nvPr/>
        </p:nvSpPr>
        <p:spPr>
          <a:xfrm>
            <a:off x="3828262" y="3339426"/>
            <a:ext cx="2079171" cy="1436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Social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FA7B9A4-976B-9B46-DF7F-12046CF1DCE2}"/>
              </a:ext>
            </a:extLst>
          </p:cNvPr>
          <p:cNvSpPr/>
          <p:nvPr/>
        </p:nvSpPr>
        <p:spPr>
          <a:xfrm>
            <a:off x="3828262" y="4901447"/>
            <a:ext cx="2079171" cy="1436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Economic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F12572-8498-6638-9164-F6C6C7B9358B}"/>
              </a:ext>
            </a:extLst>
          </p:cNvPr>
          <p:cNvSpPr txBox="1"/>
          <p:nvPr/>
        </p:nvSpPr>
        <p:spPr>
          <a:xfrm>
            <a:off x="585549" y="1175472"/>
            <a:ext cx="271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System Function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1639BB-1DD2-2A3A-2E55-A42A78B45408}"/>
              </a:ext>
            </a:extLst>
          </p:cNvPr>
          <p:cNvSpPr txBox="1"/>
          <p:nvPr/>
        </p:nvSpPr>
        <p:spPr>
          <a:xfrm>
            <a:off x="3828262" y="1175472"/>
            <a:ext cx="207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Aspect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308218-D5E4-8CE4-CF95-30A093898E01}"/>
              </a:ext>
            </a:extLst>
          </p:cNvPr>
          <p:cNvSpPr txBox="1"/>
          <p:nvPr/>
        </p:nvSpPr>
        <p:spPr>
          <a:xfrm>
            <a:off x="6743174" y="1197323"/>
            <a:ext cx="207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Indicator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BBBD9A5-C2C8-C2D5-2AC5-44D769895EAA}"/>
              </a:ext>
            </a:extLst>
          </p:cNvPr>
          <p:cNvSpPr/>
          <p:nvPr/>
        </p:nvSpPr>
        <p:spPr>
          <a:xfrm>
            <a:off x="6064750" y="1777405"/>
            <a:ext cx="3436020" cy="1436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</a:rPr>
              <a:t>Percentage of fruit farms certified GLOBAL GAP (&gt; 5 ha.)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0F8ED29-42E2-4B7B-7DAE-5046E6DF8AF5}"/>
              </a:ext>
            </a:extLst>
          </p:cNvPr>
          <p:cNvSpPr/>
          <p:nvPr/>
        </p:nvSpPr>
        <p:spPr>
          <a:xfrm>
            <a:off x="6064750" y="3356480"/>
            <a:ext cx="3436020" cy="1436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Annual occupational accident rate per 1,000 workers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11DC080-66B7-2C1C-0FA1-EF0CC24761EF}"/>
              </a:ext>
            </a:extLst>
          </p:cNvPr>
          <p:cNvSpPr/>
          <p:nvPr/>
        </p:nvSpPr>
        <p:spPr>
          <a:xfrm>
            <a:off x="6064750" y="4901447"/>
            <a:ext cx="3436020" cy="1436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</a:rPr>
              <a:t>Percentage of farms with agricultural insurance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FE1274B-C3B1-5D8A-C236-A40117D2DC8E}"/>
              </a:ext>
            </a:extLst>
          </p:cNvPr>
          <p:cNvSpPr txBox="1"/>
          <p:nvPr/>
        </p:nvSpPr>
        <p:spPr>
          <a:xfrm>
            <a:off x="9658086" y="1215088"/>
            <a:ext cx="207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Value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F2BEB4F-506D-BA3F-25C2-43436D1F4B5A}"/>
              </a:ext>
            </a:extLst>
          </p:cNvPr>
          <p:cNvSpPr/>
          <p:nvPr/>
        </p:nvSpPr>
        <p:spPr>
          <a:xfrm>
            <a:off x="9658087" y="1777405"/>
            <a:ext cx="2079171" cy="1436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19,7%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E4B6344-8C84-9A71-C752-7E2C4589ACB0}"/>
              </a:ext>
            </a:extLst>
          </p:cNvPr>
          <p:cNvSpPr/>
          <p:nvPr/>
        </p:nvSpPr>
        <p:spPr>
          <a:xfrm>
            <a:off x="9658085" y="3368335"/>
            <a:ext cx="2079171" cy="1436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0,88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4BCDF3C-8F67-0A42-60CC-1179A697CE9C}"/>
              </a:ext>
            </a:extLst>
          </p:cNvPr>
          <p:cNvSpPr/>
          <p:nvPr/>
        </p:nvSpPr>
        <p:spPr>
          <a:xfrm>
            <a:off x="9658085" y="4891615"/>
            <a:ext cx="2079171" cy="1436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8,73%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CC518D-DD6F-852D-02FC-56C479C5AF8C}"/>
              </a:ext>
            </a:extLst>
          </p:cNvPr>
          <p:cNvSpPr/>
          <p:nvPr/>
        </p:nvSpPr>
        <p:spPr>
          <a:xfrm>
            <a:off x="0" y="0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C902C6E-29A2-2434-2808-08815E37EFCE}"/>
              </a:ext>
            </a:extLst>
          </p:cNvPr>
          <p:cNvSpPr txBox="1">
            <a:spLocks/>
          </p:cNvSpPr>
          <p:nvPr/>
        </p:nvSpPr>
        <p:spPr>
          <a:xfrm>
            <a:off x="806950" y="-2270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3.8 Results: Indicators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5EDB55D-7433-4170-BF45-A8E0A927EB59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9941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37CF2F7D-2997-0ABA-262B-017390B5E71C}"/>
              </a:ext>
            </a:extLst>
          </p:cNvPr>
          <p:cNvSpPr/>
          <p:nvPr/>
        </p:nvSpPr>
        <p:spPr>
          <a:xfrm>
            <a:off x="52038" y="4728226"/>
            <a:ext cx="12071790" cy="1244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DA7A4E-F02F-BBB5-50A9-A278F9C3D384}"/>
              </a:ext>
            </a:extLst>
          </p:cNvPr>
          <p:cNvSpPr/>
          <p:nvPr/>
        </p:nvSpPr>
        <p:spPr>
          <a:xfrm>
            <a:off x="52038" y="3330985"/>
            <a:ext cx="12071790" cy="12444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9716" y="6413292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0551" y="6413291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22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504FD0-AF87-67F3-1086-BE81CEA8BB9E}"/>
              </a:ext>
            </a:extLst>
          </p:cNvPr>
          <p:cNvSpPr txBox="1"/>
          <p:nvPr/>
        </p:nvSpPr>
        <p:spPr>
          <a:xfrm>
            <a:off x="1709226" y="967309"/>
            <a:ext cx="510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Risks and limitations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2AD5AD-346F-9D92-3C6B-51D4B9393B4F}"/>
              </a:ext>
            </a:extLst>
          </p:cNvPr>
          <p:cNvSpPr txBox="1"/>
          <p:nvPr/>
        </p:nvSpPr>
        <p:spPr>
          <a:xfrm>
            <a:off x="7052491" y="4846010"/>
            <a:ext cx="5099479" cy="6284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Facilitate training programs
Promote funding and operational support systems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F0BC6-14B1-DF15-7AF1-E4FDF36AD048}"/>
              </a:ext>
            </a:extLst>
          </p:cNvPr>
          <p:cNvSpPr txBox="1"/>
          <p:nvPr/>
        </p:nvSpPr>
        <p:spPr>
          <a:xfrm>
            <a:off x="7052491" y="3589709"/>
            <a:ext cx="5125321" cy="8678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a Climate Credit system
Promote </a:t>
            </a:r>
            <a:r>
              <a:rPr lang="en-US" sz="2000" dirty="0" err="1"/>
              <a:t>R+D+i</a:t>
            </a:r>
            <a:r>
              <a:rPr lang="en-US" sz="2000" dirty="0"/>
              <a:t> with regional institutions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DE88E9-C987-D8E4-88C4-48913A915594}"/>
              </a:ext>
            </a:extLst>
          </p:cNvPr>
          <p:cNvSpPr txBox="1"/>
          <p:nvPr/>
        </p:nvSpPr>
        <p:spPr>
          <a:xfrm>
            <a:off x="6908952" y="949289"/>
            <a:ext cx="510319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Measures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E583CF7-B3FC-209F-F0C0-9AA4D94B5756}"/>
              </a:ext>
            </a:extLst>
          </p:cNvPr>
          <p:cNvGrpSpPr/>
          <p:nvPr/>
        </p:nvGrpSpPr>
        <p:grpSpPr>
          <a:xfrm>
            <a:off x="62271" y="1508912"/>
            <a:ext cx="12071790" cy="1663976"/>
            <a:chOff x="55755" y="2244681"/>
            <a:chExt cx="12071790" cy="166397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886EB39-B46A-184D-22D6-DFC2E16C967B}"/>
                </a:ext>
              </a:extLst>
            </p:cNvPr>
            <p:cNvSpPr/>
            <p:nvPr/>
          </p:nvSpPr>
          <p:spPr>
            <a:xfrm>
              <a:off x="55755" y="2244681"/>
              <a:ext cx="12071790" cy="16639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F582361-9487-9442-983C-B95B14E0B96C}"/>
                </a:ext>
              </a:extLst>
            </p:cNvPr>
            <p:cNvSpPr txBox="1"/>
            <p:nvPr/>
          </p:nvSpPr>
          <p:spPr>
            <a:xfrm>
              <a:off x="2208747" y="2363098"/>
              <a:ext cx="46817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Release of GHGs due to mismanagement and lack of cooperation networks
Difficulties in adapting native fauna to climate change
Arrangement of photovoltaic equipment</a:t>
              </a:r>
              <a:endParaRPr lang="es-CL" sz="200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C7E88C4-85ED-23C3-33DC-CA2802381895}"/>
                </a:ext>
              </a:extLst>
            </p:cNvPr>
            <p:cNvSpPr txBox="1"/>
            <p:nvPr/>
          </p:nvSpPr>
          <p:spPr>
            <a:xfrm>
              <a:off x="6968593" y="2433449"/>
              <a:ext cx="5125321" cy="1131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Promote continuous monitoring of systems
Establish regional strategies for equipment disposal and recycling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3B4D6F7-0014-91E2-66F9-6C6F54E20C60}"/>
                </a:ext>
              </a:extLst>
            </p:cNvPr>
            <p:cNvSpPr txBox="1"/>
            <p:nvPr/>
          </p:nvSpPr>
          <p:spPr>
            <a:xfrm>
              <a:off x="85054" y="2682487"/>
              <a:ext cx="2126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</a:rPr>
                <a:t>Environmental Point of View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61A96F7-843A-1697-C38E-C94FAE0F2156}"/>
              </a:ext>
            </a:extLst>
          </p:cNvPr>
          <p:cNvSpPr txBox="1"/>
          <p:nvPr/>
        </p:nvSpPr>
        <p:spPr>
          <a:xfrm>
            <a:off x="135342" y="3537687"/>
            <a:ext cx="197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Economic Point of View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B354628-3A72-A4C1-0D00-850BF948E473}"/>
              </a:ext>
            </a:extLst>
          </p:cNvPr>
          <p:cNvSpPr txBox="1"/>
          <p:nvPr/>
        </p:nvSpPr>
        <p:spPr>
          <a:xfrm>
            <a:off x="281754" y="4934928"/>
            <a:ext cx="168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Social Point of View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3D4FCC-BE3A-7E45-41A4-095A87699380}"/>
              </a:ext>
            </a:extLst>
          </p:cNvPr>
          <p:cNvSpPr txBox="1"/>
          <p:nvPr/>
        </p:nvSpPr>
        <p:spPr>
          <a:xfrm>
            <a:off x="2208747" y="3383884"/>
            <a:ext cx="4681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incentives to adopt ZNPs
Lack of resources to make initial investments
Inefficient recovery processes of compounds of interest</a:t>
            </a:r>
            <a:endParaRPr lang="es-CL" dirty="0"/>
          </a:p>
          <a:p>
            <a:endParaRPr lang="es-C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6C6DA76-8C41-EDAE-41B7-F538D1E26492}"/>
              </a:ext>
            </a:extLst>
          </p:cNvPr>
          <p:cNvSpPr txBox="1"/>
          <p:nvPr/>
        </p:nvSpPr>
        <p:spPr>
          <a:xfrm>
            <a:off x="2215263" y="4880970"/>
            <a:ext cx="4681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Resistance to change
Increased inequalities due to lack of resources for change</a:t>
            </a:r>
            <a:endParaRPr lang="en-US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AB4673-7251-5C97-E4F7-109DAE27D70D}"/>
              </a:ext>
            </a:extLst>
          </p:cNvPr>
          <p:cNvSpPr/>
          <p:nvPr/>
        </p:nvSpPr>
        <p:spPr>
          <a:xfrm>
            <a:off x="0" y="0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D24AD51-5019-1F1B-1968-816161FA9850}"/>
              </a:ext>
            </a:extLst>
          </p:cNvPr>
          <p:cNvSpPr txBox="1">
            <a:spLocks/>
          </p:cNvSpPr>
          <p:nvPr/>
        </p:nvSpPr>
        <p:spPr>
          <a:xfrm>
            <a:off x="838200" y="-194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bg1"/>
                </a:solidFill>
              </a:rPr>
              <a:t>3.9 </a:t>
            </a:r>
            <a:r>
              <a:rPr lang="en-US" sz="4800" b="1" dirty="0">
                <a:solidFill>
                  <a:schemeClr val="bg1"/>
                </a:solidFill>
              </a:rPr>
              <a:t>Results: Sustainability Analysis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583293-83A5-4F41-A215-3ADCEA42D1DB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694605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23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A60E5C-0895-E3F8-BA38-3F5EBB044C14}"/>
              </a:ext>
            </a:extLst>
          </p:cNvPr>
          <p:cNvSpPr txBox="1"/>
          <p:nvPr/>
        </p:nvSpPr>
        <p:spPr>
          <a:xfrm>
            <a:off x="330944" y="1162196"/>
            <a:ext cx="115301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Agriculture in the Maule Region plays a key socio-economic role but impacts biodiversity, waste, and water consumption, which need proper management.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Integrated composting, vermicomposting, and ZNP incorporation can improve waste management and expand native forests, promoting biodiversity.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transition to renewable energy reduces CO2 emissions and enhances waste management, with photovoltaic projects proving profitable for vineyard irrigation.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Seven proposed industrial symbioses promote the circular economy by valorizing agricultural waste and utilizing high-value by-products.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proposed indicator system tracks the agro-industrial sector’s status and progress, supporting informed decision-making.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01A842C-6D07-49E5-EED6-9EC9378D0B3A}"/>
              </a:ext>
            </a:extLst>
          </p:cNvPr>
          <p:cNvSpPr/>
          <p:nvPr/>
        </p:nvSpPr>
        <p:spPr>
          <a:xfrm>
            <a:off x="0" y="0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66E70E-654F-343F-DBE5-EBDF5BD1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7" y="-305716"/>
            <a:ext cx="11152683" cy="1325563"/>
          </a:xfrm>
        </p:spPr>
        <p:txBody>
          <a:bodyPr>
            <a:normAutofit/>
          </a:bodyPr>
          <a:lstStyle/>
          <a:p>
            <a:r>
              <a:rPr lang="es-CL" sz="4800" b="1" dirty="0">
                <a:solidFill>
                  <a:schemeClr val="bg1"/>
                </a:solidFill>
              </a:rPr>
              <a:t>4. </a:t>
            </a:r>
            <a:r>
              <a:rPr lang="en-US" sz="48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0A5523-E8D1-47C6-A9F1-1C3EE1D068DD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913443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24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A60E5C-0895-E3F8-BA38-3F5EBB044C14}"/>
              </a:ext>
            </a:extLst>
          </p:cNvPr>
          <p:cNvSpPr txBox="1"/>
          <p:nvPr/>
        </p:nvSpPr>
        <p:spPr>
          <a:xfrm>
            <a:off x="304329" y="2282432"/>
            <a:ext cx="11530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Validate and replace theoretical values </a:t>
            </a:r>
            <a:r>
              <a:rPr lang="en-US" sz="2400" dirty="0"/>
              <a:t>obtained by means of a bibliographic search that is not specific to the Maule Region and that were used in the calculations of this TFM.</a:t>
            </a:r>
            <a:endParaRPr lang="es-MX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Implementation of pilot plants </a:t>
            </a:r>
            <a:r>
              <a:rPr lang="en-US" sz="2400" dirty="0"/>
              <a:t>that allow estimating values, improving the proposed strategies, and promoting the technical training of local communities.</a:t>
            </a:r>
            <a:endParaRPr lang="es-MX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It is possible to incorporate into this work other GAP associated with the adoption of </a:t>
            </a:r>
            <a:r>
              <a:rPr lang="en-US" sz="2400" b="1" dirty="0">
                <a:solidFill>
                  <a:schemeClr val="accent1"/>
                </a:solidFill>
              </a:rPr>
              <a:t>new technologies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/>
                </a:solidFill>
              </a:rPr>
              <a:t>regenerative agriculture</a:t>
            </a:r>
            <a:r>
              <a:rPr lang="en-US" sz="2400" dirty="0"/>
              <a:t> practices and </a:t>
            </a:r>
            <a:r>
              <a:rPr lang="en-US" sz="2400" b="1" dirty="0">
                <a:solidFill>
                  <a:schemeClr val="accent1"/>
                </a:solidFill>
              </a:rPr>
              <a:t>nature-based solutions</a:t>
            </a:r>
            <a:r>
              <a:rPr lang="en-US" sz="2400" dirty="0"/>
              <a:t>.</a:t>
            </a:r>
            <a:endParaRPr lang="es-MX" sz="2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CFF9ABB-1EE4-80F8-E8D7-592A72B0F96C}"/>
              </a:ext>
            </a:extLst>
          </p:cNvPr>
          <p:cNvSpPr/>
          <p:nvPr/>
        </p:nvSpPr>
        <p:spPr>
          <a:xfrm>
            <a:off x="-100359" y="-11151"/>
            <a:ext cx="12339484" cy="1088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66E70E-654F-343F-DBE5-EBDF5BD1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8" y="-138885"/>
            <a:ext cx="11152683" cy="1325563"/>
          </a:xfrm>
        </p:spPr>
        <p:txBody>
          <a:bodyPr>
            <a:normAutofit/>
          </a:bodyPr>
          <a:lstStyle/>
          <a:p>
            <a:r>
              <a:rPr lang="es-CL" sz="4800" b="1" dirty="0">
                <a:solidFill>
                  <a:schemeClr val="bg1"/>
                </a:solidFill>
              </a:rPr>
              <a:t>5. Future </a:t>
            </a:r>
            <a:r>
              <a:rPr lang="es-CL" sz="4800" b="1" dirty="0" err="1">
                <a:solidFill>
                  <a:schemeClr val="bg1"/>
                </a:solidFill>
              </a:rPr>
              <a:t>Work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66319C-3911-4483-94ED-9D1BD6BBCA48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682343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B00D5A7-917D-7C08-D36A-72ADD4425D42}"/>
              </a:ext>
            </a:extLst>
          </p:cNvPr>
          <p:cNvSpPr/>
          <p:nvPr/>
        </p:nvSpPr>
        <p:spPr>
          <a:xfrm>
            <a:off x="-68826" y="365125"/>
            <a:ext cx="12339484" cy="13255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690610-9943-DBC3-ECF0-520834C6A7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42" y="715486"/>
            <a:ext cx="2649855" cy="6432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D7636A-D062-D504-CC60-94A7D1FE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32" y="715486"/>
            <a:ext cx="2789555" cy="624840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3B36588C-1C22-E22E-9C20-D68AA0D6D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3193"/>
            <a:ext cx="9144000" cy="116407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FB44E9B-2744-571A-6317-B3D3DA8F836B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ADA2E6-2D72-0456-BFFF-0BD1F3EC7082}"/>
              </a:ext>
            </a:extLst>
          </p:cNvPr>
          <p:cNvSpPr txBox="1"/>
          <p:nvPr/>
        </p:nvSpPr>
        <p:spPr>
          <a:xfrm>
            <a:off x="6017342" y="6430800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66DD679-B2BB-4F0B-9C1C-41A996D226BA}" type="slidenum">
              <a:rPr lang="en-US" sz="1800" b="1" smtClean="0">
                <a:solidFill>
                  <a:schemeClr val="bg1"/>
                </a:solidFill>
              </a:rPr>
              <a:pPr algn="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21757D-5184-1572-FBEE-8DAB04977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80" y="496046"/>
            <a:ext cx="5303980" cy="1082134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1307B1B6-8067-96E1-49D9-9A0230D5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517" y="4978439"/>
            <a:ext cx="10050966" cy="1164075"/>
          </a:xfrm>
        </p:spPr>
        <p:txBody>
          <a:bodyPr numCol="2">
            <a:normAutofit/>
          </a:bodyPr>
          <a:lstStyle/>
          <a:p>
            <a:r>
              <a:rPr lang="es-CL" sz="3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Álvaro Jiménez </a:t>
            </a:r>
          </a:p>
          <a:p>
            <a:r>
              <a:rPr lang="es-C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alvaro.jimenez@estudiantat.upc.edu</a:t>
            </a:r>
          </a:p>
          <a:p>
            <a:r>
              <a:rPr lang="es-CL" sz="3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Gemma Cervantes</a:t>
            </a:r>
          </a:p>
          <a:p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gemma.cervantes@upc.edu</a:t>
            </a:r>
            <a:endParaRPr lang="es-E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4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26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459F29-F524-8151-9A53-13BF7B6C7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66" y="1378472"/>
            <a:ext cx="7018266" cy="498264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C49112C-1101-82CA-3C79-5028F85B61FC}"/>
              </a:ext>
            </a:extLst>
          </p:cNvPr>
          <p:cNvSpPr/>
          <p:nvPr/>
        </p:nvSpPr>
        <p:spPr>
          <a:xfrm>
            <a:off x="-100359" y="-11151"/>
            <a:ext cx="12339484" cy="1088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66E70E-654F-343F-DBE5-EBDF5BD1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8" y="-129569"/>
            <a:ext cx="11152683" cy="1325563"/>
          </a:xfrm>
        </p:spPr>
        <p:txBody>
          <a:bodyPr>
            <a:normAutofit/>
          </a:bodyPr>
          <a:lstStyle/>
          <a:p>
            <a:r>
              <a:rPr lang="es-CL" sz="4800" b="1" dirty="0">
                <a:solidFill>
                  <a:schemeClr val="bg1"/>
                </a:solidFill>
              </a:rPr>
              <a:t>6. Indicative </a:t>
            </a:r>
            <a:r>
              <a:rPr lang="es-CL" sz="4800" b="1" dirty="0" err="1">
                <a:solidFill>
                  <a:schemeClr val="bg1"/>
                </a:solidFill>
              </a:rPr>
              <a:t>Bibliography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6D3668-9033-40E5-A666-17C10440376B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20574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abla&#10;&#10;Descripción generada automáticamente">
            <a:extLst>
              <a:ext uri="{FF2B5EF4-FFF2-40B4-BE49-F238E27FC236}">
                <a16:creationId xmlns:a16="http://schemas.microsoft.com/office/drawing/2014/main" id="{E856E177-A03B-5391-1479-A3165074A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066" y="785283"/>
            <a:ext cx="6515867" cy="55710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3041225-8C2B-2A8A-63B8-2D3D0ECA43C1}"/>
              </a:ext>
            </a:extLst>
          </p:cNvPr>
          <p:cNvSpPr txBox="1"/>
          <p:nvPr/>
        </p:nvSpPr>
        <p:spPr>
          <a:xfrm>
            <a:off x="393290" y="230512"/>
            <a:ext cx="884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ANNEX: Detail of Photovoltaic Analysis Parameters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620B72-2493-43CF-94F7-1ECC6F332C09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81378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3250F8-5EDC-28D7-6C97-9866DD740B79}"/>
              </a:ext>
            </a:extLst>
          </p:cNvPr>
          <p:cNvSpPr txBox="1"/>
          <p:nvPr/>
        </p:nvSpPr>
        <p:spPr>
          <a:xfrm>
            <a:off x="162263" y="1079232"/>
            <a:ext cx="5744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Agroindustry generates </a:t>
            </a:r>
            <a:r>
              <a:rPr lang="en-US" sz="2400" b="1" dirty="0">
                <a:solidFill>
                  <a:schemeClr val="accent1"/>
                </a:solidFill>
              </a:rPr>
              <a:t>46%</a:t>
            </a:r>
            <a:r>
              <a:rPr lang="en-US" sz="2400" dirty="0"/>
              <a:t> of organic solid waste and contributes to </a:t>
            </a:r>
            <a:r>
              <a:rPr lang="en-US" sz="2400" b="1" dirty="0">
                <a:solidFill>
                  <a:schemeClr val="accent1"/>
                </a:solidFill>
              </a:rPr>
              <a:t>21%</a:t>
            </a:r>
            <a:r>
              <a:rPr lang="en-US" sz="2400" dirty="0"/>
              <a:t> of global GHG emissions.</a:t>
            </a:r>
            <a:endParaRPr lang="es-MX" sz="2400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es-CL" sz="2400" dirty="0"/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Maule region is characterized by its strong agricultural activity:</a:t>
            </a:r>
            <a:endParaRPr lang="es-MX" sz="24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8581364-7FF3-67D3-A5CA-E71CCAD9C278}"/>
              </a:ext>
            </a:extLst>
          </p:cNvPr>
          <p:cNvGrpSpPr/>
          <p:nvPr/>
        </p:nvGrpSpPr>
        <p:grpSpPr>
          <a:xfrm>
            <a:off x="6096000" y="887743"/>
            <a:ext cx="5984937" cy="4524314"/>
            <a:chOff x="6027174" y="1697452"/>
            <a:chExt cx="5984937" cy="452431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330339D-1DA8-4E2F-91A0-E7A1EDA0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27174" y="1697452"/>
              <a:ext cx="5984937" cy="4524314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313FC4E-15E0-4F3D-B23D-EC24EB37C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6349" y="2799403"/>
              <a:ext cx="730864" cy="446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419" sz="1100" i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Océano Pacífico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9966EB9E-E112-C243-3C68-A3FB19AC0D52}"/>
              </a:ext>
            </a:extLst>
          </p:cNvPr>
          <p:cNvSpPr/>
          <p:nvPr/>
        </p:nvSpPr>
        <p:spPr>
          <a:xfrm>
            <a:off x="252513" y="3799670"/>
            <a:ext cx="1421503" cy="140456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15,44% </a:t>
            </a:r>
            <a:r>
              <a:rPr lang="en-US" b="1" dirty="0"/>
              <a:t>GDP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6687B5A-B62F-4F39-9BAE-C4EF0CB67359}"/>
              </a:ext>
            </a:extLst>
          </p:cNvPr>
          <p:cNvSpPr/>
          <p:nvPr/>
        </p:nvSpPr>
        <p:spPr>
          <a:xfrm>
            <a:off x="1941600" y="3629320"/>
            <a:ext cx="1635571" cy="1574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26,2% </a:t>
            </a:r>
            <a:r>
              <a:rPr lang="en-US" sz="2000" b="1" dirty="0"/>
              <a:t>Jobs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1F73E83-8A75-73FA-8107-2105DDA1BCA0}"/>
              </a:ext>
            </a:extLst>
          </p:cNvPr>
          <p:cNvSpPr/>
          <p:nvPr/>
        </p:nvSpPr>
        <p:spPr>
          <a:xfrm>
            <a:off x="3844755" y="3429000"/>
            <a:ext cx="2061601" cy="183943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70% </a:t>
            </a:r>
          </a:p>
          <a:p>
            <a:pPr algn="ctr"/>
            <a:r>
              <a:rPr lang="en-US" b="1" dirty="0"/>
              <a:t>Water Consumption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D83F6C4-2771-8E01-F893-57DA0671B1C0}"/>
              </a:ext>
            </a:extLst>
          </p:cNvPr>
          <p:cNvSpPr txBox="1">
            <a:spLocks/>
          </p:cNvSpPr>
          <p:nvPr/>
        </p:nvSpPr>
        <p:spPr>
          <a:xfrm>
            <a:off x="813003" y="-2122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bg1"/>
                </a:solidFill>
              </a:rPr>
              <a:t>1. </a:t>
            </a:r>
            <a:r>
              <a:rPr lang="es-CL" b="1" dirty="0" err="1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42B6AC6-C488-9FA3-0450-F92C0C03CE8B}"/>
              </a:ext>
            </a:extLst>
          </p:cNvPr>
          <p:cNvSpPr/>
          <p:nvPr/>
        </p:nvSpPr>
        <p:spPr>
          <a:xfrm>
            <a:off x="0" y="-1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33D687B-B685-C844-4005-C0CF380E05DD}"/>
              </a:ext>
            </a:extLst>
          </p:cNvPr>
          <p:cNvSpPr txBox="1">
            <a:spLocks/>
          </p:cNvSpPr>
          <p:nvPr/>
        </p:nvSpPr>
        <p:spPr>
          <a:xfrm>
            <a:off x="0" y="-2602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1. Introduction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3528C7-B090-96AB-B45D-14B1CFE74712}"/>
              </a:ext>
            </a:extLst>
          </p:cNvPr>
          <p:cNvSpPr txBox="1"/>
          <p:nvPr/>
        </p:nvSpPr>
        <p:spPr>
          <a:xfrm>
            <a:off x="679706" y="5522234"/>
            <a:ext cx="1078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75000"/>
                </a:schemeClr>
              </a:buClr>
            </a:pPr>
            <a:r>
              <a:rPr lang="en-US" sz="2400" dirty="0"/>
              <a:t>Formulate</a:t>
            </a:r>
            <a:r>
              <a:rPr lang="en-US" sz="2400" b="1" dirty="0">
                <a:solidFill>
                  <a:schemeClr val="accent1"/>
                </a:solidFill>
              </a:rPr>
              <a:t> BAP </a:t>
            </a:r>
            <a:r>
              <a:rPr lang="en-US" sz="2400" dirty="0"/>
              <a:t>to achieve a closed-loop systems for materials, minimize environmental impacts, and promote social and economic development for the Maule Region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89E0CC2-2593-44F1-8704-75D539F30C71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65922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3FC7C84-C19D-55DD-FBAD-3C32C9CCB9A4}"/>
              </a:ext>
            </a:extLst>
          </p:cNvPr>
          <p:cNvSpPr/>
          <p:nvPr/>
        </p:nvSpPr>
        <p:spPr>
          <a:xfrm>
            <a:off x="0" y="-1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66E70E-654F-343F-DBE5-EBDF5BD1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5168"/>
            <a:ext cx="10515600" cy="1325563"/>
          </a:xfrm>
        </p:spPr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2. </a:t>
            </a:r>
            <a:r>
              <a:rPr lang="en-US" sz="4800" b="1" dirty="0">
                <a:solidFill>
                  <a:schemeClr val="bg1"/>
                </a:solidFill>
              </a:rPr>
              <a:t>Methodology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0EB330-3FA0-2F71-3320-CE8685D193E2}"/>
              </a:ext>
            </a:extLst>
          </p:cNvPr>
          <p:cNvSpPr/>
          <p:nvPr/>
        </p:nvSpPr>
        <p:spPr>
          <a:xfrm>
            <a:off x="935970" y="1207232"/>
            <a:ext cx="103200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A50EDB8-E86F-69EB-238F-0F78A4E602DF}"/>
              </a:ext>
            </a:extLst>
          </p:cNvPr>
          <p:cNvSpPr/>
          <p:nvPr/>
        </p:nvSpPr>
        <p:spPr>
          <a:xfrm>
            <a:off x="938015" y="3350152"/>
            <a:ext cx="10320060" cy="7747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1482524-7F46-894F-CAF9-9638F92FCA5C}"/>
              </a:ext>
            </a:extLst>
          </p:cNvPr>
          <p:cNvSpPr/>
          <p:nvPr/>
        </p:nvSpPr>
        <p:spPr>
          <a:xfrm>
            <a:off x="933991" y="5287266"/>
            <a:ext cx="10320060" cy="7452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n-U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62A3CD9-CEDD-9F06-4538-8850A5DF087A}"/>
              </a:ext>
            </a:extLst>
          </p:cNvPr>
          <p:cNvSpPr txBox="1"/>
          <p:nvPr/>
        </p:nvSpPr>
        <p:spPr>
          <a:xfrm>
            <a:off x="1240130" y="1299564"/>
            <a:ext cx="555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I. Background Review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5C7C552-309C-1199-32C0-DA3A9784A908}"/>
              </a:ext>
            </a:extLst>
          </p:cNvPr>
          <p:cNvGrpSpPr/>
          <p:nvPr/>
        </p:nvGrpSpPr>
        <p:grpSpPr>
          <a:xfrm>
            <a:off x="938015" y="1890227"/>
            <a:ext cx="10320060" cy="1428592"/>
            <a:chOff x="427226" y="1773928"/>
            <a:chExt cx="11225184" cy="1428592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E426758-C0B7-B8F6-463B-A4D85EDC1C20}"/>
                </a:ext>
              </a:extLst>
            </p:cNvPr>
            <p:cNvSpPr/>
            <p:nvPr/>
          </p:nvSpPr>
          <p:spPr>
            <a:xfrm>
              <a:off x="427226" y="1773928"/>
              <a:ext cx="11225184" cy="14285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endParaRPr lang="en-US" b="1" dirty="0"/>
            </a:p>
            <a:p>
              <a:endParaRPr lang="en-US" b="1" dirty="0"/>
            </a:p>
            <a:p>
              <a:endParaRPr lang="en-US" dirty="0"/>
            </a:p>
            <a:p>
              <a:pPr marL="285750" indent="-285750">
                <a:buFontTx/>
                <a:buChar char="-"/>
              </a:pP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F8C74E5-8B65-DBCC-159D-A5245B7DBB2F}"/>
                </a:ext>
              </a:extLst>
            </p:cNvPr>
            <p:cNvSpPr txBox="1"/>
            <p:nvPr/>
          </p:nvSpPr>
          <p:spPr>
            <a:xfrm>
              <a:off x="755838" y="2004758"/>
              <a:ext cx="9983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</a:rPr>
                <a:t>II. Proposals with principles of sustainability and circular economy for the agricultural sector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25794C1-0410-1B1A-E977-7093914CD23F}"/>
              </a:ext>
            </a:extLst>
          </p:cNvPr>
          <p:cNvSpPr txBox="1"/>
          <p:nvPr/>
        </p:nvSpPr>
        <p:spPr>
          <a:xfrm>
            <a:off x="1240130" y="3493832"/>
            <a:ext cx="940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Synergy Diagram around the Agro-industrial Sector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7C4E660-7C25-A696-9D3A-E76B2E90D30B}"/>
              </a:ext>
            </a:extLst>
          </p:cNvPr>
          <p:cNvGrpSpPr/>
          <p:nvPr/>
        </p:nvGrpSpPr>
        <p:grpSpPr>
          <a:xfrm>
            <a:off x="933991" y="4145456"/>
            <a:ext cx="10320060" cy="1123746"/>
            <a:chOff x="427226" y="4507252"/>
            <a:chExt cx="11225184" cy="1123746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0E5FA9C-97DD-1DB6-9D2C-E647F1581E54}"/>
                </a:ext>
              </a:extLst>
            </p:cNvPr>
            <p:cNvSpPr/>
            <p:nvPr/>
          </p:nvSpPr>
          <p:spPr>
            <a:xfrm>
              <a:off x="427226" y="4507252"/>
              <a:ext cx="11225184" cy="11237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5D031A9-6AE2-C97F-1A89-36244C07E56E}"/>
                </a:ext>
              </a:extLst>
            </p:cNvPr>
            <p:cNvSpPr txBox="1"/>
            <p:nvPr/>
          </p:nvSpPr>
          <p:spPr>
            <a:xfrm>
              <a:off x="760215" y="4838292"/>
              <a:ext cx="925551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IV. Development of a Sustainable Development Indicators System</a:t>
              </a: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3243B43-98EA-78FF-94D5-54770990F768}"/>
              </a:ext>
            </a:extLst>
          </p:cNvPr>
          <p:cNvSpPr txBox="1"/>
          <p:nvPr/>
        </p:nvSpPr>
        <p:spPr>
          <a:xfrm>
            <a:off x="1240130" y="5429037"/>
            <a:ext cx="638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V. Sustainability analysis and ethical implications</a:t>
            </a:r>
          </a:p>
        </p:txBody>
      </p: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99F52043-BEB0-6741-AA6A-3F109EC7BF48}"/>
              </a:ext>
            </a:extLst>
          </p:cNvPr>
          <p:cNvSpPr/>
          <p:nvPr/>
        </p:nvSpPr>
        <p:spPr>
          <a:xfrm flipV="1">
            <a:off x="10573827" y="1761229"/>
            <a:ext cx="613315" cy="325199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2C7AD3E-E73A-2607-0BFA-7441BDD6EC7E}"/>
              </a:ext>
            </a:extLst>
          </p:cNvPr>
          <p:cNvSpPr/>
          <p:nvPr/>
        </p:nvSpPr>
        <p:spPr>
          <a:xfrm flipV="1">
            <a:off x="10573827" y="3248119"/>
            <a:ext cx="613315" cy="325199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ángulo isósceles 26">
            <a:extLst>
              <a:ext uri="{FF2B5EF4-FFF2-40B4-BE49-F238E27FC236}">
                <a16:creationId xmlns:a16="http://schemas.microsoft.com/office/drawing/2014/main" id="{15D76291-0BE1-22D6-10DC-99190992C4C1}"/>
              </a:ext>
            </a:extLst>
          </p:cNvPr>
          <p:cNvSpPr/>
          <p:nvPr/>
        </p:nvSpPr>
        <p:spPr>
          <a:xfrm flipV="1">
            <a:off x="10573827" y="4035471"/>
            <a:ext cx="613315" cy="325199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361EAF67-9AD1-20C2-D961-663507B4B7CA}"/>
              </a:ext>
            </a:extLst>
          </p:cNvPr>
          <p:cNvSpPr/>
          <p:nvPr/>
        </p:nvSpPr>
        <p:spPr>
          <a:xfrm flipV="1">
            <a:off x="10578702" y="5198502"/>
            <a:ext cx="613315" cy="325199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939ED51-4428-481C-B9C0-56639C8689B9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5755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F82C8E3E-9967-F37F-5EE6-82E40F352AEA}"/>
              </a:ext>
            </a:extLst>
          </p:cNvPr>
          <p:cNvSpPr/>
          <p:nvPr/>
        </p:nvSpPr>
        <p:spPr>
          <a:xfrm>
            <a:off x="4244995" y="1115674"/>
            <a:ext cx="3702009" cy="841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48E1517-454D-9966-9F92-FF7ACD2BB140}"/>
              </a:ext>
            </a:extLst>
          </p:cNvPr>
          <p:cNvSpPr/>
          <p:nvPr/>
        </p:nvSpPr>
        <p:spPr>
          <a:xfrm>
            <a:off x="8111316" y="1115673"/>
            <a:ext cx="3917141" cy="8233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C7B9224-B8B6-E869-72EF-ACBC9A3AEDD6}"/>
              </a:ext>
            </a:extLst>
          </p:cNvPr>
          <p:cNvSpPr/>
          <p:nvPr/>
        </p:nvSpPr>
        <p:spPr>
          <a:xfrm>
            <a:off x="160413" y="1121933"/>
            <a:ext cx="3917141" cy="8353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098E0BB-5DDE-02C0-FACD-5D6577B26C3B}"/>
              </a:ext>
            </a:extLst>
          </p:cNvPr>
          <p:cNvSpPr/>
          <p:nvPr/>
        </p:nvSpPr>
        <p:spPr>
          <a:xfrm>
            <a:off x="8114819" y="1935680"/>
            <a:ext cx="3917912" cy="33235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B09EBB0-6C75-D221-18F5-16D372005C0A}"/>
              </a:ext>
            </a:extLst>
          </p:cNvPr>
          <p:cNvSpPr/>
          <p:nvPr/>
        </p:nvSpPr>
        <p:spPr>
          <a:xfrm>
            <a:off x="160413" y="1957246"/>
            <a:ext cx="3917912" cy="33235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CBA3F6B-F62A-E876-6B91-2823BCEE3D7D}"/>
              </a:ext>
            </a:extLst>
          </p:cNvPr>
          <p:cNvSpPr/>
          <p:nvPr/>
        </p:nvSpPr>
        <p:spPr>
          <a:xfrm>
            <a:off x="4245182" y="1957244"/>
            <a:ext cx="3702009" cy="3299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D1E41A-A815-0E43-7116-FB97CF2DBB1F}"/>
              </a:ext>
            </a:extLst>
          </p:cNvPr>
          <p:cNvSpPr txBox="1">
            <a:spLocks/>
          </p:cNvSpPr>
          <p:nvPr/>
        </p:nvSpPr>
        <p:spPr>
          <a:xfrm>
            <a:off x="2097978" y="5554742"/>
            <a:ext cx="83105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adoption of BAP can reduce the impacts of agricultural activity and improve its resilience.</a:t>
            </a:r>
            <a:endParaRPr lang="en-US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EDE836-CAEE-6ACF-C930-026142E8E2FF}"/>
              </a:ext>
            </a:extLst>
          </p:cNvPr>
          <p:cNvSpPr txBox="1"/>
          <p:nvPr/>
        </p:nvSpPr>
        <p:spPr>
          <a:xfrm>
            <a:off x="244082" y="1121932"/>
            <a:ext cx="3748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Water and Climate Dependencies</a:t>
            </a:r>
          </a:p>
          <a:p>
            <a:pPr algn="ctr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A80D04-939D-3985-1DB7-423D5687B036}"/>
              </a:ext>
            </a:extLst>
          </p:cNvPr>
          <p:cNvSpPr txBox="1"/>
          <p:nvPr/>
        </p:nvSpPr>
        <p:spPr>
          <a:xfrm>
            <a:off x="162019" y="2138359"/>
            <a:ext cx="3748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There is an important </a:t>
            </a:r>
            <a:r>
              <a:rPr lang="en-US" sz="2400" b="1" dirty="0">
                <a:solidFill>
                  <a:schemeClr val="accent1"/>
                </a:solidFill>
              </a:rPr>
              <a:t>competition</a:t>
            </a:r>
            <a:r>
              <a:rPr lang="en-US" sz="2400" b="1" dirty="0"/>
              <a:t> </a:t>
            </a:r>
            <a:r>
              <a:rPr lang="en-US" sz="2400" dirty="0"/>
              <a:t>for water resources.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Geography and economic structure result in </a:t>
            </a:r>
            <a:r>
              <a:rPr lang="en-US" sz="2400" b="1" dirty="0">
                <a:solidFill>
                  <a:schemeClr val="accent1"/>
                </a:solidFill>
              </a:rPr>
              <a:t>high risk from climate change</a:t>
            </a:r>
            <a:r>
              <a:rPr lang="es-ES" sz="2400" dirty="0">
                <a:solidFill>
                  <a:schemeClr val="accent1"/>
                </a:solidFill>
              </a:rPr>
              <a:t>.</a:t>
            </a:r>
            <a:r>
              <a:rPr lang="es-ES" sz="2400" dirty="0"/>
              <a:t> </a:t>
            </a:r>
            <a:endParaRPr lang="en-US" sz="2400" dirty="0"/>
          </a:p>
          <a:p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AAEA77-D0CB-57E3-37CC-BE3A008219BF}"/>
              </a:ext>
            </a:extLst>
          </p:cNvPr>
          <p:cNvSpPr txBox="1"/>
          <p:nvPr/>
        </p:nvSpPr>
        <p:spPr>
          <a:xfrm>
            <a:off x="4929188" y="1281495"/>
            <a:ext cx="2648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Energy Transition</a:t>
            </a:r>
          </a:p>
          <a:p>
            <a:pPr algn="ctr"/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CAAA213-AC39-4B84-0FF3-382C7330CB4C}"/>
              </a:ext>
            </a:extLst>
          </p:cNvPr>
          <p:cNvSpPr txBox="1"/>
          <p:nvPr/>
        </p:nvSpPr>
        <p:spPr>
          <a:xfrm>
            <a:off x="8889201" y="1281495"/>
            <a:ext cx="2648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Loss of Biodiversity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7DF707-FEE7-47B2-77D4-D03E8EA3AACA}"/>
              </a:ext>
            </a:extLst>
          </p:cNvPr>
          <p:cNvSpPr txBox="1"/>
          <p:nvPr/>
        </p:nvSpPr>
        <p:spPr>
          <a:xfrm>
            <a:off x="4317580" y="2127890"/>
            <a:ext cx="3066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Important potential for the adoption of </a:t>
            </a:r>
            <a:r>
              <a:rPr lang="en-US" sz="2400" b="1" dirty="0">
                <a:solidFill>
                  <a:schemeClr val="accent1"/>
                </a:solidFill>
              </a:rPr>
              <a:t>renewable energy sources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4C2E6C3-E66C-DC1C-CF8C-786BF3EC3101}"/>
              </a:ext>
            </a:extLst>
          </p:cNvPr>
          <p:cNvSpPr txBox="1"/>
          <p:nvPr/>
        </p:nvSpPr>
        <p:spPr>
          <a:xfrm>
            <a:off x="8216783" y="2127890"/>
            <a:ext cx="35838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Agriculture and forestry activities have displaced a large part of the </a:t>
            </a:r>
            <a:r>
              <a:rPr lang="en-US" sz="2400" b="1" dirty="0">
                <a:solidFill>
                  <a:schemeClr val="accent1"/>
                </a:solidFill>
              </a:rPr>
              <a:t>native forest</a:t>
            </a:r>
            <a:r>
              <a:rPr lang="en-US" sz="2400" dirty="0"/>
              <a:t>, which is in decline.</a:t>
            </a:r>
          </a:p>
          <a:p>
            <a:endParaRPr lang="en-U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C80C7CC-397D-409A-F8A7-052084041C18}"/>
              </a:ext>
            </a:extLst>
          </p:cNvPr>
          <p:cNvSpPr txBox="1"/>
          <p:nvPr/>
        </p:nvSpPr>
        <p:spPr>
          <a:xfrm>
            <a:off x="4492449" y="3613982"/>
            <a:ext cx="3521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  - Photovoltaic Energy</a:t>
            </a:r>
          </a:p>
          <a:p>
            <a:pPr lvl="0"/>
            <a:r>
              <a:rPr lang="en-US" sz="2400" dirty="0"/>
              <a:t>  - Biomass Fuel</a:t>
            </a:r>
          </a:p>
          <a:p>
            <a:pPr lvl="0"/>
            <a:r>
              <a:rPr lang="en-US" sz="2400" dirty="0"/>
              <a:t>  - Biogas</a:t>
            </a:r>
          </a:p>
          <a:p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E27736-1C8D-C245-1589-E47F146E8C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10682" y="4481240"/>
            <a:ext cx="801732" cy="8228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B9B833F-8E8A-1CE5-CA7A-1FE0EED2D8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53736" y="4431792"/>
            <a:ext cx="1060043" cy="8717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4B6860D-136B-86D5-7C31-26E18C0C9E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54875" y="4345084"/>
            <a:ext cx="1060238" cy="9584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90C2E2A-46E2-F37C-ADC8-12F8A2D3598F}"/>
              </a:ext>
            </a:extLst>
          </p:cNvPr>
          <p:cNvSpPr/>
          <p:nvPr/>
        </p:nvSpPr>
        <p:spPr>
          <a:xfrm>
            <a:off x="0" y="-1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66E70E-654F-343F-DBE5-EBDF5BD1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9" y="-2551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3.1 Results: Diagnosis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4C41576-784F-45EE-8794-CAD57C3BF532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2191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5E9D500-46D1-1708-F253-ABB358EED90A}"/>
              </a:ext>
            </a:extLst>
          </p:cNvPr>
          <p:cNvSpPr/>
          <p:nvPr/>
        </p:nvSpPr>
        <p:spPr>
          <a:xfrm>
            <a:off x="0" y="-1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BDA4E2C-946D-314B-D220-3556FD92E60E}"/>
              </a:ext>
            </a:extLst>
          </p:cNvPr>
          <p:cNvSpPr txBox="1">
            <a:spLocks/>
          </p:cNvSpPr>
          <p:nvPr/>
        </p:nvSpPr>
        <p:spPr>
          <a:xfrm>
            <a:off x="169355" y="-255168"/>
            <a:ext cx="11028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bg1"/>
                </a:solidFill>
              </a:rPr>
              <a:t>3.2 </a:t>
            </a:r>
            <a:r>
              <a:rPr lang="en-US" sz="4800" b="1" dirty="0">
                <a:solidFill>
                  <a:schemeClr val="bg1"/>
                </a:solidFill>
              </a:rPr>
              <a:t>Results</a:t>
            </a:r>
            <a:r>
              <a:rPr lang="es-CL" b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Composting and Vermicomposting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541659-443C-BE68-19DA-19AF61DC28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759" y="764218"/>
            <a:ext cx="10654714" cy="60937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FA92500-2949-4E2E-B02B-943A00754253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32326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F6F5C8-FE6F-1A2E-9560-C3B0143A276C}"/>
              </a:ext>
            </a:extLst>
          </p:cNvPr>
          <p:cNvSpPr txBox="1"/>
          <p:nvPr/>
        </p:nvSpPr>
        <p:spPr>
          <a:xfrm>
            <a:off x="185916" y="1026899"/>
            <a:ext cx="11551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NPZ </a:t>
            </a:r>
            <a:r>
              <a:rPr lang="en-US" sz="2400" dirty="0"/>
              <a:t>are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/>
              <a:t>areas with native vegetation, whether planted or spontaneous, located on the margins or within agricultural farms.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They allow to: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5B0C6A8-13EC-098B-BA03-D1D64415C55A}"/>
              </a:ext>
            </a:extLst>
          </p:cNvPr>
          <p:cNvSpPr/>
          <p:nvPr/>
        </p:nvSpPr>
        <p:spPr>
          <a:xfrm>
            <a:off x="-11820" y="-23469"/>
            <a:ext cx="12192000" cy="71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435A865-13B0-4015-824D-04705A791DD0}"/>
              </a:ext>
            </a:extLst>
          </p:cNvPr>
          <p:cNvSpPr txBox="1">
            <a:spLocks/>
          </p:cNvSpPr>
          <p:nvPr/>
        </p:nvSpPr>
        <p:spPr>
          <a:xfrm>
            <a:off x="185916" y="-305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bg1"/>
                </a:solidFill>
              </a:rPr>
              <a:t>3.3 </a:t>
            </a:r>
            <a:r>
              <a:rPr lang="en-US" sz="4800" b="1" dirty="0">
                <a:solidFill>
                  <a:schemeClr val="bg1"/>
                </a:solidFill>
              </a:rPr>
              <a:t>Results</a:t>
            </a:r>
            <a:r>
              <a:rPr lang="es-CL" sz="4800" b="1" dirty="0">
                <a:solidFill>
                  <a:schemeClr val="bg1"/>
                </a:solidFill>
              </a:rPr>
              <a:t>: Non-Productive </a:t>
            </a:r>
            <a:r>
              <a:rPr lang="en-US" sz="4800" b="1" dirty="0">
                <a:solidFill>
                  <a:schemeClr val="bg1"/>
                </a:solidFill>
              </a:rPr>
              <a:t>Zones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A6FE6-5E2A-1B94-37AD-FF95831C67DD}"/>
              </a:ext>
            </a:extLst>
          </p:cNvPr>
          <p:cNvSpPr txBox="1"/>
          <p:nvPr/>
        </p:nvSpPr>
        <p:spPr>
          <a:xfrm>
            <a:off x="821473" y="5415602"/>
            <a:ext cx="10549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Designating </a:t>
            </a:r>
            <a:r>
              <a:rPr lang="en-US" sz="2400" b="1" dirty="0">
                <a:solidFill>
                  <a:schemeClr val="accent1"/>
                </a:solidFill>
              </a:rPr>
              <a:t>4%</a:t>
            </a:r>
            <a:r>
              <a:rPr lang="en-US" sz="2400" dirty="0"/>
              <a:t> of irrigated agricultural land as NPZ would enable the restoration of 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a surface equivalent to </a:t>
            </a:r>
            <a:r>
              <a:rPr lang="en-US" sz="2400" b="1" dirty="0">
                <a:solidFill>
                  <a:schemeClr val="accent1"/>
                </a:solidFill>
              </a:rPr>
              <a:t>64%</a:t>
            </a:r>
            <a:r>
              <a:rPr lang="en-US" sz="2400" dirty="0"/>
              <a:t> of the regional area under national protection.</a:t>
            </a:r>
            <a:endParaRPr lang="es-CL" sz="24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687A456-0D6A-4B04-B436-72741A127623}"/>
              </a:ext>
            </a:extLst>
          </p:cNvPr>
          <p:cNvSpPr/>
          <p:nvPr/>
        </p:nvSpPr>
        <p:spPr>
          <a:xfrm>
            <a:off x="1513521" y="2511182"/>
            <a:ext cx="2565439" cy="23582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D46D42C-4E11-576A-CEAD-522CB9E4093C}"/>
              </a:ext>
            </a:extLst>
          </p:cNvPr>
          <p:cNvSpPr/>
          <p:nvPr/>
        </p:nvSpPr>
        <p:spPr>
          <a:xfrm>
            <a:off x="4986453" y="2511184"/>
            <a:ext cx="2565439" cy="235826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2401C3F-7B15-341F-BE37-F3B341359AA5}"/>
              </a:ext>
            </a:extLst>
          </p:cNvPr>
          <p:cNvSpPr/>
          <p:nvPr/>
        </p:nvSpPr>
        <p:spPr>
          <a:xfrm>
            <a:off x="8284521" y="2511182"/>
            <a:ext cx="2565439" cy="2358265"/>
          </a:xfrm>
          <a:prstGeom prst="ellipse">
            <a:avLst/>
          </a:prstGeom>
          <a:solidFill>
            <a:srgbClr val="F5E0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8F275E-F3F4-34F3-AA29-439589F8B1B7}"/>
              </a:ext>
            </a:extLst>
          </p:cNvPr>
          <p:cNvSpPr txBox="1"/>
          <p:nvPr/>
        </p:nvSpPr>
        <p:spPr>
          <a:xfrm>
            <a:off x="1398000" y="2629652"/>
            <a:ext cx="279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Protect Biodiversity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CE8901-027B-7CCC-E82C-F90872054931}"/>
              </a:ext>
            </a:extLst>
          </p:cNvPr>
          <p:cNvSpPr txBox="1"/>
          <p:nvPr/>
        </p:nvSpPr>
        <p:spPr>
          <a:xfrm>
            <a:off x="5135024" y="2588364"/>
            <a:ext cx="2380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Mitigate climate change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9DF8EA0-9F5A-499B-81A4-BC9080B50DBE}"/>
              </a:ext>
            </a:extLst>
          </p:cNvPr>
          <p:cNvSpPr txBox="1"/>
          <p:nvPr/>
        </p:nvSpPr>
        <p:spPr>
          <a:xfrm>
            <a:off x="8070432" y="2748122"/>
            <a:ext cx="299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Improve Resilience</a:t>
            </a:r>
          </a:p>
        </p:txBody>
      </p:sp>
      <p:pic>
        <p:nvPicPr>
          <p:cNvPr id="1028" name="Picture 4" descr="Download Tree, Leaves, Branches. Royalty-Free Vector Graphic - Pixabay">
            <a:extLst>
              <a:ext uri="{FF2B5EF4-FFF2-40B4-BE49-F238E27FC236}">
                <a16:creationId xmlns:a16="http://schemas.microsoft.com/office/drawing/2014/main" id="{34B802C0-A506-C673-55BE-8A0D2E91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47" y="3209787"/>
            <a:ext cx="1439186" cy="13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2 Emission Icon With Shadow For Reducing Business Emissions Vector,  Black, Rain, Pollution PNG and Vector with Transparent Background for Free  Download">
            <a:extLst>
              <a:ext uri="{FF2B5EF4-FFF2-40B4-BE49-F238E27FC236}">
                <a16:creationId xmlns:a16="http://schemas.microsoft.com/office/drawing/2014/main" id="{061CEE34-9B3F-F138-440E-14E75F7A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16" y="3248965"/>
            <a:ext cx="1672683" cy="16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ater Retention Vector Art, Icons, and Graphics for Free Download">
            <a:extLst>
              <a:ext uri="{FF2B5EF4-FFF2-40B4-BE49-F238E27FC236}">
                <a16:creationId xmlns:a16="http://schemas.microsoft.com/office/drawing/2014/main" id="{0182F36E-0DB5-4383-86F1-E09126766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28129" r="38688" b="28270"/>
          <a:stretch/>
        </p:blipFill>
        <p:spPr bwMode="auto">
          <a:xfrm>
            <a:off x="8833889" y="3362370"/>
            <a:ext cx="1466701" cy="11950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FE417C5-8A50-4B78-A052-C6F4B2CECD90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2945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3F2BCE-ABA6-4D89-2E27-97DE47355903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23CDD-0027-2BC2-A1C2-B8A5C62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682" y="6425175"/>
            <a:ext cx="2743200" cy="365125"/>
          </a:xfrm>
        </p:spPr>
        <p:txBody>
          <a:bodyPr/>
          <a:lstStyle/>
          <a:p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t>8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4CE39D5-ABCD-A525-E01D-DF14D4F3E0B6}"/>
              </a:ext>
            </a:extLst>
          </p:cNvPr>
          <p:cNvSpPr txBox="1"/>
          <p:nvPr/>
        </p:nvSpPr>
        <p:spPr>
          <a:xfrm>
            <a:off x="81118" y="1536174"/>
            <a:ext cx="5425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Photovoltaic solar energy can be integrated into irrigation systems and other agro-industrial processes.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>
                <a:solidFill>
                  <a:schemeClr val="accent1"/>
                </a:solidFill>
              </a:rPr>
              <a:t>Net Billing </a:t>
            </a:r>
            <a:r>
              <a:rPr lang="en-US" sz="2400" dirty="0"/>
              <a:t>Law allows for the sale of excess generation.</a:t>
            </a:r>
          </a:p>
          <a:p>
            <a:pPr algn="just"/>
            <a:endParaRPr lang="es-CL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A system of 18 panels was evaluated for the irrigation of </a:t>
            </a:r>
            <a:r>
              <a:rPr lang="en-US" sz="2400" b="1" dirty="0">
                <a:solidFill>
                  <a:schemeClr val="accent1"/>
                </a:solidFill>
              </a:rPr>
              <a:t>8,5 hectares</a:t>
            </a:r>
            <a:r>
              <a:rPr lang="en-US" sz="2400" dirty="0"/>
              <a:t> of vineyard.</a:t>
            </a:r>
            <a:endParaRPr lang="es-CL" sz="24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687F0A3-00CA-562E-DE1E-BD64419CF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59" y="1302094"/>
            <a:ext cx="6460323" cy="459350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2D4B5CD-C157-45E8-BD0A-F43B4C818FFB}"/>
              </a:ext>
            </a:extLst>
          </p:cNvPr>
          <p:cNvGrpSpPr/>
          <p:nvPr/>
        </p:nvGrpSpPr>
        <p:grpSpPr>
          <a:xfrm>
            <a:off x="-11820" y="-256748"/>
            <a:ext cx="12192000" cy="1325563"/>
            <a:chOff x="-11820" y="-256748"/>
            <a:chExt cx="12192000" cy="132556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6D096FD-3E5F-32DC-1182-CE6AE1E00B3D}"/>
                </a:ext>
              </a:extLst>
            </p:cNvPr>
            <p:cNvSpPr/>
            <p:nvPr/>
          </p:nvSpPr>
          <p:spPr>
            <a:xfrm>
              <a:off x="-11820" y="-23469"/>
              <a:ext cx="12192000" cy="714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D9CCFBC7-F78E-5A93-FD81-A40B04B4A828}"/>
                </a:ext>
              </a:extLst>
            </p:cNvPr>
            <p:cNvSpPr txBox="1">
              <a:spLocks/>
            </p:cNvSpPr>
            <p:nvPr/>
          </p:nvSpPr>
          <p:spPr>
            <a:xfrm>
              <a:off x="281836" y="-25674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L" sz="4800" b="1" dirty="0">
                  <a:solidFill>
                    <a:schemeClr val="bg1"/>
                  </a:solidFill>
                </a:rPr>
                <a:t>3.4 </a:t>
              </a:r>
              <a:r>
                <a:rPr lang="en-US" sz="4800" b="1" dirty="0">
                  <a:solidFill>
                    <a:schemeClr val="bg1"/>
                  </a:solidFill>
                </a:rPr>
                <a:t>Results: </a:t>
              </a:r>
              <a:r>
                <a:rPr lang="en-US" sz="4800" dirty="0">
                  <a:solidFill>
                    <a:schemeClr val="bg1"/>
                  </a:solidFill>
                </a:rPr>
                <a:t>Photovoltaic Energy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0AE8DFC-1A1B-46D9-8B00-1B47CEA25113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62753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E2051B-3C4D-8B66-DEED-1DE7A45833A8}"/>
              </a:ext>
            </a:extLst>
          </p:cNvPr>
          <p:cNvSpPr/>
          <p:nvPr/>
        </p:nvSpPr>
        <p:spPr>
          <a:xfrm>
            <a:off x="11737258" y="6435007"/>
            <a:ext cx="452284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AA1C6B-135E-0412-78F3-9EC6F83B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35006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6DD679-B2BB-4F0B-9C1C-41A996D226BA}" type="slidenum">
              <a:rPr lang="en-US" sz="1600" b="1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7BE8F43-1394-4C70-93E7-C6E9C8BBF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273263"/>
              </p:ext>
            </p:extLst>
          </p:nvPr>
        </p:nvGraphicFramePr>
        <p:xfrm>
          <a:off x="541364" y="333687"/>
          <a:ext cx="11106224" cy="60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7D16097-ECE4-4716-94BA-2AA975094BFB}"/>
              </a:ext>
            </a:extLst>
          </p:cNvPr>
          <p:cNvSpPr txBox="1"/>
          <p:nvPr/>
        </p:nvSpPr>
        <p:spPr>
          <a:xfrm>
            <a:off x="81118" y="6553957"/>
            <a:ext cx="7952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JIMENEZ, CERVANTES. Circular Economy for agriculture in the Maule Region, Chile</a:t>
            </a:r>
            <a:endParaRPr lang="es-ES" sz="110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03F5912-CB45-4C53-8D73-30AF132BBF65}"/>
              </a:ext>
            </a:extLst>
          </p:cNvPr>
          <p:cNvGrpSpPr/>
          <p:nvPr/>
        </p:nvGrpSpPr>
        <p:grpSpPr>
          <a:xfrm>
            <a:off x="-11820" y="-322342"/>
            <a:ext cx="12192000" cy="999919"/>
            <a:chOff x="-11820" y="-256748"/>
            <a:chExt cx="12192000" cy="132556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E528838-F564-460A-B407-D6FC2CC09050}"/>
                </a:ext>
              </a:extLst>
            </p:cNvPr>
            <p:cNvSpPr/>
            <p:nvPr/>
          </p:nvSpPr>
          <p:spPr>
            <a:xfrm>
              <a:off x="-11820" y="-23469"/>
              <a:ext cx="12192000" cy="7141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586F3E11-9517-4838-A513-8BA965113731}"/>
                </a:ext>
              </a:extLst>
            </p:cNvPr>
            <p:cNvSpPr txBox="1">
              <a:spLocks/>
            </p:cNvSpPr>
            <p:nvPr/>
          </p:nvSpPr>
          <p:spPr>
            <a:xfrm>
              <a:off x="281836" y="-25674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L" sz="4800" b="1" dirty="0">
                  <a:solidFill>
                    <a:schemeClr val="bg1"/>
                  </a:solidFill>
                </a:rPr>
                <a:t>3.4 </a:t>
              </a:r>
              <a:r>
                <a:rPr lang="en-US" sz="4800" b="1" dirty="0">
                  <a:solidFill>
                    <a:schemeClr val="bg1"/>
                  </a:solidFill>
                </a:rPr>
                <a:t>Results: </a:t>
              </a:r>
              <a:r>
                <a:rPr lang="en-US" sz="4800" dirty="0">
                  <a:solidFill>
                    <a:schemeClr val="bg1"/>
                  </a:solidFill>
                </a:rPr>
                <a:t>Photovoltaic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011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2560</Words>
  <Application>Microsoft Office PowerPoint</Application>
  <PresentationFormat>Panorámica</PresentationFormat>
  <Paragraphs>500</Paragraphs>
  <Slides>27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Circular Economy for agriculture in the Maule Region, Chile </vt:lpstr>
      <vt:lpstr>Table of contents</vt:lpstr>
      <vt:lpstr>Presentación de PowerPoint</vt:lpstr>
      <vt:lpstr>2. Methodology</vt:lpstr>
      <vt:lpstr>3.1 Results: Diagnosis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Conclusions</vt:lpstr>
      <vt:lpstr>5. Future Work</vt:lpstr>
      <vt:lpstr>Thank You</vt:lpstr>
      <vt:lpstr>6. Indicative Bibliography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y propuesta de buenas prácticas agrícolas con principios de economía circular en la Región del Maule, Chile</dc:title>
  <dc:creator>Alvaro Jaques</dc:creator>
  <cp:lastModifiedBy>gemma c</cp:lastModifiedBy>
  <cp:revision>77</cp:revision>
  <dcterms:created xsi:type="dcterms:W3CDTF">2024-07-05T12:48:41Z</dcterms:created>
  <dcterms:modified xsi:type="dcterms:W3CDTF">2024-12-02T10:30:46Z</dcterms:modified>
</cp:coreProperties>
</file>