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420" r:id="rId2"/>
    <p:sldId id="293" r:id="rId3"/>
    <p:sldId id="294" r:id="rId4"/>
    <p:sldId id="257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4425" r:id="rId14"/>
    <p:sldId id="4426" r:id="rId15"/>
    <p:sldId id="4428" r:id="rId16"/>
    <p:sldId id="4427" r:id="rId17"/>
    <p:sldId id="4429" r:id="rId18"/>
    <p:sldId id="306" r:id="rId19"/>
    <p:sldId id="4418" r:id="rId20"/>
    <p:sldId id="4414" r:id="rId21"/>
    <p:sldId id="4416" r:id="rId22"/>
    <p:sldId id="304" r:id="rId23"/>
    <p:sldId id="4422" r:id="rId24"/>
    <p:sldId id="4423" r:id="rId25"/>
    <p:sldId id="703" r:id="rId26"/>
    <p:sldId id="881" r:id="rId27"/>
    <p:sldId id="4430" r:id="rId28"/>
    <p:sldId id="4401" r:id="rId29"/>
    <p:sldId id="4424" r:id="rId30"/>
    <p:sldId id="4402" r:id="rId31"/>
    <p:sldId id="4403" r:id="rId32"/>
    <p:sldId id="4404" r:id="rId33"/>
    <p:sldId id="4405" r:id="rId34"/>
    <p:sldId id="4406" r:id="rId35"/>
    <p:sldId id="4407" r:id="rId36"/>
    <p:sldId id="4408" r:id="rId37"/>
    <p:sldId id="4412" r:id="rId38"/>
    <p:sldId id="283" r:id="rId39"/>
    <p:sldId id="284" r:id="rId40"/>
    <p:sldId id="285" r:id="rId41"/>
    <p:sldId id="286" r:id="rId42"/>
    <p:sldId id="287" r:id="rId43"/>
    <p:sldId id="288" r:id="rId44"/>
    <p:sldId id="292" r:id="rId45"/>
    <p:sldId id="4434" r:id="rId46"/>
    <p:sldId id="4417" r:id="rId47"/>
    <p:sldId id="4431" r:id="rId48"/>
    <p:sldId id="4433" r:id="rId49"/>
    <p:sldId id="256" r:id="rId5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47"/>
    <p:restoredTop sz="94677"/>
  </p:normalViewPr>
  <p:slideViewPr>
    <p:cSldViewPr snapToGrid="0" snapToObjects="1">
      <p:cViewPr varScale="1">
        <p:scale>
          <a:sx n="67" d="100"/>
          <a:sy n="67" d="100"/>
        </p:scale>
        <p:origin x="192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616CB6-8A42-F046-9F69-9A790EBDD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FC3BD3-809D-104F-AF28-F130C64E5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E200CF-1AEC-D040-945D-36BAE07A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02F7-5485-4743-9CE4-1B4666FA77C5}" type="datetimeFigureOut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028C62-2C58-E84A-8AAA-EA227111F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EF0C13-297A-154E-A139-715D050F4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19825-41CA-5A48-BA0C-AB1A691E31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100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0A392D-0044-CB4C-931C-96BC20A5F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1CCE29B-302C-FF4B-9842-9E25C9623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121A6B-7FD6-414D-A23F-F1F5E324B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02F7-5485-4743-9CE4-1B4666FA77C5}" type="datetimeFigureOut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09FB61-FC0C-D548-8A3E-FBDE9567C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CCA2CD-4630-B44E-8FA6-21243B33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19825-41CA-5A48-BA0C-AB1A691E31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75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6AFFA83-F3CC-F14C-810F-C4498DE738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BFC157-CAF9-5743-AF9F-CEB3D5D99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1A2841-1FF8-A547-B0DC-02606BCEE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02F7-5485-4743-9CE4-1B4666FA77C5}" type="datetimeFigureOut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272CDD-A49B-EC46-A1AB-33B97E137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5520BE-1570-0744-A4AD-3F0069FDA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19825-41CA-5A48-BA0C-AB1A691E31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14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8ADC65-7988-2348-B58A-D695CCBFE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263856-DDEC-DA4B-89C7-EAA6CDE1F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C59E72-63AE-FD4D-9D7E-D514DA7B6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02F7-5485-4743-9CE4-1B4666FA77C5}" type="datetimeFigureOut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1AAB77-B828-3E45-9C7F-53C9438D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18F00C-89BF-F640-A1FB-B49FB642E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19825-41CA-5A48-BA0C-AB1A691E31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687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0B09D-3DEA-2F48-8DCD-6BB2FB141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72B676-5088-5943-A872-FE8385E48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6A7DA0-2500-174A-9532-4604F4D04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02F7-5485-4743-9CE4-1B4666FA77C5}" type="datetimeFigureOut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F1D03B-4624-8F44-89EA-1D79815B0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25C57B-268E-BB4F-86DA-2F04BE876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19825-41CA-5A48-BA0C-AB1A691E31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26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FBDF95-4E59-924E-9661-F850568A0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B4CB2C-956D-D541-8064-F1163F4D4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332D5B-DEC1-5148-AE19-C85E38432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B57BE8A-9392-0540-9AEB-75B31C28D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02F7-5485-4743-9CE4-1B4666FA77C5}" type="datetimeFigureOut">
              <a:rPr lang="fr-FR" smtClean="0"/>
              <a:t>02/12/2024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0AF518-558F-4945-B044-3B73DD68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D04AB2-1A46-BA43-B0BF-9E1C06DE0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19825-41CA-5A48-BA0C-AB1A691E31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86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47B925-5A23-AC41-98D8-37AFBA49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1EB5D1-3DCC-2448-9343-C8D6CC075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C0D956-2FCB-6D4E-B6F2-8D747DD85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EDAD64-5E77-5540-BFE7-73780EE1D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FF02C3F-AE2F-D740-800C-12AA9D5E2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4A6694-47A2-C74B-BBC3-6670014F8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02F7-5485-4743-9CE4-1B4666FA77C5}" type="datetimeFigureOut">
              <a:rPr lang="fr-FR" smtClean="0"/>
              <a:t>02/12/2024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108A5B3-607C-4F4F-86E2-84D999550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842BDCB-C625-6140-A42F-B13A8F3C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19825-41CA-5A48-BA0C-AB1A691E31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25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08BDA5-85F4-1646-AFF1-6B6AEEE44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3A7D49-7D99-3F46-AF09-32A9936D0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02F7-5485-4743-9CE4-1B4666FA77C5}" type="datetimeFigureOut">
              <a:rPr lang="fr-FR" smtClean="0"/>
              <a:t>02/12/2024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8460E4-FD84-B84F-B108-F6CEDA5C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BA51E7F-66B5-C84F-B2B4-8317F95DE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19825-41CA-5A48-BA0C-AB1A691E31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7551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4A00CF4-DF6C-6341-8DAA-8238A1C2C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02F7-5485-4743-9CE4-1B4666FA77C5}" type="datetimeFigureOut">
              <a:rPr lang="fr-FR" smtClean="0"/>
              <a:t>02/12/2024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BC4BE12-7C4E-2E47-B528-D92AE7D46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540AC1-A59B-D842-BEF5-EA0C3B23D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19825-41CA-5A48-BA0C-AB1A691E31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590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CAE1BF-08C0-A645-BA97-A25ADF7C3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43C958-C6C7-4341-9B0A-053775F83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B9935C-A123-E84A-B049-0478AB438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1499C8-5ED9-EF40-8FAD-CD8120FC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02F7-5485-4743-9CE4-1B4666FA77C5}" type="datetimeFigureOut">
              <a:rPr lang="fr-FR" smtClean="0"/>
              <a:t>02/12/2024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55B9D69-45D1-A54D-ABBD-532689C4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002F41-351D-A146-9C36-38B43D5C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19825-41CA-5A48-BA0C-AB1A691E31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739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66DC5F-5E41-9844-B5A2-B3E68E7D1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C084EAA-D8AB-D049-AE53-5C9DA296CA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6EA9FB9-E14B-D648-B496-8C2863320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C35660-4AB3-8248-AA6D-541C74E65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02F7-5485-4743-9CE4-1B4666FA77C5}" type="datetimeFigureOut">
              <a:rPr lang="fr-FR" smtClean="0"/>
              <a:t>02/12/2024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C90103-9492-1D4C-94F2-BB79BFDF7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D92445-5D78-F74B-A9BF-3FFB46117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19825-41CA-5A48-BA0C-AB1A691E31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238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2A434C6-65A2-9142-8D2E-A0139121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40E88C9-32B9-B440-A309-48E608E19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69DC83-40B2-274A-A175-05EF2617B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D02F7-5485-4743-9CE4-1B4666FA77C5}" type="datetimeFigureOut">
              <a:rPr lang="fr-FR" smtClean="0"/>
              <a:t>02/12/2024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3BC11A-FFDB-A646-81A3-A93672676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4DAF1E-9A28-274A-950E-9929A0D1E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19825-41CA-5A48-BA0C-AB1A691E31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16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lambert@soroa.f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lipart, graphiques vectoriels&#10;&#10;Description générée automatiquement">
            <a:extLst>
              <a:ext uri="{FF2B5EF4-FFF2-40B4-BE49-F238E27FC236}">
                <a16:creationId xmlns:a16="http://schemas.microsoft.com/office/drawing/2014/main" id="{61B34013-D9E5-B84B-915B-78D8782B02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>
            <a:off x="4124556" y="2604108"/>
            <a:ext cx="5637213" cy="250891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4BE1505-349D-B14E-879A-BDA62B915296}"/>
              </a:ext>
            </a:extLst>
          </p:cNvPr>
          <p:cNvSpPr txBox="1"/>
          <p:nvPr/>
        </p:nvSpPr>
        <p:spPr>
          <a:xfrm>
            <a:off x="787021" y="1680778"/>
            <a:ext cx="1061795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</a:rPr>
              <a:t>François-Michel Lambert </a:t>
            </a:r>
          </a:p>
          <a:p>
            <a:pPr algn="ctr"/>
            <a:r>
              <a:rPr lang="fr-FR" sz="2000" b="0" i="1" dirty="0">
                <a:solidFill>
                  <a:srgbClr val="002060"/>
                </a:solidFill>
              </a:rPr>
              <a:t>Ancien député (2012-2022)</a:t>
            </a:r>
          </a:p>
          <a:p>
            <a:pPr algn="ctr"/>
            <a:r>
              <a:rPr lang="fr-FR" sz="2000" b="0" i="1" dirty="0">
                <a:solidFill>
                  <a:srgbClr val="002060"/>
                </a:solidFill>
              </a:rPr>
              <a:t>Fondateur Institut national de l’économie circulaire (Président 2012-2022)</a:t>
            </a:r>
          </a:p>
          <a:p>
            <a:pPr algn="ctr"/>
            <a:r>
              <a:rPr lang="fr-FR" sz="2000" b="1" i="1" dirty="0">
                <a:solidFill>
                  <a:srgbClr val="002060"/>
                </a:solidFill>
              </a:rPr>
              <a:t>VP de AIFREC - Association Interdisciplinaire Française pour la Recherche en Economie Circulaire</a:t>
            </a:r>
            <a:endParaRPr lang="fr-FR" b="1" i="1" dirty="0">
              <a:solidFill>
                <a:srgbClr val="002060"/>
              </a:solidFill>
            </a:endParaRPr>
          </a:p>
        </p:txBody>
      </p:sp>
      <p:pic>
        <p:nvPicPr>
          <p:cNvPr id="7" name="Image 6" descr="Une image contenant texte, graphisme, Police, capture d’écran&#10;&#10;Description générée automatiquement">
            <a:extLst>
              <a:ext uri="{FF2B5EF4-FFF2-40B4-BE49-F238E27FC236}">
                <a16:creationId xmlns:a16="http://schemas.microsoft.com/office/drawing/2014/main" id="{C76F223D-9978-9445-80AC-7B17AEE99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4296298"/>
            <a:ext cx="11976100" cy="2578100"/>
          </a:xfrm>
          <a:prstGeom prst="rect">
            <a:avLst/>
          </a:prstGeom>
        </p:spPr>
      </p:pic>
      <p:pic>
        <p:nvPicPr>
          <p:cNvPr id="12" name="Image 11" descr="Une image contenant logo, Graphique, Police, cercle&#10;&#10;Description générée automatiquement">
            <a:extLst>
              <a:ext uri="{FF2B5EF4-FFF2-40B4-BE49-F238E27FC236}">
                <a16:creationId xmlns:a16="http://schemas.microsoft.com/office/drawing/2014/main" id="{24BCBFBA-9876-C94B-B54C-5B71C44F8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479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15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DDF2C04B-C0F6-2148-BD4E-D9FD6EB2F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92" y="0"/>
            <a:ext cx="10417215" cy="6858000"/>
          </a:xfrm>
          <a:prstGeom prst="rect">
            <a:avLst/>
          </a:prstGeom>
        </p:spPr>
      </p:pic>
      <p:pic>
        <p:nvPicPr>
          <p:cNvPr id="3" name="Image 2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61B00A05-F560-B041-8972-8A37D96A2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01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0A3FECAE-1F4A-6B44-9CC3-B2AAA6DEB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15" y="1086730"/>
            <a:ext cx="12195888" cy="4747846"/>
          </a:xfrm>
          <a:prstGeom prst="rect">
            <a:avLst/>
          </a:prstGeom>
        </p:spPr>
      </p:pic>
      <p:pic>
        <p:nvPicPr>
          <p:cNvPr id="3" name="Image 2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FD2CBCEC-0413-4542-A831-FF8B4E539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59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4B54E1B0-33D0-A240-A98E-BDE636DEF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r="11505" b="6454"/>
          <a:stretch/>
        </p:blipFill>
        <p:spPr>
          <a:xfrm>
            <a:off x="613143" y="545118"/>
            <a:ext cx="10887195" cy="5292969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F740351-C422-4E4B-8EA8-705AF1F57779}"/>
              </a:ext>
            </a:extLst>
          </p:cNvPr>
          <p:cNvCxnSpPr>
            <a:cxnSpLocks/>
          </p:cNvCxnSpPr>
          <p:nvPr/>
        </p:nvCxnSpPr>
        <p:spPr>
          <a:xfrm>
            <a:off x="613143" y="3200400"/>
            <a:ext cx="10302507" cy="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626E5648-0328-114C-AE0C-BB919EEFB675}"/>
              </a:ext>
            </a:extLst>
          </p:cNvPr>
          <p:cNvCxnSpPr>
            <a:cxnSpLocks/>
          </p:cNvCxnSpPr>
          <p:nvPr/>
        </p:nvCxnSpPr>
        <p:spPr>
          <a:xfrm>
            <a:off x="607279" y="3799750"/>
            <a:ext cx="10308371" cy="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B98A1DAC-A6F9-AB45-9ED0-61855E09308A}"/>
              </a:ext>
            </a:extLst>
          </p:cNvPr>
          <p:cNvSpPr txBox="1"/>
          <p:nvPr/>
        </p:nvSpPr>
        <p:spPr>
          <a:xfrm>
            <a:off x="10744200" y="2914650"/>
            <a:ext cx="100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10t/an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2AD10D1-8125-6A42-8DF5-767BAAFC3C46}"/>
              </a:ext>
            </a:extLst>
          </p:cNvPr>
          <p:cNvSpPr txBox="1"/>
          <p:nvPr/>
        </p:nvSpPr>
        <p:spPr>
          <a:xfrm>
            <a:off x="10820400" y="3505200"/>
            <a:ext cx="100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5t/an</a:t>
            </a:r>
          </a:p>
        </p:txBody>
      </p:sp>
      <p:pic>
        <p:nvPicPr>
          <p:cNvPr id="9" name="Image 8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DB8A8DFB-02E2-A642-919B-69066C991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32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07E9EC6-99F1-054E-815F-713D035491DD}"/>
              </a:ext>
            </a:extLst>
          </p:cNvPr>
          <p:cNvSpPr txBox="1"/>
          <p:nvPr/>
        </p:nvSpPr>
        <p:spPr>
          <a:xfrm>
            <a:off x="815926" y="2126103"/>
            <a:ext cx="106914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rgbClr val="72C02C"/>
                </a:solidFill>
              </a:rPr>
              <a:t>LES EXIGENCES POLITIQUES </a:t>
            </a:r>
          </a:p>
          <a:p>
            <a:pPr algn="ctr"/>
            <a:r>
              <a:rPr lang="fr-FR" sz="5400" b="1" dirty="0">
                <a:solidFill>
                  <a:srgbClr val="72C02C"/>
                </a:solidFill>
              </a:rPr>
              <a:t>SUR LE </a:t>
            </a:r>
            <a:r>
              <a:rPr lang="fr-FR" sz="5400" b="1" u="sng" dirty="0">
                <a:solidFill>
                  <a:srgbClr val="72C02C"/>
                </a:solidFill>
              </a:rPr>
              <a:t>PLASTIQUE</a:t>
            </a:r>
            <a:endParaRPr lang="fr-FR" sz="5400" b="1" i="0" u="sng" strike="noStrike" dirty="0">
              <a:solidFill>
                <a:srgbClr val="72C02C"/>
              </a:solidFill>
              <a:effectLst/>
            </a:endParaRPr>
          </a:p>
        </p:txBody>
      </p:sp>
      <p:pic>
        <p:nvPicPr>
          <p:cNvPr id="3" name="Image 2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B65D1233-52FA-A444-B3E3-E2ED94297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53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B65D1233-52FA-A444-B3E3-E2ED94297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  <p:pic>
        <p:nvPicPr>
          <p:cNvPr id="5" name="Image 4" descr="Une image contenant texte, capture d’écran, Police, logiciel&#10;&#10;Description générée automatiquement">
            <a:extLst>
              <a:ext uri="{FF2B5EF4-FFF2-40B4-BE49-F238E27FC236}">
                <a16:creationId xmlns:a16="http://schemas.microsoft.com/office/drawing/2014/main" id="{F856BDB5-7305-E949-8E14-0BDC7F0C3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609600"/>
            <a:ext cx="100965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33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B65D1233-52FA-A444-B3E3-E2ED94297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  <p:pic>
        <p:nvPicPr>
          <p:cNvPr id="4" name="Image 3" descr="Une image contenant texte, capture d’écran, Site web&#10;&#10;Description générée automatiquement">
            <a:extLst>
              <a:ext uri="{FF2B5EF4-FFF2-40B4-BE49-F238E27FC236}">
                <a16:creationId xmlns:a16="http://schemas.microsoft.com/office/drawing/2014/main" id="{DA2913C5-8AC5-A549-B575-DDFF6CA2E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546100"/>
            <a:ext cx="101727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10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B65D1233-52FA-A444-B3E3-E2ED94297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  <p:pic>
        <p:nvPicPr>
          <p:cNvPr id="4" name="Image 3" descr="Une image contenant texte, logiciel, Page web, nombre&#10;&#10;Description générée automatiquement">
            <a:extLst>
              <a:ext uri="{FF2B5EF4-FFF2-40B4-BE49-F238E27FC236}">
                <a16:creationId xmlns:a16="http://schemas.microsoft.com/office/drawing/2014/main" id="{DF1B5E1F-F9C9-D145-A312-6E86CFA1C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546100"/>
            <a:ext cx="10083800" cy="5765800"/>
          </a:xfrm>
          <a:prstGeom prst="rect">
            <a:avLst/>
          </a:prstGeom>
        </p:spPr>
      </p:pic>
      <p:sp>
        <p:nvSpPr>
          <p:cNvPr id="5" name="Bouée 4">
            <a:extLst>
              <a:ext uri="{FF2B5EF4-FFF2-40B4-BE49-F238E27FC236}">
                <a16:creationId xmlns:a16="http://schemas.microsoft.com/office/drawing/2014/main" id="{E9355470-E99B-A741-8523-99B67985CB4B}"/>
              </a:ext>
            </a:extLst>
          </p:cNvPr>
          <p:cNvSpPr/>
          <p:nvPr/>
        </p:nvSpPr>
        <p:spPr>
          <a:xfrm>
            <a:off x="7208805" y="1943100"/>
            <a:ext cx="4267200" cy="4057650"/>
          </a:xfrm>
          <a:prstGeom prst="donut">
            <a:avLst>
              <a:gd name="adj" fmla="val 150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B65D1233-52FA-A444-B3E3-E2ED94297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  <p:pic>
        <p:nvPicPr>
          <p:cNvPr id="4" name="Image 3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5B89E181-8D94-D744-99E8-6D9097619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1320800"/>
            <a:ext cx="10033000" cy="1473200"/>
          </a:xfrm>
          <a:prstGeom prst="rect">
            <a:avLst/>
          </a:prstGeom>
        </p:spPr>
      </p:pic>
      <p:pic>
        <p:nvPicPr>
          <p:cNvPr id="6" name="Image 5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655FFEB3-C064-3B41-B495-47A7117D6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0" y="2794000"/>
            <a:ext cx="9956800" cy="1536700"/>
          </a:xfrm>
          <a:prstGeom prst="rect">
            <a:avLst/>
          </a:prstGeom>
        </p:spPr>
      </p:pic>
      <p:pic>
        <p:nvPicPr>
          <p:cNvPr id="8" name="Image 7" descr="Une image contenant texte, Page web, logiciel, Site web&#10;&#10;Description générée automatiquement">
            <a:extLst>
              <a:ext uri="{FF2B5EF4-FFF2-40B4-BE49-F238E27FC236}">
                <a16:creationId xmlns:a16="http://schemas.microsoft.com/office/drawing/2014/main" id="{BC807A9D-BAE0-DC4F-81EF-26C9C37FC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0" y="832125"/>
            <a:ext cx="100965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7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A79B37A-4C60-444B-A4CD-EA1AB4522AD0}"/>
              </a:ext>
            </a:extLst>
          </p:cNvPr>
          <p:cNvSpPr txBox="1"/>
          <p:nvPr/>
        </p:nvSpPr>
        <p:spPr>
          <a:xfrm>
            <a:off x="1275558" y="1269478"/>
            <a:ext cx="101917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200" b="1" dirty="0">
                <a:solidFill>
                  <a:srgbClr val="72C02C"/>
                </a:solidFill>
              </a:rPr>
              <a:t>Economie Circulaire Industrielle  </a:t>
            </a:r>
          </a:p>
          <a:p>
            <a:pPr algn="ctr"/>
            <a:endParaRPr lang="fr-FR" sz="7200" b="1" dirty="0">
              <a:solidFill>
                <a:srgbClr val="72C02C"/>
              </a:solidFill>
            </a:endParaRPr>
          </a:p>
        </p:txBody>
      </p:sp>
      <p:pic>
        <p:nvPicPr>
          <p:cNvPr id="3" name="Image 2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CBCB8A39-1611-7342-9119-B4D375130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89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livre, affiche, horloge&#10;&#10;Description générée automatiquement">
            <a:extLst>
              <a:ext uri="{FF2B5EF4-FFF2-40B4-BE49-F238E27FC236}">
                <a16:creationId xmlns:a16="http://schemas.microsoft.com/office/drawing/2014/main" id="{5A004BED-7FDE-6F4D-B6A5-5D96445E0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50" y="260350"/>
            <a:ext cx="4483100" cy="6337300"/>
          </a:xfrm>
          <a:prstGeom prst="rect">
            <a:avLst/>
          </a:prstGeom>
        </p:spPr>
      </p:pic>
      <p:pic>
        <p:nvPicPr>
          <p:cNvPr id="3" name="Image 2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DBC79560-BA1B-E44C-A823-47550A139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86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D670D29-EFA0-9445-83B1-AF318C0FEB69}"/>
              </a:ext>
            </a:extLst>
          </p:cNvPr>
          <p:cNvSpPr txBox="1"/>
          <p:nvPr/>
        </p:nvSpPr>
        <p:spPr>
          <a:xfrm>
            <a:off x="1348153" y="2431212"/>
            <a:ext cx="9283405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002060"/>
                </a:solidFill>
              </a:rPr>
              <a:t>Association Interdisciplinaire Française </a:t>
            </a:r>
          </a:p>
          <a:p>
            <a:pPr algn="ctr"/>
            <a:r>
              <a:rPr lang="fr-FR" sz="3200" b="1" dirty="0">
                <a:solidFill>
                  <a:srgbClr val="002060"/>
                </a:solidFill>
              </a:rPr>
              <a:t>pour la Recherche en Economie Circulaire</a:t>
            </a:r>
          </a:p>
          <a:p>
            <a:pPr algn="ctr"/>
            <a:r>
              <a:rPr lang="fr-FR" sz="28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fr-FR" sz="2800" dirty="0">
                <a:solidFill>
                  <a:srgbClr val="002060"/>
                </a:solidFill>
              </a:rPr>
              <a:t>L’association AIFREC contribue à l’émergence, au renforcement et aux rayonnements </a:t>
            </a:r>
            <a:r>
              <a:rPr lang="fr-FR" sz="2800" b="1" dirty="0">
                <a:solidFill>
                  <a:srgbClr val="002060"/>
                </a:solidFill>
              </a:rPr>
              <a:t>national</a:t>
            </a:r>
            <a:r>
              <a:rPr lang="fr-FR" sz="2800" dirty="0">
                <a:solidFill>
                  <a:srgbClr val="002060"/>
                </a:solidFill>
              </a:rPr>
              <a:t> et </a:t>
            </a:r>
            <a:r>
              <a:rPr lang="fr-FR" sz="2800" b="1" dirty="0">
                <a:solidFill>
                  <a:srgbClr val="002060"/>
                </a:solidFill>
              </a:rPr>
              <a:t>international</a:t>
            </a:r>
            <a:r>
              <a:rPr lang="fr-FR" sz="2800" dirty="0">
                <a:solidFill>
                  <a:srgbClr val="002060"/>
                </a:solidFill>
              </a:rPr>
              <a:t> de la recherche française en </a:t>
            </a:r>
            <a:r>
              <a:rPr lang="fr-FR" sz="2800" b="1" dirty="0">
                <a:solidFill>
                  <a:srgbClr val="002060"/>
                </a:solidFill>
              </a:rPr>
              <a:t>Économie Circulaire</a:t>
            </a:r>
            <a:r>
              <a:rPr lang="fr-FR" sz="2800" dirty="0">
                <a:solidFill>
                  <a:srgbClr val="002060"/>
                </a:solidFill>
              </a:rPr>
              <a:t> en rassemblant toutes les personnes physiques ou morales concernées, quels que soient leurs secteurs d’activité, publics ou privés.</a:t>
            </a:r>
          </a:p>
        </p:txBody>
      </p:sp>
      <p:pic>
        <p:nvPicPr>
          <p:cNvPr id="3" name="Image 2" descr="Une image contenant Graphique, cercle, logo, Police&#10;&#10;Description générée automatiquement">
            <a:extLst>
              <a:ext uri="{FF2B5EF4-FFF2-40B4-BE49-F238E27FC236}">
                <a16:creationId xmlns:a16="http://schemas.microsoft.com/office/drawing/2014/main" id="{E82B8304-27AB-5346-A39C-12178B31B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4" y="320928"/>
            <a:ext cx="2070100" cy="17399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814FBB7-4032-0146-A828-0CE3CE257A1F}"/>
              </a:ext>
            </a:extLst>
          </p:cNvPr>
          <p:cNvSpPr txBox="1"/>
          <p:nvPr/>
        </p:nvSpPr>
        <p:spPr>
          <a:xfrm>
            <a:off x="9034647" y="1094050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err="1">
                <a:solidFill>
                  <a:srgbClr val="002060"/>
                </a:solidFill>
              </a:rPr>
              <a:t>www.aifrec.fr</a:t>
            </a:r>
            <a:endParaRPr lang="fr-FR" sz="2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63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96F54157-87ED-B94E-9ED2-DA17ECF50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  <p:pic>
        <p:nvPicPr>
          <p:cNvPr id="4" name="Image 3" descr="Une image contenant plein air, ciel, nuage, eau&#10;&#10;Description générée automatiquement">
            <a:extLst>
              <a:ext uri="{FF2B5EF4-FFF2-40B4-BE49-F238E27FC236}">
                <a16:creationId xmlns:a16="http://schemas.microsoft.com/office/drawing/2014/main" id="{54B11BBF-259D-8949-9D2A-83B40F5B1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499582"/>
            <a:ext cx="8763000" cy="58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08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96F54157-87ED-B94E-9ED2-DA17ECF50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  <p:pic>
        <p:nvPicPr>
          <p:cNvPr id="4" name="Image 3" descr="Une image contenant plein air, eau, ciel, paysage&#10;&#10;Description générée automatiquement">
            <a:extLst>
              <a:ext uri="{FF2B5EF4-FFF2-40B4-BE49-F238E27FC236}">
                <a16:creationId xmlns:a16="http://schemas.microsoft.com/office/drawing/2014/main" id="{65026461-4218-8140-B7C1-2532EBA5B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04"/>
          <a:stretch/>
        </p:blipFill>
        <p:spPr>
          <a:xfrm>
            <a:off x="1054100" y="990600"/>
            <a:ext cx="96901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94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rganigramme : Connecteur 6">
            <a:extLst>
              <a:ext uri="{FF2B5EF4-FFF2-40B4-BE49-F238E27FC236}">
                <a16:creationId xmlns:a16="http://schemas.microsoft.com/office/drawing/2014/main" id="{6C8663A5-7C69-094D-BBA4-BC38AB105B46}"/>
              </a:ext>
            </a:extLst>
          </p:cNvPr>
          <p:cNvSpPr/>
          <p:nvPr/>
        </p:nvSpPr>
        <p:spPr>
          <a:xfrm>
            <a:off x="3794390" y="3407673"/>
            <a:ext cx="1445078" cy="142517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Organigramme : Connecteur 7">
            <a:extLst>
              <a:ext uri="{FF2B5EF4-FFF2-40B4-BE49-F238E27FC236}">
                <a16:creationId xmlns:a16="http://schemas.microsoft.com/office/drawing/2014/main" id="{05ADFD9C-EE2F-EE48-A185-8B52689200D5}"/>
              </a:ext>
            </a:extLst>
          </p:cNvPr>
          <p:cNvSpPr/>
          <p:nvPr/>
        </p:nvSpPr>
        <p:spPr>
          <a:xfrm>
            <a:off x="5997923" y="2869919"/>
            <a:ext cx="3118758" cy="3075794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A7F925CB-9763-F640-A7D2-ADDC0718C616}"/>
              </a:ext>
            </a:extLst>
          </p:cNvPr>
          <p:cNvSpPr/>
          <p:nvPr/>
        </p:nvSpPr>
        <p:spPr>
          <a:xfrm>
            <a:off x="8069059" y="628543"/>
            <a:ext cx="710294" cy="700508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Connecteur 11">
            <a:extLst>
              <a:ext uri="{FF2B5EF4-FFF2-40B4-BE49-F238E27FC236}">
                <a16:creationId xmlns:a16="http://schemas.microsoft.com/office/drawing/2014/main" id="{45ACF4D6-09C8-3246-BCC0-71A05D85C4F2}"/>
              </a:ext>
            </a:extLst>
          </p:cNvPr>
          <p:cNvSpPr/>
          <p:nvPr/>
        </p:nvSpPr>
        <p:spPr>
          <a:xfrm>
            <a:off x="4042215" y="1475830"/>
            <a:ext cx="379040" cy="37381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Connecteur 13">
            <a:extLst>
              <a:ext uri="{FF2B5EF4-FFF2-40B4-BE49-F238E27FC236}">
                <a16:creationId xmlns:a16="http://schemas.microsoft.com/office/drawing/2014/main" id="{3889877C-C562-B147-8CE2-5BE351B2255E}"/>
              </a:ext>
            </a:extLst>
          </p:cNvPr>
          <p:cNvSpPr/>
          <p:nvPr/>
        </p:nvSpPr>
        <p:spPr>
          <a:xfrm>
            <a:off x="4118658" y="1516912"/>
            <a:ext cx="108940" cy="10744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EA633DD-39FF-2C46-AFED-A5B7A0027187}"/>
              </a:ext>
            </a:extLst>
          </p:cNvPr>
          <p:cNvSpPr txBox="1"/>
          <p:nvPr/>
        </p:nvSpPr>
        <p:spPr>
          <a:xfrm>
            <a:off x="2009402" y="1052736"/>
            <a:ext cx="3078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  <a:cs typeface="Arial" panose="020B0604020202020204" pitchFamily="34" charset="0"/>
              </a:rPr>
              <a:t>Total annuel déchets municipaux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35A8259-1B6B-E248-B905-1E877ECE08CC}"/>
              </a:ext>
            </a:extLst>
          </p:cNvPr>
          <p:cNvSpPr txBox="1"/>
          <p:nvPr/>
        </p:nvSpPr>
        <p:spPr>
          <a:xfrm>
            <a:off x="4367808" y="1753071"/>
            <a:ext cx="2405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  <a:cs typeface="Times New Roman" panose="02020603050405020304" pitchFamily="18" charset="0"/>
              </a:rPr>
              <a:t>Total annuel tous déchets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014E438-0E4A-F440-85B6-AB3B8A51CB1B}"/>
              </a:ext>
            </a:extLst>
          </p:cNvPr>
          <p:cNvSpPr txBox="1"/>
          <p:nvPr/>
        </p:nvSpPr>
        <p:spPr>
          <a:xfrm>
            <a:off x="3447879" y="5017948"/>
            <a:ext cx="25171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Historique des déchets stockés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6AD116A-65ED-0149-9947-90398A832375}"/>
              </a:ext>
            </a:extLst>
          </p:cNvPr>
          <p:cNvSpPr txBox="1"/>
          <p:nvPr/>
        </p:nvSpPr>
        <p:spPr>
          <a:xfrm>
            <a:off x="5951984" y="260648"/>
            <a:ext cx="2722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j-lt"/>
                <a:cs typeface="Times New Roman" panose="02020603050405020304" pitchFamily="18" charset="0"/>
              </a:rPr>
              <a:t>Augmentation annuelle du stockage de ressources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E21FB66-7BB0-5742-B97E-3CB7BFC805F3}"/>
              </a:ext>
            </a:extLst>
          </p:cNvPr>
          <p:cNvSpPr txBox="1"/>
          <p:nvPr/>
        </p:nvSpPr>
        <p:spPr>
          <a:xfrm>
            <a:off x="5736515" y="6088940"/>
            <a:ext cx="35188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Historique des ressources stockées pour usage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B8D257A-EE83-674F-836A-FE64A5DFD218}"/>
              </a:ext>
            </a:extLst>
          </p:cNvPr>
          <p:cNvSpPr txBox="1"/>
          <p:nvPr/>
        </p:nvSpPr>
        <p:spPr>
          <a:xfrm>
            <a:off x="7226702" y="4325786"/>
            <a:ext cx="661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340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25CEA5F-B645-E64C-8D11-C4DB2DE959EC}"/>
              </a:ext>
            </a:extLst>
          </p:cNvPr>
          <p:cNvSpPr txBox="1"/>
          <p:nvPr/>
        </p:nvSpPr>
        <p:spPr>
          <a:xfrm>
            <a:off x="4186328" y="3980349"/>
            <a:ext cx="661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60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4409CC6-0F84-C347-886D-D6CDBF024E7A}"/>
              </a:ext>
            </a:extLst>
          </p:cNvPr>
          <p:cNvSpPr txBox="1"/>
          <p:nvPr/>
        </p:nvSpPr>
        <p:spPr>
          <a:xfrm>
            <a:off x="7680176" y="691661"/>
            <a:ext cx="4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BB22780-EAD7-9249-90D8-FBFB93D49A86}"/>
              </a:ext>
            </a:extLst>
          </p:cNvPr>
          <p:cNvSpPr txBox="1"/>
          <p:nvPr/>
        </p:nvSpPr>
        <p:spPr>
          <a:xfrm>
            <a:off x="3594222" y="1268760"/>
            <a:ext cx="524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168740B-23B6-D14A-AD6B-5C8C087207B5}"/>
              </a:ext>
            </a:extLst>
          </p:cNvPr>
          <p:cNvCxnSpPr>
            <a:cxnSpLocks/>
          </p:cNvCxnSpPr>
          <p:nvPr/>
        </p:nvCxnSpPr>
        <p:spPr>
          <a:xfrm flipV="1">
            <a:off x="191344" y="2684933"/>
            <a:ext cx="11233248" cy="95995"/>
          </a:xfrm>
          <a:prstGeom prst="line">
            <a:avLst/>
          </a:prstGeom>
          <a:ln w="3810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ACD97B14-9316-1242-BC74-09C981847E9D}"/>
              </a:ext>
            </a:extLst>
          </p:cNvPr>
          <p:cNvSpPr txBox="1"/>
          <p:nvPr/>
        </p:nvSpPr>
        <p:spPr>
          <a:xfrm>
            <a:off x="4918937" y="1452074"/>
            <a:ext cx="317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4F01A7D-AD57-794B-97E0-596E9653D579}"/>
              </a:ext>
            </a:extLst>
          </p:cNvPr>
          <p:cNvCxnSpPr>
            <a:cxnSpLocks/>
          </p:cNvCxnSpPr>
          <p:nvPr/>
        </p:nvCxnSpPr>
        <p:spPr>
          <a:xfrm>
            <a:off x="3490959" y="1548260"/>
            <a:ext cx="619569" cy="3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A0D4F908-31AB-B848-9520-BC4DB10B0894}"/>
              </a:ext>
            </a:extLst>
          </p:cNvPr>
          <p:cNvCxnSpPr>
            <a:cxnSpLocks/>
          </p:cNvCxnSpPr>
          <p:nvPr/>
        </p:nvCxnSpPr>
        <p:spPr>
          <a:xfrm>
            <a:off x="4213498" y="1729363"/>
            <a:ext cx="9501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CC5309F9-60A1-C445-9B22-41BDF1407E86}"/>
              </a:ext>
            </a:extLst>
          </p:cNvPr>
          <p:cNvCxnSpPr>
            <a:cxnSpLocks/>
          </p:cNvCxnSpPr>
          <p:nvPr/>
        </p:nvCxnSpPr>
        <p:spPr>
          <a:xfrm>
            <a:off x="7090046" y="981623"/>
            <a:ext cx="9501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8BC5AF78-872F-5F4D-9BB6-B3074DAD3529}"/>
              </a:ext>
            </a:extLst>
          </p:cNvPr>
          <p:cNvSpPr txBox="1"/>
          <p:nvPr/>
        </p:nvSpPr>
        <p:spPr>
          <a:xfrm rot="16200000">
            <a:off x="-1221829" y="4403890"/>
            <a:ext cx="371427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Stock par habitant</a:t>
            </a:r>
          </a:p>
          <a:p>
            <a:pPr algn="ctr"/>
            <a:r>
              <a:rPr lang="fr-FR" i="1" dirty="0"/>
              <a:t>Exprimés en tonnes</a:t>
            </a:r>
          </a:p>
        </p:txBody>
      </p:sp>
      <p:sp>
        <p:nvSpPr>
          <p:cNvPr id="28" name="Flèche : courbe vers la droite 46">
            <a:extLst>
              <a:ext uri="{FF2B5EF4-FFF2-40B4-BE49-F238E27FC236}">
                <a16:creationId xmlns:a16="http://schemas.microsoft.com/office/drawing/2014/main" id="{3CF8126A-0D65-9A46-822E-7D5027112C2F}"/>
              </a:ext>
            </a:extLst>
          </p:cNvPr>
          <p:cNvSpPr/>
          <p:nvPr/>
        </p:nvSpPr>
        <p:spPr>
          <a:xfrm>
            <a:off x="2284434" y="1547665"/>
            <a:ext cx="1475962" cy="2771236"/>
          </a:xfrm>
          <a:prstGeom prst="curv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9" name="Flèche : courbe vers la droite 47">
            <a:extLst>
              <a:ext uri="{FF2B5EF4-FFF2-40B4-BE49-F238E27FC236}">
                <a16:creationId xmlns:a16="http://schemas.microsoft.com/office/drawing/2014/main" id="{0208C029-BD75-9A47-8CE2-DA4C5ACE43A2}"/>
              </a:ext>
            </a:extLst>
          </p:cNvPr>
          <p:cNvSpPr/>
          <p:nvPr/>
        </p:nvSpPr>
        <p:spPr>
          <a:xfrm flipH="1">
            <a:off x="9069619" y="859793"/>
            <a:ext cx="1354851" cy="345909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730F09D-E46B-9B42-9BBF-0EFE1DE0BD7A}"/>
              </a:ext>
            </a:extLst>
          </p:cNvPr>
          <p:cNvSpPr/>
          <p:nvPr/>
        </p:nvSpPr>
        <p:spPr>
          <a:xfrm>
            <a:off x="0" y="6669360"/>
            <a:ext cx="1222317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i="1" dirty="0"/>
              <a:t>Par habitant </a:t>
            </a:r>
            <a:r>
              <a:rPr lang="en-GB" sz="1100" i="1" dirty="0" err="1"/>
              <a:t>européen</a:t>
            </a:r>
            <a:r>
              <a:rPr lang="en-GB" sz="1100" i="1" dirty="0"/>
              <a:t>, </a:t>
            </a:r>
            <a:r>
              <a:rPr lang="en-GB" sz="1100" i="1" dirty="0" err="1"/>
              <a:t>Graphique</a:t>
            </a:r>
            <a:r>
              <a:rPr lang="en-GB" sz="1100" i="1" dirty="0"/>
              <a:t> SOROA </a:t>
            </a:r>
            <a:r>
              <a:rPr lang="en-GB" sz="1100" i="1" dirty="0" err="1"/>
              <a:t>d’après</a:t>
            </a:r>
            <a:r>
              <a:rPr lang="en-GB" sz="1100" i="1" dirty="0"/>
              <a:t> The EU circular economy package and the circular economy coalition for Europe, de Christoph SCHARFF (2017)</a:t>
            </a:r>
            <a:endParaRPr lang="en-GB" sz="11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726D840-FEE2-D742-9323-2C8FD6B4E3FC}"/>
              </a:ext>
            </a:extLst>
          </p:cNvPr>
          <p:cNvSpPr txBox="1"/>
          <p:nvPr/>
        </p:nvSpPr>
        <p:spPr>
          <a:xfrm rot="16200000">
            <a:off x="-677359" y="1067298"/>
            <a:ext cx="263691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Flux par habitant</a:t>
            </a:r>
          </a:p>
          <a:p>
            <a:pPr algn="ctr"/>
            <a:r>
              <a:rPr lang="fr-FR" i="1" dirty="0"/>
              <a:t>Exprimés en tonnes</a:t>
            </a:r>
          </a:p>
        </p:txBody>
      </p:sp>
      <p:pic>
        <p:nvPicPr>
          <p:cNvPr id="32" name="Image 31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CE5B8B34-29EA-6C4E-A0F8-B73D1C9DB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82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4BFF94C-8012-914C-A8BD-0959D8B1EFD0}"/>
              </a:ext>
            </a:extLst>
          </p:cNvPr>
          <p:cNvSpPr txBox="1"/>
          <p:nvPr/>
        </p:nvSpPr>
        <p:spPr>
          <a:xfrm>
            <a:off x="4348464" y="228600"/>
            <a:ext cx="6452168" cy="286232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002060"/>
                </a:solidFill>
              </a:rPr>
              <a:t>37,8 millions de logements</a:t>
            </a:r>
          </a:p>
          <a:p>
            <a:pPr algn="ctr"/>
            <a:endParaRPr lang="fr-FR" sz="3600" b="1" dirty="0">
              <a:solidFill>
                <a:srgbClr val="002060"/>
              </a:solidFill>
            </a:endParaRPr>
          </a:p>
          <a:p>
            <a:pPr algn="ctr"/>
            <a:r>
              <a:rPr lang="fr-FR" sz="3600" b="1" dirty="0">
                <a:solidFill>
                  <a:srgbClr val="002060"/>
                </a:solidFill>
              </a:rPr>
              <a:t>235 millions de m2 de bureaux</a:t>
            </a:r>
          </a:p>
          <a:p>
            <a:pPr algn="ctr"/>
            <a:endParaRPr lang="fr-FR" sz="3600" b="1" dirty="0">
              <a:solidFill>
                <a:srgbClr val="002060"/>
              </a:solidFill>
            </a:endParaRPr>
          </a:p>
          <a:p>
            <a:pPr algn="ctr"/>
            <a:r>
              <a:rPr lang="fr-FR" sz="3600" b="1" dirty="0">
                <a:solidFill>
                  <a:srgbClr val="002060"/>
                </a:solidFill>
              </a:rPr>
              <a:t>89 millions de m2 d’entrepôts</a:t>
            </a:r>
            <a:endParaRPr lang="fr-FR" sz="3600" b="1" i="1" dirty="0">
              <a:solidFill>
                <a:srgbClr val="00206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F878681-F988-844C-856A-457A01D66227}"/>
              </a:ext>
            </a:extLst>
          </p:cNvPr>
          <p:cNvSpPr txBox="1"/>
          <p:nvPr/>
        </p:nvSpPr>
        <p:spPr>
          <a:xfrm>
            <a:off x="457199" y="5646920"/>
            <a:ext cx="11596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u="sng" dirty="0"/>
              <a:t>80 à 90% </a:t>
            </a:r>
            <a:r>
              <a:rPr lang="fr-FR" sz="3200" b="1" dirty="0"/>
              <a:t>des bâtiments de 2050 sont déjà construits</a:t>
            </a:r>
            <a:endParaRPr lang="fr-FR" sz="40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6A22929-ECAB-1449-8DB2-E8F96A26580D}"/>
              </a:ext>
            </a:extLst>
          </p:cNvPr>
          <p:cNvSpPr txBox="1"/>
          <p:nvPr/>
        </p:nvSpPr>
        <p:spPr>
          <a:xfrm>
            <a:off x="1088103" y="4157855"/>
            <a:ext cx="1033444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>
                <a:solidFill>
                  <a:srgbClr val="A50002"/>
                </a:solidFill>
              </a:rPr>
              <a:t>0,8 à 1,6 tonnes </a:t>
            </a:r>
            <a:r>
              <a:rPr lang="fr-FR" sz="3200" b="1" dirty="0">
                <a:solidFill>
                  <a:srgbClr val="A50002"/>
                </a:solidFill>
              </a:rPr>
              <a:t>de matériaux par m2 construit </a:t>
            </a:r>
            <a:endParaRPr lang="fr-FR" sz="4000" b="1" dirty="0">
              <a:solidFill>
                <a:srgbClr val="A50002"/>
              </a:solidFill>
            </a:endParaRPr>
          </a:p>
        </p:txBody>
      </p:sp>
      <p:pic>
        <p:nvPicPr>
          <p:cNvPr id="3" name="Image 2" descr="Une image contenant Police, texte, blanc, Graphique&#10;&#10;Description générée automatiquement">
            <a:extLst>
              <a:ext uri="{FF2B5EF4-FFF2-40B4-BE49-F238E27FC236}">
                <a16:creationId xmlns:a16="http://schemas.microsoft.com/office/drawing/2014/main" id="{4C31C2C2-5A67-FE4E-A7D0-17EEE444E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796161"/>
            <a:ext cx="3314700" cy="17272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E115F92-7D3A-5C43-8D89-3D4F1C1A9093}"/>
              </a:ext>
            </a:extLst>
          </p:cNvPr>
          <p:cNvSpPr txBox="1"/>
          <p:nvPr/>
        </p:nvSpPr>
        <p:spPr>
          <a:xfrm>
            <a:off x="2076450" y="1924050"/>
            <a:ext cx="156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862970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olice, logo, conception&#10;&#10;Description générée automatiquement">
            <a:extLst>
              <a:ext uri="{FF2B5EF4-FFF2-40B4-BE49-F238E27FC236}">
                <a16:creationId xmlns:a16="http://schemas.microsoft.com/office/drawing/2014/main" id="{45DD2241-FD3D-C148-B483-90FBCA300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22"/>
            <a:ext cx="3365500" cy="12573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4BFF94C-8012-914C-A8BD-0959D8B1EFD0}"/>
              </a:ext>
            </a:extLst>
          </p:cNvPr>
          <p:cNvSpPr txBox="1"/>
          <p:nvPr/>
        </p:nvSpPr>
        <p:spPr>
          <a:xfrm>
            <a:off x="4348464" y="228600"/>
            <a:ext cx="6452168" cy="34163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002060"/>
                </a:solidFill>
              </a:rPr>
              <a:t>39,3 millions de voitures</a:t>
            </a:r>
          </a:p>
          <a:p>
            <a:pPr algn="ctr"/>
            <a:endParaRPr lang="fr-FR" sz="3600" b="1" dirty="0">
              <a:solidFill>
                <a:srgbClr val="002060"/>
              </a:solidFill>
            </a:endParaRPr>
          </a:p>
          <a:p>
            <a:pPr algn="ctr"/>
            <a:r>
              <a:rPr lang="fr-FR" sz="3600" b="1" dirty="0">
                <a:solidFill>
                  <a:srgbClr val="002060"/>
                </a:solidFill>
              </a:rPr>
              <a:t> 6,5 millions de VUL</a:t>
            </a:r>
          </a:p>
          <a:p>
            <a:pPr algn="ctr"/>
            <a:endParaRPr lang="fr-FR" sz="3600" b="1" i="1" dirty="0">
              <a:solidFill>
                <a:srgbClr val="002060"/>
              </a:solidFill>
            </a:endParaRPr>
          </a:p>
          <a:p>
            <a:pPr algn="ctr"/>
            <a:r>
              <a:rPr lang="fr-FR" sz="3600" b="1" dirty="0">
                <a:solidFill>
                  <a:srgbClr val="002060"/>
                </a:solidFill>
              </a:rPr>
              <a:t>625 000 poids lourds</a:t>
            </a:r>
          </a:p>
          <a:p>
            <a:pPr algn="ctr"/>
            <a:endParaRPr lang="fr-FR" sz="3600" b="1" dirty="0">
              <a:solidFill>
                <a:srgbClr val="00206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F878681-F988-844C-856A-457A01D66227}"/>
              </a:ext>
            </a:extLst>
          </p:cNvPr>
          <p:cNvSpPr txBox="1"/>
          <p:nvPr/>
        </p:nvSpPr>
        <p:spPr>
          <a:xfrm>
            <a:off x="457199" y="5646920"/>
            <a:ext cx="115962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L’âge moyen des voitures cédées pour destruction est de </a:t>
            </a:r>
            <a:r>
              <a:rPr lang="fr-FR" sz="3200" b="1" u="sng" dirty="0"/>
              <a:t>19,6 ans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6A22929-ECAB-1449-8DB2-E8F96A26580D}"/>
              </a:ext>
            </a:extLst>
          </p:cNvPr>
          <p:cNvSpPr txBox="1"/>
          <p:nvPr/>
        </p:nvSpPr>
        <p:spPr>
          <a:xfrm>
            <a:off x="1088103" y="4157855"/>
            <a:ext cx="1033444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>
                <a:solidFill>
                  <a:srgbClr val="A50002"/>
                </a:solidFill>
              </a:rPr>
              <a:t>50 à 70 tonnes </a:t>
            </a:r>
            <a:r>
              <a:rPr lang="fr-FR" sz="3200" b="1" dirty="0">
                <a:solidFill>
                  <a:srgbClr val="A50002"/>
                </a:solidFill>
              </a:rPr>
              <a:t>de matériaux par voiture électrique</a:t>
            </a:r>
            <a:endParaRPr lang="fr-FR" sz="4000" b="1" dirty="0">
              <a:solidFill>
                <a:srgbClr val="A50002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E115F92-7D3A-5C43-8D89-3D4F1C1A9093}"/>
              </a:ext>
            </a:extLst>
          </p:cNvPr>
          <p:cNvSpPr txBox="1"/>
          <p:nvPr/>
        </p:nvSpPr>
        <p:spPr>
          <a:xfrm>
            <a:off x="1682750" y="896781"/>
            <a:ext cx="156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711246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D142910D-F008-6F5B-B544-9F1A2489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0"/>
            <a:ext cx="12100560" cy="99060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GB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principes</a:t>
            </a:r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clés</a:t>
            </a:r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GB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domaine</a:t>
            </a:r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de “R”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E7F2-3A93-93DE-3DD5-E31813487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Walter </a:t>
            </a:r>
            <a:r>
              <a:rPr lang="en-GB" dirty="0" err="1"/>
              <a:t>Stahel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30726" name="Title 1">
            <a:extLst>
              <a:ext uri="{FF2B5EF4-FFF2-40B4-BE49-F238E27FC236}">
                <a16:creationId xmlns:a16="http://schemas.microsoft.com/office/drawing/2014/main" id="{9530E41C-9095-CF74-2CA3-14802DA49283}"/>
              </a:ext>
            </a:extLst>
          </p:cNvPr>
          <p:cNvSpPr txBox="1">
            <a:spLocks/>
          </p:cNvSpPr>
          <p:nvPr/>
        </p:nvSpPr>
        <p:spPr bwMode="auto">
          <a:xfrm>
            <a:off x="1828800" y="1295400"/>
            <a:ext cx="94869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endParaRPr lang="en-GB" altLang="en-US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Ne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répare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pas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ce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qui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n’est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pas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cassé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Ne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refabrique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pas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ce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qui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peut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être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réparé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Ne recycle pas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ce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qui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peut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être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refabriqué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  <a:p>
            <a:pPr algn="ctr">
              <a:spcBef>
                <a:spcPts val="1200"/>
              </a:spcBef>
              <a:buNone/>
            </a:pPr>
            <a:r>
              <a:rPr lang="en-GB" altLang="en-US" dirty="0">
                <a:latin typeface="Arial" panose="020B0604020202020204" pitchFamily="34" charset="0"/>
              </a:rPr>
              <a:t>---------------------</a:t>
            </a:r>
          </a:p>
          <a:p>
            <a:pPr algn="ctr">
              <a:spcBef>
                <a:spcPts val="1200"/>
              </a:spcBef>
              <a:buNone/>
            </a:pPr>
            <a:endParaRPr lang="en-GB" altLang="en-US" dirty="0">
              <a:latin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GB" altLang="en-US" dirty="0">
                <a:latin typeface="Arial" panose="020B0604020202020204" pitchFamily="34" charset="0"/>
              </a:rPr>
              <a:t>Et </a:t>
            </a:r>
            <a:r>
              <a:rPr lang="en-GB" altLang="en-US" dirty="0" err="1">
                <a:latin typeface="Arial" panose="020B0604020202020204" pitchFamily="34" charset="0"/>
              </a:rPr>
              <a:t>agir</a:t>
            </a:r>
            <a:r>
              <a:rPr lang="en-GB" altLang="en-US" dirty="0"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</a:rPr>
              <a:t>selon</a:t>
            </a:r>
            <a:r>
              <a:rPr lang="en-GB" altLang="en-US" dirty="0">
                <a:latin typeface="Arial" panose="020B0604020202020204" pitchFamily="34" charset="0"/>
              </a:rPr>
              <a:t> le concept du ‘</a:t>
            </a:r>
            <a:r>
              <a:rPr lang="en-GB" altLang="en-US" i="1" dirty="0">
                <a:latin typeface="Arial" panose="020B0604020202020204" pitchFamily="34" charset="0"/>
              </a:rPr>
              <a:t>pars pro toto</a:t>
            </a:r>
            <a:r>
              <a:rPr lang="en-GB" altLang="en-US" dirty="0">
                <a:latin typeface="Arial" panose="020B0604020202020204" pitchFamily="34" charset="0"/>
              </a:rPr>
              <a:t>’ :</a:t>
            </a:r>
          </a:p>
          <a:p>
            <a:pPr algn="ctr">
              <a:spcBef>
                <a:spcPts val="1200"/>
              </a:spcBef>
              <a:buNone/>
            </a:pPr>
            <a:endParaRPr lang="en-GB" altLang="en-US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Répare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ou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remplace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uniquement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la petite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partie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necessaire pour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garder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le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fonctionnement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économique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et la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valeur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du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système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7" name="Image 6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8BADFD93-739B-5846-8F5D-5556C9DCD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02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1">
            <a:extLst>
              <a:ext uri="{FF2B5EF4-FFF2-40B4-BE49-F238E27FC236}">
                <a16:creationId xmlns:a16="http://schemas.microsoft.com/office/drawing/2014/main" id="{3ADBA8E5-38CA-B970-D893-654241001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8100"/>
            <a:ext cx="9144000" cy="81915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en-GB" altLang="fr-FR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circular industrial economy</a:t>
            </a:r>
          </a:p>
        </p:txBody>
      </p:sp>
      <p:pic>
        <p:nvPicPr>
          <p:cNvPr id="36867" name="Espace réservé du contenu 7">
            <a:extLst>
              <a:ext uri="{FF2B5EF4-FFF2-40B4-BE49-F238E27FC236}">
                <a16:creationId xmlns:a16="http://schemas.microsoft.com/office/drawing/2014/main" id="{1BE372CF-4164-A28E-B2AD-842E9A5341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4115" y="1233278"/>
            <a:ext cx="12256115" cy="558662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1EA946-F5E0-A02D-73C1-AE0A07EA434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November 2021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041CD-ED87-B454-73F4-4CFD14AAF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Stahel on Circular Economy</a:t>
            </a:r>
            <a:endParaRPr lang="en-US"/>
          </a:p>
        </p:txBody>
      </p:sp>
      <p:sp>
        <p:nvSpPr>
          <p:cNvPr id="2" name="Bouée 1">
            <a:extLst>
              <a:ext uri="{FF2B5EF4-FFF2-40B4-BE49-F238E27FC236}">
                <a16:creationId xmlns:a16="http://schemas.microsoft.com/office/drawing/2014/main" id="{06A56714-C766-6844-82A1-51EE275417A3}"/>
              </a:ext>
            </a:extLst>
          </p:cNvPr>
          <p:cNvSpPr/>
          <p:nvPr/>
        </p:nvSpPr>
        <p:spPr>
          <a:xfrm>
            <a:off x="5467350" y="2743201"/>
            <a:ext cx="5886450" cy="3514724"/>
          </a:xfrm>
          <a:prstGeom prst="donut">
            <a:avLst>
              <a:gd name="adj" fmla="val 50000"/>
            </a:avLst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B6A9552-9FC9-4549-84E2-2655C7D35D83}"/>
              </a:ext>
            </a:extLst>
          </p:cNvPr>
          <p:cNvSpPr/>
          <p:nvPr/>
        </p:nvSpPr>
        <p:spPr>
          <a:xfrm>
            <a:off x="6486524" y="2743201"/>
            <a:ext cx="4657725" cy="2828026"/>
          </a:xfrm>
          <a:prstGeom prst="ellipse">
            <a:avLst/>
          </a:prstGeom>
          <a:solidFill>
            <a:srgbClr val="FFC000">
              <a:alpha val="76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94DDBF99-54D9-5346-A092-BFBE71420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8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FAB0C19-7028-7949-A5F5-F17E6266A6FB}"/>
              </a:ext>
            </a:extLst>
          </p:cNvPr>
          <p:cNvSpPr txBox="1"/>
          <p:nvPr/>
        </p:nvSpPr>
        <p:spPr>
          <a:xfrm>
            <a:off x="685800" y="1902352"/>
            <a:ext cx="1079020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1" i="0" u="none" strike="noStrike" dirty="0">
                <a:solidFill>
                  <a:srgbClr val="72C02C"/>
                </a:solidFill>
                <a:effectLst/>
              </a:rPr>
              <a:t>INTENSITE D’USAGE</a:t>
            </a:r>
          </a:p>
          <a:p>
            <a:pPr algn="ctr"/>
            <a:r>
              <a:rPr lang="fr-FR" sz="5400" b="1" dirty="0">
                <a:solidFill>
                  <a:srgbClr val="72C02C"/>
                </a:solidFill>
              </a:rPr>
              <a:t>SUR STOCK </a:t>
            </a:r>
            <a:r>
              <a:rPr lang="fr-FR" sz="5400" b="1">
                <a:solidFill>
                  <a:srgbClr val="72C02C"/>
                </a:solidFill>
              </a:rPr>
              <a:t>DÉJÀ EXISTANT</a:t>
            </a:r>
          </a:p>
          <a:p>
            <a:pPr algn="ctr"/>
            <a:endParaRPr lang="fr-FR" sz="5400" b="1" i="0" u="none" strike="noStrike" dirty="0">
              <a:solidFill>
                <a:srgbClr val="72C02C"/>
              </a:solidFill>
              <a:effectLst/>
            </a:endParaRPr>
          </a:p>
          <a:p>
            <a:pPr algn="ctr"/>
            <a:r>
              <a:rPr lang="fr-FR" sz="5400" b="1" dirty="0">
                <a:solidFill>
                  <a:srgbClr val="72C02C"/>
                </a:solidFill>
              </a:rPr>
              <a:t>Exemples de l’industrie automobile</a:t>
            </a:r>
          </a:p>
          <a:p>
            <a:pPr algn="ctr"/>
            <a:endParaRPr lang="fr-FR" sz="5400" b="1" i="0" u="none" strike="noStrike" dirty="0">
              <a:solidFill>
                <a:srgbClr val="002060"/>
              </a:solidFill>
              <a:effectLst/>
            </a:endParaRPr>
          </a:p>
        </p:txBody>
      </p:sp>
      <p:pic>
        <p:nvPicPr>
          <p:cNvPr id="4" name="Image 3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B24C68FF-D8AD-434E-A611-2D09BB838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83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éhicule, Véhicule terrestre, texte, Véhicule motorisé&#10;&#10;Description générée automatiquement">
            <a:extLst>
              <a:ext uri="{FF2B5EF4-FFF2-40B4-BE49-F238E27FC236}">
                <a16:creationId xmlns:a16="http://schemas.microsoft.com/office/drawing/2014/main" id="{02596EF0-8804-7546-9074-AC3F0A7FF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83" y="0"/>
            <a:ext cx="10080434" cy="6858000"/>
          </a:xfrm>
          <a:prstGeom prst="rect">
            <a:avLst/>
          </a:prstGeom>
        </p:spPr>
      </p:pic>
      <p:pic>
        <p:nvPicPr>
          <p:cNvPr id="4" name="Image 3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C49BA88C-C831-2B4E-A33E-FFF0065EF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41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F3438FD9-7AD1-9747-B25F-866906C1F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  <p:pic>
        <p:nvPicPr>
          <p:cNvPr id="5" name="Image 4" descr="Une image contenant texte, véhicule, roue, Véhicule terrestre&#10;&#10;Description générée automatiquement">
            <a:extLst>
              <a:ext uri="{FF2B5EF4-FFF2-40B4-BE49-F238E27FC236}">
                <a16:creationId xmlns:a16="http://schemas.microsoft.com/office/drawing/2014/main" id="{6AB57D57-3719-5C43-9256-654105802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" y="622575"/>
            <a:ext cx="5956300" cy="5918200"/>
          </a:xfrm>
          <a:prstGeom prst="rect">
            <a:avLst/>
          </a:prstGeom>
        </p:spPr>
      </p:pic>
      <p:pic>
        <p:nvPicPr>
          <p:cNvPr id="7" name="Image 6" descr="Une image contenant texte, bus, véhicule, Véhicule terrestre&#10;&#10;Description générée automatiquement">
            <a:extLst>
              <a:ext uri="{FF2B5EF4-FFF2-40B4-BE49-F238E27FC236}">
                <a16:creationId xmlns:a16="http://schemas.microsoft.com/office/drawing/2014/main" id="{6B6D61EC-A893-7A40-829F-FCD7CD8C4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250" y="622575"/>
            <a:ext cx="5969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66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rte de visite, Police, capture d’écran&#10;&#10;Description générée automatiquement">
            <a:extLst>
              <a:ext uri="{FF2B5EF4-FFF2-40B4-BE49-F238E27FC236}">
                <a16:creationId xmlns:a16="http://schemas.microsoft.com/office/drawing/2014/main" id="{626871FF-FEE7-D64B-B105-4BFCD8024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98"/>
            <a:ext cx="5004792" cy="4202208"/>
          </a:xfrm>
          <a:prstGeom prst="rect">
            <a:avLst/>
          </a:prstGeom>
        </p:spPr>
      </p:pic>
      <p:pic>
        <p:nvPicPr>
          <p:cNvPr id="4" name="Image 3" descr="Une image contenant texte, intérieur, auditorium, personne&#10;&#10;Description générée automatiquement">
            <a:extLst>
              <a:ext uri="{FF2B5EF4-FFF2-40B4-BE49-F238E27FC236}">
                <a16:creationId xmlns:a16="http://schemas.microsoft.com/office/drawing/2014/main" id="{56818614-2DBA-314F-B740-A1540A140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253" y="1977656"/>
            <a:ext cx="6226461" cy="47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45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Téléphone mobile, capture d’écran, gadget&#10;&#10;Description générée automatiquement">
            <a:extLst>
              <a:ext uri="{FF2B5EF4-FFF2-40B4-BE49-F238E27FC236}">
                <a16:creationId xmlns:a16="http://schemas.microsoft.com/office/drawing/2014/main" id="{29CCA508-3BC4-7446-93A6-228D3C568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26" y="0"/>
            <a:ext cx="10678547" cy="6858000"/>
          </a:xfrm>
          <a:prstGeom prst="rect">
            <a:avLst/>
          </a:prstGeom>
        </p:spPr>
      </p:pic>
      <p:pic>
        <p:nvPicPr>
          <p:cNvPr id="4" name="Image 3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086726CC-844A-9445-B9FB-D2DC8EDB2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74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ublicité en ligne&#10;&#10;Description générée automatiquement">
            <a:extLst>
              <a:ext uri="{FF2B5EF4-FFF2-40B4-BE49-F238E27FC236}">
                <a16:creationId xmlns:a16="http://schemas.microsoft.com/office/drawing/2014/main" id="{5F4A7786-8843-0F47-824B-4BF91277F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406" y="0"/>
            <a:ext cx="8487188" cy="6858000"/>
          </a:xfrm>
          <a:prstGeom prst="rect">
            <a:avLst/>
          </a:prstGeom>
        </p:spPr>
      </p:pic>
      <p:pic>
        <p:nvPicPr>
          <p:cNvPr id="4" name="Image 3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88241B12-5F33-9745-B972-B3B18C844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92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Site web&#10;&#10;Description générée automatiquement">
            <a:extLst>
              <a:ext uri="{FF2B5EF4-FFF2-40B4-BE49-F238E27FC236}">
                <a16:creationId xmlns:a16="http://schemas.microsoft.com/office/drawing/2014/main" id="{8F5B6626-B539-454F-8F57-D8E57AF41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0" y="177800"/>
            <a:ext cx="10071100" cy="6502400"/>
          </a:xfrm>
          <a:prstGeom prst="rect">
            <a:avLst/>
          </a:prstGeom>
        </p:spPr>
      </p:pic>
      <p:pic>
        <p:nvPicPr>
          <p:cNvPr id="4" name="Image 3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C86FEBC3-FC99-C34B-854C-8B82EC408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334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âtiment, Conception urbaine, Photographie aérienne&#10;&#10;Description générée automatiquement">
            <a:extLst>
              <a:ext uri="{FF2B5EF4-FFF2-40B4-BE49-F238E27FC236}">
                <a16:creationId xmlns:a16="http://schemas.microsoft.com/office/drawing/2014/main" id="{05338F84-E3F0-844B-B283-318806CC5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05" y="0"/>
            <a:ext cx="11404190" cy="6858000"/>
          </a:xfrm>
          <a:prstGeom prst="rect">
            <a:avLst/>
          </a:prstGeom>
        </p:spPr>
      </p:pic>
      <p:pic>
        <p:nvPicPr>
          <p:cNvPr id="4" name="Image 3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ACD08BFD-A659-C04E-B265-C9AFAD967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71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hotographie aérienne, capture d’écran, Vue plongeante, Conception urbaine&#10;&#10;Description générée automatiquement">
            <a:extLst>
              <a:ext uri="{FF2B5EF4-FFF2-40B4-BE49-F238E27FC236}">
                <a16:creationId xmlns:a16="http://schemas.microsoft.com/office/drawing/2014/main" id="{4B32FE99-A7F3-534E-96E2-13321F58C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647700"/>
            <a:ext cx="12166600" cy="5562600"/>
          </a:xfrm>
          <a:prstGeom prst="rect">
            <a:avLst/>
          </a:prstGeom>
        </p:spPr>
      </p:pic>
      <p:pic>
        <p:nvPicPr>
          <p:cNvPr id="4" name="Image 3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C063351B-6CBF-084C-82FD-6B0627603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82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éhicule, roue, Véhicule terrestre, pneu&#10;&#10;Description générée automatiquement">
            <a:extLst>
              <a:ext uri="{FF2B5EF4-FFF2-40B4-BE49-F238E27FC236}">
                <a16:creationId xmlns:a16="http://schemas.microsoft.com/office/drawing/2014/main" id="{D710DD50-B0AE-1445-96B3-01889E768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260350"/>
            <a:ext cx="4953000" cy="6337300"/>
          </a:xfrm>
          <a:prstGeom prst="rect">
            <a:avLst/>
          </a:prstGeom>
        </p:spPr>
      </p:pic>
      <p:pic>
        <p:nvPicPr>
          <p:cNvPr id="4" name="Image 3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187CD4FE-4873-7A45-8592-3311E0627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27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voiture, véhicule&#10;&#10;Description générée automatiquement">
            <a:extLst>
              <a:ext uri="{FF2B5EF4-FFF2-40B4-BE49-F238E27FC236}">
                <a16:creationId xmlns:a16="http://schemas.microsoft.com/office/drawing/2014/main" id="{D6BD84A5-BEBF-924E-9A5D-832A2FABA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65460" cy="6858000"/>
          </a:xfrm>
          <a:prstGeom prst="rect">
            <a:avLst/>
          </a:prstGeom>
        </p:spPr>
      </p:pic>
      <p:pic>
        <p:nvPicPr>
          <p:cNvPr id="4" name="Image 3" descr="Une image contenant texte, voiture, véhicule, Véhicule terrestre&#10;&#10;Description générée automatiquement">
            <a:extLst>
              <a:ext uri="{FF2B5EF4-FFF2-40B4-BE49-F238E27FC236}">
                <a16:creationId xmlns:a16="http://schemas.microsoft.com/office/drawing/2014/main" id="{F4BF1678-B6D3-3342-9628-EBCA68938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324" y="379562"/>
            <a:ext cx="6395321" cy="6649200"/>
          </a:xfrm>
          <a:prstGeom prst="rect">
            <a:avLst/>
          </a:prstGeom>
          <a:ln w="22225">
            <a:solidFill>
              <a:srgbClr val="0070C0"/>
            </a:solidFill>
          </a:ln>
        </p:spPr>
      </p:pic>
      <p:pic>
        <p:nvPicPr>
          <p:cNvPr id="5" name="Image 4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2A7974F5-B50E-BA4A-AE68-201A7F4E2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29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FAB0C19-7028-7949-A5F5-F17E6266A6FB}"/>
              </a:ext>
            </a:extLst>
          </p:cNvPr>
          <p:cNvSpPr txBox="1"/>
          <p:nvPr/>
        </p:nvSpPr>
        <p:spPr>
          <a:xfrm>
            <a:off x="1475642" y="1902352"/>
            <a:ext cx="924071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1" i="0" u="none" strike="noStrike" dirty="0">
                <a:solidFill>
                  <a:srgbClr val="72C02C"/>
                </a:solidFill>
                <a:effectLst/>
              </a:rPr>
              <a:t>SUPPLY CHAIN CIRCULAIRE</a:t>
            </a:r>
          </a:p>
          <a:p>
            <a:pPr algn="ctr"/>
            <a:endParaRPr lang="fr-FR" sz="5400" b="1" dirty="0">
              <a:solidFill>
                <a:srgbClr val="72C02C"/>
              </a:solidFill>
            </a:endParaRPr>
          </a:p>
          <a:p>
            <a:pPr algn="ctr"/>
            <a:endParaRPr lang="fr-FR" sz="5400" b="1" i="0" u="none" strike="noStrike" dirty="0">
              <a:solidFill>
                <a:srgbClr val="002060"/>
              </a:solidFill>
              <a:effectLst/>
            </a:endParaRPr>
          </a:p>
        </p:txBody>
      </p:sp>
      <p:pic>
        <p:nvPicPr>
          <p:cNvPr id="4" name="Image 3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BBB24400-9CF1-254F-852C-610B0BF03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974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EC13BEC-0BFE-DD4C-99B0-C6DF5736EC2F}"/>
              </a:ext>
            </a:extLst>
          </p:cNvPr>
          <p:cNvSpPr txBox="1"/>
          <p:nvPr/>
        </p:nvSpPr>
        <p:spPr>
          <a:xfrm>
            <a:off x="620685" y="1949282"/>
            <a:ext cx="433231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002060"/>
                </a:solidFill>
              </a:rPr>
              <a:t>La Supply Chain </a:t>
            </a:r>
            <a:r>
              <a:rPr lang="fr-FR" sz="2400" b="1" dirty="0" err="1">
                <a:solidFill>
                  <a:srgbClr val="002060"/>
                </a:solidFill>
              </a:rPr>
              <a:t>gère</a:t>
            </a:r>
            <a:r>
              <a:rPr lang="fr-FR" sz="2400" b="1" dirty="0">
                <a:solidFill>
                  <a:srgbClr val="002060"/>
                </a:solidFill>
              </a:rPr>
              <a:t> les flux de produits, les flux d’information, les flux financiers, les infrastructures physiques et les organisations humaines. </a:t>
            </a:r>
          </a:p>
          <a:p>
            <a:pPr algn="just"/>
            <a:endParaRPr lang="fr-FR" sz="2400" dirty="0">
              <a:solidFill>
                <a:srgbClr val="002060"/>
              </a:solidFill>
            </a:endParaRPr>
          </a:p>
          <a:p>
            <a:pPr algn="just"/>
            <a:r>
              <a:rPr lang="fr-FR" sz="2400" dirty="0">
                <a:solidFill>
                  <a:srgbClr val="002060"/>
                </a:solidFill>
              </a:rPr>
              <a:t>La </a:t>
            </a:r>
            <a:r>
              <a:rPr lang="fr-FR" sz="2400" b="1" dirty="0">
                <a:solidFill>
                  <a:srgbClr val="002060"/>
                </a:solidFill>
              </a:rPr>
              <a:t>supply </a:t>
            </a:r>
            <a:r>
              <a:rPr lang="fr-FR" sz="2400" b="1" dirty="0" err="1">
                <a:solidFill>
                  <a:srgbClr val="002060"/>
                </a:solidFill>
              </a:rPr>
              <a:t>chain</a:t>
            </a:r>
            <a:r>
              <a:rPr lang="fr-FR" sz="2400" b="1" dirty="0">
                <a:solidFill>
                  <a:srgbClr val="002060"/>
                </a:solidFill>
              </a:rPr>
              <a:t> représente 60% à 80% de la structure de coûts d’une entreprise.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8CD0887-1F8C-DC44-A5C9-C3AF7D901E99}"/>
              </a:ext>
            </a:extLst>
          </p:cNvPr>
          <p:cNvSpPr txBox="1"/>
          <p:nvPr/>
        </p:nvSpPr>
        <p:spPr>
          <a:xfrm>
            <a:off x="620685" y="105261"/>
            <a:ext cx="10099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u="sng" dirty="0">
                <a:solidFill>
                  <a:srgbClr val="92D050"/>
                </a:solidFill>
              </a:rPr>
              <a:t>La supply </a:t>
            </a:r>
            <a:r>
              <a:rPr lang="fr-FR" sz="6000" b="1" u="sng" dirty="0" err="1">
                <a:solidFill>
                  <a:srgbClr val="92D050"/>
                </a:solidFill>
              </a:rPr>
              <a:t>chain</a:t>
            </a:r>
            <a:r>
              <a:rPr lang="fr-FR" sz="6000" b="1" u="sng" dirty="0">
                <a:solidFill>
                  <a:srgbClr val="92D050"/>
                </a:solidFill>
              </a:rPr>
              <a:t> ?</a:t>
            </a:r>
            <a:endParaRPr lang="fr-FR" sz="6000" b="1" dirty="0">
              <a:solidFill>
                <a:srgbClr val="92D050"/>
              </a:solidFill>
            </a:endParaRPr>
          </a:p>
        </p:txBody>
      </p:sp>
      <p:pic>
        <p:nvPicPr>
          <p:cNvPr id="5" name="Image 4" descr="Une image contenant texte, diagramme, Plan, ligne&#10;&#10;Description générée automatiquement">
            <a:extLst>
              <a:ext uri="{FF2B5EF4-FFF2-40B4-BE49-F238E27FC236}">
                <a16:creationId xmlns:a16="http://schemas.microsoft.com/office/drawing/2014/main" id="{FF6F143E-D896-6548-906E-69F345FCA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0" y="1056392"/>
            <a:ext cx="6616700" cy="5811701"/>
          </a:xfrm>
          <a:prstGeom prst="rect">
            <a:avLst/>
          </a:prstGeom>
        </p:spPr>
      </p:pic>
      <p:pic>
        <p:nvPicPr>
          <p:cNvPr id="6" name="Image 5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1EFD5B48-D64C-514F-9FB6-6A87784EA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825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id="{FF4FC7E0-AF5B-FE45-A2D2-DF36393AA5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1441" y="1342950"/>
            <a:ext cx="4899804" cy="462375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2A8B5A2-BCEB-7E47-BC0A-C5F68A67BA73}"/>
              </a:ext>
            </a:extLst>
          </p:cNvPr>
          <p:cNvSpPr txBox="1"/>
          <p:nvPr/>
        </p:nvSpPr>
        <p:spPr>
          <a:xfrm>
            <a:off x="7499230" y="6349042"/>
            <a:ext cx="4692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002060"/>
                </a:solidFill>
              </a:rPr>
              <a:t>Selon schéma de l’économie circulaire, G. </a:t>
            </a:r>
            <a:r>
              <a:rPr lang="fr-FR" sz="1400" i="1" dirty="0" err="1">
                <a:solidFill>
                  <a:srgbClr val="002060"/>
                </a:solidFill>
              </a:rPr>
              <a:t>Mannaerts</a:t>
            </a:r>
            <a:r>
              <a:rPr lang="fr-FR" sz="1400" i="1" dirty="0">
                <a:solidFill>
                  <a:srgbClr val="002060"/>
                </a:solidFill>
              </a:rPr>
              <a:t>, 2002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FFE20C6-7F3E-9B46-8359-1A11B0C75E48}"/>
              </a:ext>
            </a:extLst>
          </p:cNvPr>
          <p:cNvSpPr/>
          <p:nvPr/>
        </p:nvSpPr>
        <p:spPr>
          <a:xfrm>
            <a:off x="3726611" y="2242868"/>
            <a:ext cx="3347049" cy="32721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D6E818-F14E-AC46-A3CD-9DB0A92C92FB}"/>
              </a:ext>
            </a:extLst>
          </p:cNvPr>
          <p:cNvSpPr txBox="1"/>
          <p:nvPr/>
        </p:nvSpPr>
        <p:spPr>
          <a:xfrm>
            <a:off x="948906" y="603849"/>
            <a:ext cx="9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</a:rPr>
              <a:t>De l’économie linéaire …..</a:t>
            </a:r>
          </a:p>
        </p:txBody>
      </p:sp>
      <p:pic>
        <p:nvPicPr>
          <p:cNvPr id="6" name="Image 5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828E7B75-C515-3147-A409-F4C5C829C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4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FAEDCA2-76EC-CD4D-9183-55F6F736D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474" y="802975"/>
            <a:ext cx="7302500" cy="1905000"/>
          </a:xfrm>
          <a:prstGeom prst="rect">
            <a:avLst/>
          </a:prstGeom>
        </p:spPr>
      </p:pic>
      <p:pic>
        <p:nvPicPr>
          <p:cNvPr id="3" name="Image 2" descr="Une image contenant texte, Police, capture d’écran&#10;&#10;Description générée automatiquement">
            <a:extLst>
              <a:ext uri="{FF2B5EF4-FFF2-40B4-BE49-F238E27FC236}">
                <a16:creationId xmlns:a16="http://schemas.microsoft.com/office/drawing/2014/main" id="{9844863F-2FF6-E346-97EE-ED77F77ED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0275"/>
            <a:ext cx="12192000" cy="15995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05B8598-1E69-B24C-B5B1-7075D94149A8}"/>
              </a:ext>
            </a:extLst>
          </p:cNvPr>
          <p:cNvSpPr txBox="1"/>
          <p:nvPr/>
        </p:nvSpPr>
        <p:spPr>
          <a:xfrm>
            <a:off x="3307404" y="6031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09E4C37A-DA14-9C48-96FD-D12ADD7B5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6005" y="641945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18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id="{81157724-0FF8-254B-B846-174850DE81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1441" y="1342950"/>
            <a:ext cx="4899804" cy="462375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6C2BB6-1F62-3A4E-8D4C-E6941158F012}"/>
              </a:ext>
            </a:extLst>
          </p:cNvPr>
          <p:cNvSpPr txBox="1"/>
          <p:nvPr/>
        </p:nvSpPr>
        <p:spPr>
          <a:xfrm>
            <a:off x="7499230" y="6349042"/>
            <a:ext cx="4692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002060"/>
                </a:solidFill>
              </a:rPr>
              <a:t>Selon schéma de l’économie circulaire, G. </a:t>
            </a:r>
            <a:r>
              <a:rPr lang="fr-FR" sz="1400" i="1" dirty="0" err="1">
                <a:solidFill>
                  <a:srgbClr val="002060"/>
                </a:solidFill>
              </a:rPr>
              <a:t>Mannaerts</a:t>
            </a:r>
            <a:r>
              <a:rPr lang="fr-FR" sz="1400" i="1" dirty="0">
                <a:solidFill>
                  <a:srgbClr val="002060"/>
                </a:solidFill>
              </a:rPr>
              <a:t>, 2002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A9788CA-4C5C-4045-BDBE-39FBDC67E930}"/>
              </a:ext>
            </a:extLst>
          </p:cNvPr>
          <p:cNvSpPr txBox="1"/>
          <p:nvPr/>
        </p:nvSpPr>
        <p:spPr>
          <a:xfrm>
            <a:off x="5914846" y="567008"/>
            <a:ext cx="4899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</a:rPr>
              <a:t>….. à l’économie circulaire</a:t>
            </a:r>
          </a:p>
        </p:txBody>
      </p:sp>
      <p:sp>
        <p:nvSpPr>
          <p:cNvPr id="5" name="Signalisation droite 4">
            <a:extLst>
              <a:ext uri="{FF2B5EF4-FFF2-40B4-BE49-F238E27FC236}">
                <a16:creationId xmlns:a16="http://schemas.microsoft.com/office/drawing/2014/main" id="{68836B14-CA42-1E43-ACEC-4E8A83D4051B}"/>
              </a:ext>
            </a:extLst>
          </p:cNvPr>
          <p:cNvSpPr/>
          <p:nvPr/>
        </p:nvSpPr>
        <p:spPr>
          <a:xfrm rot="10800000">
            <a:off x="5227607" y="1742536"/>
            <a:ext cx="1570007" cy="362309"/>
          </a:xfrm>
          <a:prstGeom prst="homePlate">
            <a:avLst>
              <a:gd name="adj" fmla="val 2083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Signalisation droite 5">
            <a:extLst>
              <a:ext uri="{FF2B5EF4-FFF2-40B4-BE49-F238E27FC236}">
                <a16:creationId xmlns:a16="http://schemas.microsoft.com/office/drawing/2014/main" id="{329AD177-205A-FB47-A0A1-A39EAB73A8C8}"/>
              </a:ext>
            </a:extLst>
          </p:cNvPr>
          <p:cNvSpPr/>
          <p:nvPr/>
        </p:nvSpPr>
        <p:spPr>
          <a:xfrm rot="18890346">
            <a:off x="6089771" y="4789620"/>
            <a:ext cx="1570007" cy="524547"/>
          </a:xfrm>
          <a:prstGeom prst="homePlate">
            <a:avLst>
              <a:gd name="adj" fmla="val 2083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0118AFF0-E2AC-6346-A425-C62897242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72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A971F4EF-4A27-3146-BB89-2DA37F1A42D6}"/>
              </a:ext>
            </a:extLst>
          </p:cNvPr>
          <p:cNvSpPr txBox="1">
            <a:spLocks/>
          </p:cNvSpPr>
          <p:nvPr/>
        </p:nvSpPr>
        <p:spPr>
          <a:xfrm>
            <a:off x="3660485" y="3843947"/>
            <a:ext cx="4095266" cy="3877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TITRE INTERCALAIRE</a:t>
            </a:r>
            <a:endParaRPr lang="fr-FR" dirty="0"/>
          </a:p>
        </p:txBody>
      </p:sp>
      <p:sp>
        <p:nvSpPr>
          <p:cNvPr id="3" name="Espace réservé du texte 13">
            <a:extLst>
              <a:ext uri="{FF2B5EF4-FFF2-40B4-BE49-F238E27FC236}">
                <a16:creationId xmlns:a16="http://schemas.microsoft.com/office/drawing/2014/main" id="{A9761B58-A66C-FF49-8A68-87749ED63241}"/>
              </a:ext>
            </a:extLst>
          </p:cNvPr>
          <p:cNvSpPr txBox="1">
            <a:spLocks/>
          </p:cNvSpPr>
          <p:nvPr/>
        </p:nvSpPr>
        <p:spPr>
          <a:xfrm>
            <a:off x="1731468" y="3843946"/>
            <a:ext cx="935144" cy="3877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01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05758C-91FD-D541-893C-ACBC887098D4}"/>
              </a:ext>
            </a:extLst>
          </p:cNvPr>
          <p:cNvSpPr txBox="1"/>
          <p:nvPr/>
        </p:nvSpPr>
        <p:spPr>
          <a:xfrm>
            <a:off x="4835237" y="6447651"/>
            <a:ext cx="69134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accent2"/>
                </a:solidFill>
                <a:effectLst/>
                <a:latin typeface="CIDFont+F3"/>
              </a:rPr>
              <a:t>Mastère GEDE- Les </a:t>
            </a:r>
            <a:r>
              <a:rPr lang="fr-FR" sz="1600" dirty="0" err="1">
                <a:solidFill>
                  <a:schemeClr val="accent2"/>
                </a:solidFill>
                <a:effectLst/>
                <a:latin typeface="CIDFont+F3"/>
              </a:rPr>
              <a:t>éléments</a:t>
            </a:r>
            <a:r>
              <a:rPr lang="fr-FR" sz="1600" dirty="0">
                <a:solidFill>
                  <a:schemeClr val="accent2"/>
                </a:solidFill>
                <a:effectLst/>
                <a:latin typeface="CIDFont+F3"/>
              </a:rPr>
              <a:t> d'</a:t>
            </a:r>
            <a:r>
              <a:rPr lang="fr-FR" sz="1600" dirty="0" err="1">
                <a:solidFill>
                  <a:schemeClr val="accent2"/>
                </a:solidFill>
                <a:effectLst/>
                <a:latin typeface="CIDFont+F3"/>
              </a:rPr>
              <a:t>économie</a:t>
            </a:r>
            <a:r>
              <a:rPr lang="fr-FR" sz="1600" dirty="0">
                <a:solidFill>
                  <a:schemeClr val="accent2"/>
                </a:solidFill>
                <a:effectLst/>
                <a:latin typeface="CIDFont+F3"/>
              </a:rPr>
              <a:t> circulaire et la </a:t>
            </a:r>
            <a:r>
              <a:rPr lang="fr-FR" sz="1600" dirty="0" err="1">
                <a:solidFill>
                  <a:schemeClr val="accent2"/>
                </a:solidFill>
                <a:effectLst/>
                <a:latin typeface="CIDFont+F3"/>
              </a:rPr>
              <a:t>prévention</a:t>
            </a:r>
            <a:r>
              <a:rPr lang="fr-FR" sz="1600" dirty="0">
                <a:solidFill>
                  <a:schemeClr val="accent2"/>
                </a:solidFill>
                <a:effectLst/>
                <a:latin typeface="CIDFont+F3"/>
              </a:rPr>
              <a:t> des </a:t>
            </a:r>
            <a:r>
              <a:rPr lang="fr-FR" sz="1600" dirty="0" err="1">
                <a:solidFill>
                  <a:schemeClr val="accent2"/>
                </a:solidFill>
                <a:effectLst/>
                <a:latin typeface="CIDFont+F3"/>
              </a:rPr>
              <a:t>déchets</a:t>
            </a:r>
            <a:r>
              <a:rPr lang="fr-FR" sz="1600" dirty="0">
                <a:solidFill>
                  <a:schemeClr val="accent2"/>
                </a:solidFill>
                <a:effectLst/>
                <a:latin typeface="CIDFont+F3"/>
              </a:rPr>
              <a:t> </a:t>
            </a:r>
            <a:endParaRPr lang="fr-FR" sz="1600" dirty="0">
              <a:solidFill>
                <a:schemeClr val="accent2"/>
              </a:solidFill>
            </a:endParaRPr>
          </a:p>
        </p:txBody>
      </p:sp>
      <p:pic>
        <p:nvPicPr>
          <p:cNvPr id="5" name="Image 4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id="{FB5C2358-2C2C-7A41-9D1C-D9BBA06F0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0" t="5301" r="19874" b="13068"/>
          <a:stretch/>
        </p:blipFill>
        <p:spPr>
          <a:xfrm>
            <a:off x="500331" y="1237113"/>
            <a:ext cx="4899804" cy="46237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65714C2-15AE-8740-8B95-4484FB192057}"/>
              </a:ext>
            </a:extLst>
          </p:cNvPr>
          <p:cNvSpPr txBox="1"/>
          <p:nvPr/>
        </p:nvSpPr>
        <p:spPr>
          <a:xfrm>
            <a:off x="218535" y="5808400"/>
            <a:ext cx="4899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002060"/>
                </a:solidFill>
              </a:rPr>
              <a:t>Selon schéma de l’économie circulaire, G. </a:t>
            </a:r>
            <a:r>
              <a:rPr lang="fr-FR" sz="1400" i="1" dirty="0" err="1">
                <a:solidFill>
                  <a:srgbClr val="002060"/>
                </a:solidFill>
              </a:rPr>
              <a:t>Mannaerts</a:t>
            </a:r>
            <a:r>
              <a:rPr lang="fr-FR" sz="1400" i="1" dirty="0">
                <a:solidFill>
                  <a:srgbClr val="002060"/>
                </a:solidFill>
              </a:rPr>
              <a:t>, 2002</a:t>
            </a:r>
          </a:p>
        </p:txBody>
      </p:sp>
      <p:sp>
        <p:nvSpPr>
          <p:cNvPr id="7" name="Signalisation droite 6">
            <a:extLst>
              <a:ext uri="{FF2B5EF4-FFF2-40B4-BE49-F238E27FC236}">
                <a16:creationId xmlns:a16="http://schemas.microsoft.com/office/drawing/2014/main" id="{285B7A33-151D-5945-9FEA-988B7117A76D}"/>
              </a:ext>
            </a:extLst>
          </p:cNvPr>
          <p:cNvSpPr/>
          <p:nvPr/>
        </p:nvSpPr>
        <p:spPr>
          <a:xfrm rot="10800000">
            <a:off x="3036497" y="1636699"/>
            <a:ext cx="1570007" cy="362309"/>
          </a:xfrm>
          <a:prstGeom prst="homePlate">
            <a:avLst>
              <a:gd name="adj" fmla="val 2083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Signalisation droite 7">
            <a:extLst>
              <a:ext uri="{FF2B5EF4-FFF2-40B4-BE49-F238E27FC236}">
                <a16:creationId xmlns:a16="http://schemas.microsoft.com/office/drawing/2014/main" id="{8216E27A-4993-0E41-B0BC-C18F33E3537E}"/>
              </a:ext>
            </a:extLst>
          </p:cNvPr>
          <p:cNvSpPr/>
          <p:nvPr/>
        </p:nvSpPr>
        <p:spPr>
          <a:xfrm rot="18890346">
            <a:off x="3898661" y="4683783"/>
            <a:ext cx="1570007" cy="524547"/>
          </a:xfrm>
          <a:prstGeom prst="homePlate">
            <a:avLst>
              <a:gd name="adj" fmla="val 2083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687A406-CBAA-4449-BAC9-C6DB437ED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527" y="366728"/>
            <a:ext cx="2149548" cy="1578634"/>
          </a:xfrm>
          <a:prstGeom prst="rect">
            <a:avLst/>
          </a:prstGeom>
        </p:spPr>
      </p:pic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B1C4494A-0334-6444-9DCD-157DEBEAF2B2}"/>
              </a:ext>
            </a:extLst>
          </p:cNvPr>
          <p:cNvSpPr/>
          <p:nvPr/>
        </p:nvSpPr>
        <p:spPr>
          <a:xfrm rot="9297896">
            <a:off x="3751587" y="1856424"/>
            <a:ext cx="3262091" cy="185936"/>
          </a:xfrm>
          <a:prstGeom prst="rightArrow">
            <a:avLst/>
          </a:prstGeom>
          <a:solidFill>
            <a:schemeClr val="accent2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A36E65A-F4CD-E548-B299-E5CA55AC793A}"/>
              </a:ext>
            </a:extLst>
          </p:cNvPr>
          <p:cNvSpPr txBox="1"/>
          <p:nvPr/>
        </p:nvSpPr>
        <p:spPr>
          <a:xfrm rot="19910761">
            <a:off x="3810772" y="1397941"/>
            <a:ext cx="2625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Zoom sur les flux de la boucle recyclage</a:t>
            </a:r>
          </a:p>
        </p:txBody>
      </p:sp>
      <p:pic>
        <p:nvPicPr>
          <p:cNvPr id="12" name="Image 11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E58B4F1D-8FF7-2642-92A2-69594B0A7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8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66685A-5023-F64D-ACCB-BC76643B7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937" y="225687"/>
            <a:ext cx="8996855" cy="6607316"/>
          </a:xfrm>
          <a:prstGeom prst="rect">
            <a:avLst/>
          </a:prstGeom>
        </p:spPr>
      </p:pic>
      <p:pic>
        <p:nvPicPr>
          <p:cNvPr id="3" name="Image 2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616A7C13-1B7E-2A4A-9B0D-16A482892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1945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724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disque compact&#10;&#10;Description générée automatiquement">
            <a:extLst>
              <a:ext uri="{FF2B5EF4-FFF2-40B4-BE49-F238E27FC236}">
                <a16:creationId xmlns:a16="http://schemas.microsoft.com/office/drawing/2014/main" id="{7855BDD7-F1B2-A64C-A255-6B8838C62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98" y="118646"/>
            <a:ext cx="4000500" cy="5473700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4FFC715-466F-7340-87F2-6ECD58657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07" y="118646"/>
            <a:ext cx="4000499" cy="55023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2ABB17A-EA6C-454D-B7C5-5793AE78C13E}"/>
              </a:ext>
            </a:extLst>
          </p:cNvPr>
          <p:cNvSpPr txBox="1"/>
          <p:nvPr/>
        </p:nvSpPr>
        <p:spPr>
          <a:xfrm>
            <a:off x="1541206" y="6014010"/>
            <a:ext cx="84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https://institut-</a:t>
            </a:r>
            <a:r>
              <a:rPr lang="fr-FR" dirty="0" err="1">
                <a:solidFill>
                  <a:srgbClr val="002060"/>
                </a:solidFill>
              </a:rPr>
              <a:t>economie</a:t>
            </a:r>
            <a:r>
              <a:rPr lang="fr-FR" dirty="0">
                <a:solidFill>
                  <a:srgbClr val="002060"/>
                </a:solidFill>
              </a:rPr>
              <a:t>-</a:t>
            </a:r>
            <a:r>
              <a:rPr lang="fr-FR" dirty="0" err="1">
                <a:solidFill>
                  <a:srgbClr val="002060"/>
                </a:solidFill>
              </a:rPr>
              <a:t>circulaire.fr</a:t>
            </a:r>
            <a:r>
              <a:rPr lang="fr-FR" dirty="0">
                <a:solidFill>
                  <a:srgbClr val="002060"/>
                </a:solidFill>
              </a:rPr>
              <a:t>/supply-chain-</a:t>
            </a:r>
            <a:r>
              <a:rPr lang="fr-FR" dirty="0" err="1">
                <a:solidFill>
                  <a:srgbClr val="002060"/>
                </a:solidFill>
              </a:rPr>
              <a:t>economie</a:t>
            </a:r>
            <a:r>
              <a:rPr lang="fr-FR" dirty="0">
                <a:solidFill>
                  <a:srgbClr val="002060"/>
                </a:solidFill>
              </a:rPr>
              <a:t>-circulaire/</a:t>
            </a:r>
          </a:p>
        </p:txBody>
      </p:sp>
      <p:pic>
        <p:nvPicPr>
          <p:cNvPr id="5" name="95F33795-4197-460E-BFE1-3F9CFB93C707">
            <a:extLst>
              <a:ext uri="{FF2B5EF4-FFF2-40B4-BE49-F238E27FC236}">
                <a16:creationId xmlns:a16="http://schemas.microsoft.com/office/drawing/2014/main" id="{FA754A1D-3FC1-3048-9734-AAF76874F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18" y="5382286"/>
            <a:ext cx="866365" cy="18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2B39BC-2BBB-5C48-B6DD-43186CAD3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869" y="5129771"/>
            <a:ext cx="646664" cy="452016"/>
          </a:xfrm>
          <a:prstGeom prst="rect">
            <a:avLst/>
          </a:prstGeom>
        </p:spPr>
      </p:pic>
      <p:pic>
        <p:nvPicPr>
          <p:cNvPr id="7" name="Image 6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1E5D6311-D144-8244-8B5A-82DC06BAD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3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528AFDB-36E9-044B-ABB9-BE67DEB59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852" y="825500"/>
            <a:ext cx="9396296" cy="4375150"/>
          </a:xfrm>
          <a:prstGeom prst="rect">
            <a:avLst/>
          </a:prstGeom>
        </p:spPr>
      </p:pic>
      <p:pic>
        <p:nvPicPr>
          <p:cNvPr id="3" name="Image 2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8FEF5E75-1B69-DF4D-9CB2-13A31A9BF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73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B24C68FF-D8AD-434E-A611-2D09BB838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  <p:pic>
        <p:nvPicPr>
          <p:cNvPr id="3" name="Image 2" descr="Une image contenant texte, dessin, Dessin d’enfant, illustration&#10;&#10;Description générée automatiquement">
            <a:extLst>
              <a:ext uri="{FF2B5EF4-FFF2-40B4-BE49-F238E27FC236}">
                <a16:creationId xmlns:a16="http://schemas.microsoft.com/office/drawing/2014/main" id="{4B5BDE35-C0FF-F146-AE02-15040D320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234950"/>
            <a:ext cx="73533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773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B24C68FF-D8AD-434E-A611-2D09BB838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C015F6C-0625-7248-9751-000D85779415}"/>
              </a:ext>
            </a:extLst>
          </p:cNvPr>
          <p:cNvSpPr txBox="1"/>
          <p:nvPr/>
        </p:nvSpPr>
        <p:spPr>
          <a:xfrm>
            <a:off x="1438275" y="2112139"/>
            <a:ext cx="93154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rgbClr val="4C4949"/>
                </a:solidFill>
                <a:effectLst/>
                <a:latin typeface="FuturaPT"/>
              </a:rPr>
              <a:t>Massifier les bénéfices de l’</a:t>
            </a:r>
            <a:r>
              <a:rPr lang="fr-FR" sz="2400" dirty="0" err="1">
                <a:solidFill>
                  <a:srgbClr val="4C4949"/>
                </a:solidFill>
                <a:effectLst/>
                <a:latin typeface="FuturaPT"/>
              </a:rPr>
              <a:t>économie</a:t>
            </a:r>
            <a:r>
              <a:rPr lang="fr-FR" sz="2400" dirty="0">
                <a:solidFill>
                  <a:srgbClr val="4C4949"/>
                </a:solidFill>
                <a:effectLst/>
                <a:latin typeface="FuturaPT"/>
              </a:rPr>
              <a:t> circulaire suppose de </a:t>
            </a:r>
            <a:r>
              <a:rPr lang="fr-FR" sz="2400" b="1" dirty="0">
                <a:solidFill>
                  <a:srgbClr val="4C4949"/>
                </a:solidFill>
                <a:effectLst/>
                <a:latin typeface="FuturaPT"/>
              </a:rPr>
              <a:t>repenser totalement les </a:t>
            </a:r>
            <a:r>
              <a:rPr lang="fr-FR" sz="2400" b="1" dirty="0" err="1">
                <a:solidFill>
                  <a:srgbClr val="4C4949"/>
                </a:solidFill>
                <a:effectLst/>
                <a:latin typeface="FuturaPT"/>
              </a:rPr>
              <a:t>chaînes</a:t>
            </a:r>
            <a:r>
              <a:rPr lang="fr-FR" sz="2400" b="1" dirty="0">
                <a:solidFill>
                  <a:srgbClr val="4C4949"/>
                </a:solidFill>
                <a:effectLst/>
                <a:latin typeface="FuturaPT"/>
              </a:rPr>
              <a:t> logistiques d’approvisionnement et de distribution </a:t>
            </a:r>
            <a:r>
              <a:rPr lang="fr-FR" sz="2400" dirty="0">
                <a:solidFill>
                  <a:srgbClr val="4C4949"/>
                </a:solidFill>
                <a:effectLst/>
                <a:latin typeface="FuturaPT"/>
              </a:rPr>
              <a:t>qui deviennent beaucoup plus complexes, formant de nombreuses boucles plus courtes, intensifiant l’usage... Autant de </a:t>
            </a:r>
            <a:r>
              <a:rPr lang="fr-FR" sz="2400" dirty="0" err="1">
                <a:solidFill>
                  <a:srgbClr val="4C4949"/>
                </a:solidFill>
                <a:effectLst/>
                <a:latin typeface="FuturaPT"/>
              </a:rPr>
              <a:t>rétroactions</a:t>
            </a:r>
            <a:r>
              <a:rPr lang="fr-FR" sz="2400" dirty="0">
                <a:solidFill>
                  <a:srgbClr val="4C4949"/>
                </a:solidFill>
                <a:effectLst/>
                <a:latin typeface="FuturaPT"/>
              </a:rPr>
              <a:t> constantes que les </a:t>
            </a:r>
            <a:r>
              <a:rPr lang="fr-FR" sz="2400" dirty="0" err="1">
                <a:solidFill>
                  <a:srgbClr val="4C4949"/>
                </a:solidFill>
                <a:effectLst/>
                <a:latin typeface="FuturaPT"/>
              </a:rPr>
              <a:t>systèmes</a:t>
            </a:r>
            <a:r>
              <a:rPr lang="fr-FR" sz="2400" dirty="0">
                <a:solidFill>
                  <a:srgbClr val="4C4949"/>
                </a:solidFill>
                <a:effectLst/>
                <a:latin typeface="FuturaPT"/>
              </a:rPr>
              <a:t> d’analyse massive de </a:t>
            </a:r>
            <a:r>
              <a:rPr lang="fr-FR" sz="2400" dirty="0" err="1">
                <a:solidFill>
                  <a:srgbClr val="4C4949"/>
                </a:solidFill>
                <a:effectLst/>
                <a:latin typeface="FuturaPT"/>
              </a:rPr>
              <a:t>données</a:t>
            </a:r>
            <a:r>
              <a:rPr lang="fr-FR" sz="2400" dirty="0">
                <a:solidFill>
                  <a:srgbClr val="4C4949"/>
                </a:solidFill>
                <a:effectLst/>
                <a:latin typeface="FuturaPT"/>
              </a:rPr>
              <a:t> permettent de mieux </a:t>
            </a:r>
            <a:r>
              <a:rPr lang="fr-FR" sz="2400" dirty="0" err="1">
                <a:solidFill>
                  <a:srgbClr val="4C4949"/>
                </a:solidFill>
                <a:effectLst/>
                <a:latin typeface="FuturaPT"/>
              </a:rPr>
              <a:t>appréhender</a:t>
            </a:r>
            <a:r>
              <a:rPr lang="fr-FR" sz="2400" dirty="0">
                <a:solidFill>
                  <a:srgbClr val="4C4949"/>
                </a:solidFill>
                <a:effectLst/>
                <a:latin typeface="FuturaPT"/>
              </a:rPr>
              <a:t>, d’optimiser et de passer à l’</a:t>
            </a:r>
            <a:r>
              <a:rPr lang="fr-FR" sz="2400" dirty="0" err="1">
                <a:solidFill>
                  <a:srgbClr val="4C4949"/>
                </a:solidFill>
                <a:effectLst/>
                <a:latin typeface="FuturaPT"/>
              </a:rPr>
              <a:t>échelle</a:t>
            </a:r>
            <a:r>
              <a:rPr lang="fr-FR" sz="2400" dirty="0">
                <a:solidFill>
                  <a:srgbClr val="4C4949"/>
                </a:solidFill>
                <a:effectLst/>
                <a:latin typeface="FuturaPT"/>
              </a:rPr>
              <a:t>, d’</a:t>
            </a:r>
            <a:r>
              <a:rPr lang="fr-FR" sz="2400" dirty="0" err="1">
                <a:solidFill>
                  <a:srgbClr val="4C4949"/>
                </a:solidFill>
                <a:effectLst/>
                <a:latin typeface="FuturaPT"/>
              </a:rPr>
              <a:t>intégrer</a:t>
            </a:r>
            <a:r>
              <a:rPr lang="fr-FR" sz="2400" dirty="0">
                <a:solidFill>
                  <a:srgbClr val="4C4949"/>
                </a:solidFill>
                <a:effectLst/>
                <a:latin typeface="FuturaPT"/>
              </a:rPr>
              <a:t> les enjeux de </a:t>
            </a:r>
            <a:r>
              <a:rPr lang="fr-FR" sz="2400" dirty="0" err="1">
                <a:solidFill>
                  <a:srgbClr val="4C4949"/>
                </a:solidFill>
                <a:effectLst/>
                <a:latin typeface="FuturaPT"/>
              </a:rPr>
              <a:t>rarete</a:t>
            </a:r>
            <a:r>
              <a:rPr lang="fr-FR" sz="2400" dirty="0">
                <a:solidFill>
                  <a:srgbClr val="4C4949"/>
                </a:solidFill>
                <a:effectLst/>
                <a:latin typeface="FuturaPT"/>
              </a:rPr>
              <a:t>́, voire de </a:t>
            </a:r>
            <a:r>
              <a:rPr lang="fr-FR" sz="2400" dirty="0" err="1">
                <a:solidFill>
                  <a:srgbClr val="4C4949"/>
                </a:solidFill>
                <a:effectLst/>
                <a:latin typeface="FuturaPT"/>
              </a:rPr>
              <a:t>pénurie</a:t>
            </a:r>
            <a:r>
              <a:rPr lang="fr-FR" sz="2400" dirty="0">
                <a:solidFill>
                  <a:srgbClr val="4C4949"/>
                </a:solidFill>
                <a:effectLst/>
                <a:latin typeface="FuturaPT"/>
              </a:rPr>
              <a:t>. </a:t>
            </a:r>
            <a:endParaRPr lang="fr-FR" sz="2400" dirty="0"/>
          </a:p>
        </p:txBody>
      </p:sp>
      <p:pic>
        <p:nvPicPr>
          <p:cNvPr id="6" name="Image 5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BE963015-A1AA-9346-874C-349676793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46500" cy="13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970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B24C68FF-D8AD-434E-A611-2D09BB838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A3F524BB-288C-7745-9081-1CD723C50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1638300"/>
            <a:ext cx="9309100" cy="3924300"/>
          </a:xfrm>
          <a:prstGeom prst="rect">
            <a:avLst/>
          </a:prstGeom>
        </p:spPr>
      </p:pic>
      <p:pic>
        <p:nvPicPr>
          <p:cNvPr id="6" name="Image 5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E1EDF94E-42F5-CF4C-8E03-2B969FA3B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746500" cy="13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96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B24C68FF-D8AD-434E-A611-2D09BB838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1F471B-E51B-874F-BE46-C2AB00AF0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7" b="50000"/>
          <a:stretch/>
        </p:blipFill>
        <p:spPr bwMode="auto">
          <a:xfrm>
            <a:off x="2203450" y="1447800"/>
            <a:ext cx="8712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3015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563764B-4FCD-7C4B-BFC4-32A2A2472007}"/>
              </a:ext>
            </a:extLst>
          </p:cNvPr>
          <p:cNvSpPr txBox="1"/>
          <p:nvPr/>
        </p:nvSpPr>
        <p:spPr>
          <a:xfrm>
            <a:off x="2291582" y="5208574"/>
            <a:ext cx="7383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800" dirty="0">
                <a:solidFill>
                  <a:srgbClr val="0070C0"/>
                </a:solidFill>
              </a:rPr>
              <a:t>François-Michel LAMBERT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AAA5B81-28DB-6947-8C77-58840D54FA6C}"/>
              </a:ext>
            </a:extLst>
          </p:cNvPr>
          <p:cNvSpPr txBox="1"/>
          <p:nvPr/>
        </p:nvSpPr>
        <p:spPr>
          <a:xfrm>
            <a:off x="373788" y="6039571"/>
            <a:ext cx="6355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FontTx/>
              <a:buNone/>
            </a:pPr>
            <a:r>
              <a:rPr lang="fr-FR" altLang="fr-FR" sz="2400" dirty="0"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lambert@soroa.fr</a:t>
            </a:r>
            <a:endParaRPr lang="fr-FR" altLang="fr-FR" sz="2400" dirty="0">
              <a:latin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46E3AE-9927-A84F-BA32-C408669A0CB4}"/>
              </a:ext>
            </a:extLst>
          </p:cNvPr>
          <p:cNvSpPr txBox="1"/>
          <p:nvPr/>
        </p:nvSpPr>
        <p:spPr>
          <a:xfrm>
            <a:off x="7173030" y="6039571"/>
            <a:ext cx="2501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/>
              <a:t>+33 611740407</a:t>
            </a:r>
          </a:p>
        </p:txBody>
      </p:sp>
      <p:pic>
        <p:nvPicPr>
          <p:cNvPr id="9" name="Image 8" descr="Une image contenant logo, Graphique, Police, cercle&#10;&#10;Description générée automatiquement">
            <a:extLst>
              <a:ext uri="{FF2B5EF4-FFF2-40B4-BE49-F238E27FC236}">
                <a16:creationId xmlns:a16="http://schemas.microsoft.com/office/drawing/2014/main" id="{6D780B0A-7784-B449-98D2-9315290DB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6294"/>
            <a:ext cx="2584887" cy="2219790"/>
          </a:xfrm>
          <a:prstGeom prst="rect">
            <a:avLst/>
          </a:prstGeom>
        </p:spPr>
      </p:pic>
      <p:pic>
        <p:nvPicPr>
          <p:cNvPr id="8" name="Image 7" descr="Une image contenant texte, intérieur, auditorium, personne&#10;&#10;Description générée automatiquement">
            <a:extLst>
              <a:ext uri="{FF2B5EF4-FFF2-40B4-BE49-F238E27FC236}">
                <a16:creationId xmlns:a16="http://schemas.microsoft.com/office/drawing/2014/main" id="{7A98DB1E-BF85-784B-9A4F-7C4D9494D9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557"/>
          <a:stretch/>
        </p:blipFill>
        <p:spPr>
          <a:xfrm>
            <a:off x="2747009" y="1751898"/>
            <a:ext cx="9444991" cy="1677102"/>
          </a:xfrm>
          <a:prstGeom prst="rect">
            <a:avLst/>
          </a:prstGeom>
        </p:spPr>
      </p:pic>
      <p:pic>
        <p:nvPicPr>
          <p:cNvPr id="10" name="Image 9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964A3B12-2C55-1E4A-BAF5-FDAC4EC91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83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6ACA42E-D6F5-1F4B-B7C5-AF0DEF69B9C3}"/>
              </a:ext>
            </a:extLst>
          </p:cNvPr>
          <p:cNvSpPr txBox="1"/>
          <p:nvPr/>
        </p:nvSpPr>
        <p:spPr>
          <a:xfrm>
            <a:off x="815926" y="2126103"/>
            <a:ext cx="106914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1" u="sng" dirty="0">
                <a:solidFill>
                  <a:srgbClr val="72C02C"/>
                </a:solidFill>
              </a:rPr>
              <a:t>EMPREINTE MATIERES</a:t>
            </a:r>
            <a:endParaRPr lang="fr-FR" sz="5400" b="1" i="0" u="sng" strike="noStrike" dirty="0">
              <a:solidFill>
                <a:srgbClr val="72C02C"/>
              </a:solidFill>
              <a:effectLst/>
            </a:endParaRPr>
          </a:p>
        </p:txBody>
      </p:sp>
      <p:pic>
        <p:nvPicPr>
          <p:cNvPr id="3" name="Image 2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C2A4BE20-D050-D74D-92C4-B33714D48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5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9817A00-5803-204A-A72F-D858BD44E38C}"/>
              </a:ext>
            </a:extLst>
          </p:cNvPr>
          <p:cNvSpPr txBox="1"/>
          <p:nvPr/>
        </p:nvSpPr>
        <p:spPr>
          <a:xfrm>
            <a:off x="2268415" y="1627753"/>
            <a:ext cx="7965831" cy="341632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060"/>
                </a:solidFill>
              </a:rPr>
              <a:t>Monde : 100 milliards de tonnes de matières premières extraites de la Terre, </a:t>
            </a:r>
            <a:r>
              <a:rPr lang="fr-FR" sz="3600" b="1" dirty="0">
                <a:solidFill>
                  <a:srgbClr val="002060"/>
                </a:solidFill>
              </a:rPr>
              <a:t>soit 12t/</a:t>
            </a:r>
            <a:r>
              <a:rPr lang="fr-FR" sz="3600" b="1" dirty="0" err="1">
                <a:solidFill>
                  <a:srgbClr val="002060"/>
                </a:solidFill>
              </a:rPr>
              <a:t>hab</a:t>
            </a:r>
            <a:r>
              <a:rPr lang="fr-FR" sz="3600" b="1" dirty="0">
                <a:solidFill>
                  <a:srgbClr val="002060"/>
                </a:solidFill>
              </a:rPr>
              <a:t> </a:t>
            </a:r>
            <a:r>
              <a:rPr lang="fr-FR" sz="2800" i="1" dirty="0">
                <a:solidFill>
                  <a:srgbClr val="002060"/>
                </a:solidFill>
              </a:rPr>
              <a:t>(base 8 milliards hab.)</a:t>
            </a:r>
            <a:endParaRPr lang="fr-FR" sz="3600" i="1" dirty="0">
              <a:solidFill>
                <a:srgbClr val="002060"/>
              </a:solidFill>
            </a:endParaRPr>
          </a:p>
          <a:p>
            <a:pPr algn="ctr"/>
            <a:endParaRPr lang="fr-FR" sz="3600" i="1" dirty="0">
              <a:solidFill>
                <a:srgbClr val="002060"/>
              </a:solidFill>
            </a:endParaRPr>
          </a:p>
          <a:p>
            <a:pPr algn="ctr"/>
            <a:r>
              <a:rPr lang="fr-FR" sz="3600" dirty="0">
                <a:solidFill>
                  <a:srgbClr val="0070C0"/>
                </a:solidFill>
              </a:rPr>
              <a:t>France : 1,3 milliards de tonnes de MP </a:t>
            </a:r>
            <a:r>
              <a:rPr lang="fr-FR" sz="3600" b="1" dirty="0">
                <a:solidFill>
                  <a:srgbClr val="0070C0"/>
                </a:solidFill>
              </a:rPr>
              <a:t>soit 20t/</a:t>
            </a:r>
            <a:r>
              <a:rPr lang="fr-FR" sz="3600" b="1" dirty="0" err="1">
                <a:solidFill>
                  <a:srgbClr val="0070C0"/>
                </a:solidFill>
              </a:rPr>
              <a:t>hab</a:t>
            </a:r>
            <a:r>
              <a:rPr lang="fr-FR" sz="3600" b="1" dirty="0">
                <a:solidFill>
                  <a:srgbClr val="0070C0"/>
                </a:solidFill>
              </a:rPr>
              <a:t> </a:t>
            </a:r>
            <a:r>
              <a:rPr lang="fr-FR" sz="2800" i="1" dirty="0">
                <a:solidFill>
                  <a:srgbClr val="0070C0"/>
                </a:solidFill>
              </a:rPr>
              <a:t>(base 67 millions hab.)</a:t>
            </a:r>
            <a:endParaRPr lang="fr-FR" sz="3600" i="1" dirty="0">
              <a:solidFill>
                <a:srgbClr val="0070C0"/>
              </a:solidFill>
            </a:endParaRPr>
          </a:p>
        </p:txBody>
      </p:sp>
      <p:pic>
        <p:nvPicPr>
          <p:cNvPr id="3" name="Image 2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53F7857C-D025-2E40-8569-2B037EE84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5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F291569-0D15-C641-A3CC-401D8EB0130B}"/>
              </a:ext>
            </a:extLst>
          </p:cNvPr>
          <p:cNvSpPr txBox="1"/>
          <p:nvPr/>
        </p:nvSpPr>
        <p:spPr>
          <a:xfrm>
            <a:off x="613867" y="647258"/>
            <a:ext cx="10691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effectLst/>
                <a:latin typeface="ArialMT"/>
              </a:rPr>
              <a:t>L’indicateur </a:t>
            </a:r>
            <a:r>
              <a:rPr lang="fr-FR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« Empreinte </a:t>
            </a:r>
            <a:r>
              <a:rPr lang="fr-FR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matières</a:t>
            </a:r>
            <a:r>
              <a:rPr lang="fr-FR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» </a:t>
            </a:r>
            <a:r>
              <a:rPr lang="fr-FR" sz="2400" dirty="0">
                <a:solidFill>
                  <a:srgbClr val="002060"/>
                </a:solidFill>
                <a:effectLst/>
                <a:latin typeface="ArialMT"/>
              </a:rPr>
              <a:t>renseigne la </a:t>
            </a:r>
            <a:r>
              <a:rPr lang="fr-FR" sz="2400" dirty="0" err="1">
                <a:solidFill>
                  <a:srgbClr val="002060"/>
                </a:solidFill>
                <a:effectLst/>
                <a:latin typeface="ArialMT"/>
              </a:rPr>
              <a:t>quantite</a:t>
            </a:r>
            <a:r>
              <a:rPr lang="fr-FR" sz="2400" dirty="0">
                <a:solidFill>
                  <a:srgbClr val="002060"/>
                </a:solidFill>
                <a:effectLst/>
                <a:latin typeface="ArialMT"/>
              </a:rPr>
              <a:t>́ de </a:t>
            </a:r>
            <a:r>
              <a:rPr lang="fr-FR" sz="2400" dirty="0" err="1">
                <a:solidFill>
                  <a:srgbClr val="002060"/>
                </a:solidFill>
                <a:effectLst/>
                <a:latin typeface="ArialMT"/>
              </a:rPr>
              <a:t>matières</a:t>
            </a:r>
            <a:r>
              <a:rPr lang="fr-FR" sz="2400" dirty="0">
                <a:solidFill>
                  <a:srgbClr val="002060"/>
                </a:solidFill>
                <a:effectLst/>
                <a:latin typeface="ArialMT"/>
              </a:rPr>
              <a:t> </a:t>
            </a:r>
            <a:r>
              <a:rPr lang="fr-FR" sz="2400" dirty="0" err="1">
                <a:solidFill>
                  <a:srgbClr val="002060"/>
                </a:solidFill>
                <a:effectLst/>
                <a:latin typeface="ArialMT"/>
              </a:rPr>
              <a:t>premières</a:t>
            </a:r>
            <a:r>
              <a:rPr lang="fr-FR" sz="2400" dirty="0">
                <a:solidFill>
                  <a:srgbClr val="002060"/>
                </a:solidFill>
                <a:effectLst/>
                <a:latin typeface="ArialMT"/>
              </a:rPr>
              <a:t> </a:t>
            </a:r>
            <a:r>
              <a:rPr lang="fr-FR" sz="2400" dirty="0" err="1">
                <a:solidFill>
                  <a:srgbClr val="002060"/>
                </a:solidFill>
                <a:effectLst/>
                <a:latin typeface="ArialMT"/>
              </a:rPr>
              <a:t>réellement</a:t>
            </a:r>
            <a:r>
              <a:rPr lang="fr-FR" sz="2400" dirty="0">
                <a:solidFill>
                  <a:srgbClr val="002060"/>
                </a:solidFill>
                <a:effectLst/>
                <a:latin typeface="ArialMT"/>
              </a:rPr>
              <a:t> </a:t>
            </a:r>
            <a:r>
              <a:rPr lang="fr-FR" sz="2400" dirty="0" err="1">
                <a:solidFill>
                  <a:srgbClr val="002060"/>
                </a:solidFill>
                <a:effectLst/>
                <a:latin typeface="ArialMT"/>
              </a:rPr>
              <a:t>nécessaires</a:t>
            </a:r>
            <a:r>
              <a:rPr lang="fr-FR" sz="2400" dirty="0">
                <a:solidFill>
                  <a:srgbClr val="002060"/>
                </a:solidFill>
                <a:effectLst/>
                <a:latin typeface="ArialMT"/>
              </a:rPr>
              <a:t> pour </a:t>
            </a:r>
            <a:r>
              <a:rPr lang="fr-FR" sz="2400" dirty="0" err="1">
                <a:solidFill>
                  <a:srgbClr val="002060"/>
                </a:solidFill>
                <a:effectLst/>
                <a:latin typeface="ArialMT"/>
              </a:rPr>
              <a:t>répondre</a:t>
            </a:r>
            <a:r>
              <a:rPr lang="fr-FR" sz="2400" dirty="0">
                <a:solidFill>
                  <a:srgbClr val="002060"/>
                </a:solidFill>
                <a:effectLst/>
                <a:latin typeface="ArialMT"/>
              </a:rPr>
              <a:t> à la demande finale de la France et de ses habitants</a:t>
            </a:r>
            <a:r>
              <a:rPr lang="fr-FR" sz="2400" dirty="0">
                <a:solidFill>
                  <a:srgbClr val="002060"/>
                </a:solidFill>
                <a:latin typeface="ArialMT"/>
              </a:rPr>
              <a:t> (</a:t>
            </a:r>
            <a:r>
              <a:rPr lang="fr-FR" sz="2400" i="1" dirty="0">
                <a:solidFill>
                  <a:srgbClr val="002060"/>
                </a:solidFill>
                <a:latin typeface="ArialMT"/>
              </a:rPr>
              <a:t>INSEE</a:t>
            </a:r>
            <a:r>
              <a:rPr lang="fr-FR" sz="2400" dirty="0">
                <a:solidFill>
                  <a:srgbClr val="002060"/>
                </a:solidFill>
                <a:latin typeface="ArialMT"/>
              </a:rPr>
              <a:t>)</a:t>
            </a: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AC41276-8AA3-134B-B303-FC1286215802}"/>
              </a:ext>
            </a:extLst>
          </p:cNvPr>
          <p:cNvSpPr txBox="1"/>
          <p:nvPr/>
        </p:nvSpPr>
        <p:spPr>
          <a:xfrm>
            <a:off x="263235" y="1957305"/>
            <a:ext cx="11828719" cy="2308324"/>
          </a:xfrm>
          <a:prstGeom prst="rect">
            <a:avLst/>
          </a:prstGeom>
          <a:noFill/>
          <a:ln w="158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828719"/>
                      <a:gd name="connsiteY0" fmla="*/ 0 h 2308324"/>
                      <a:gd name="connsiteX1" fmla="*/ 473149 w 11828719"/>
                      <a:gd name="connsiteY1" fmla="*/ 0 h 2308324"/>
                      <a:gd name="connsiteX2" fmla="*/ 709723 w 11828719"/>
                      <a:gd name="connsiteY2" fmla="*/ 0 h 2308324"/>
                      <a:gd name="connsiteX3" fmla="*/ 1537733 w 11828719"/>
                      <a:gd name="connsiteY3" fmla="*/ 0 h 2308324"/>
                      <a:gd name="connsiteX4" fmla="*/ 2010882 w 11828719"/>
                      <a:gd name="connsiteY4" fmla="*/ 0 h 2308324"/>
                      <a:gd name="connsiteX5" fmla="*/ 2484031 w 11828719"/>
                      <a:gd name="connsiteY5" fmla="*/ 0 h 2308324"/>
                      <a:gd name="connsiteX6" fmla="*/ 3312041 w 11828719"/>
                      <a:gd name="connsiteY6" fmla="*/ 0 h 2308324"/>
                      <a:gd name="connsiteX7" fmla="*/ 3666903 w 11828719"/>
                      <a:gd name="connsiteY7" fmla="*/ 0 h 2308324"/>
                      <a:gd name="connsiteX8" fmla="*/ 4494913 w 11828719"/>
                      <a:gd name="connsiteY8" fmla="*/ 0 h 2308324"/>
                      <a:gd name="connsiteX9" fmla="*/ 5322924 w 11828719"/>
                      <a:gd name="connsiteY9" fmla="*/ 0 h 2308324"/>
                      <a:gd name="connsiteX10" fmla="*/ 5914360 w 11828719"/>
                      <a:gd name="connsiteY10" fmla="*/ 0 h 2308324"/>
                      <a:gd name="connsiteX11" fmla="*/ 6742370 w 11828719"/>
                      <a:gd name="connsiteY11" fmla="*/ 0 h 2308324"/>
                      <a:gd name="connsiteX12" fmla="*/ 7215519 w 11828719"/>
                      <a:gd name="connsiteY12" fmla="*/ 0 h 2308324"/>
                      <a:gd name="connsiteX13" fmla="*/ 7688667 w 11828719"/>
                      <a:gd name="connsiteY13" fmla="*/ 0 h 2308324"/>
                      <a:gd name="connsiteX14" fmla="*/ 8398390 w 11828719"/>
                      <a:gd name="connsiteY14" fmla="*/ 0 h 2308324"/>
                      <a:gd name="connsiteX15" fmla="*/ 8871539 w 11828719"/>
                      <a:gd name="connsiteY15" fmla="*/ 0 h 2308324"/>
                      <a:gd name="connsiteX16" fmla="*/ 9699550 w 11828719"/>
                      <a:gd name="connsiteY16" fmla="*/ 0 h 2308324"/>
                      <a:gd name="connsiteX17" fmla="*/ 10527560 w 11828719"/>
                      <a:gd name="connsiteY17" fmla="*/ 0 h 2308324"/>
                      <a:gd name="connsiteX18" fmla="*/ 11118996 w 11828719"/>
                      <a:gd name="connsiteY18" fmla="*/ 0 h 2308324"/>
                      <a:gd name="connsiteX19" fmla="*/ 11828719 w 11828719"/>
                      <a:gd name="connsiteY19" fmla="*/ 0 h 2308324"/>
                      <a:gd name="connsiteX20" fmla="*/ 11828719 w 11828719"/>
                      <a:gd name="connsiteY20" fmla="*/ 507831 h 2308324"/>
                      <a:gd name="connsiteX21" fmla="*/ 11828719 w 11828719"/>
                      <a:gd name="connsiteY21" fmla="*/ 1038746 h 2308324"/>
                      <a:gd name="connsiteX22" fmla="*/ 11828719 w 11828719"/>
                      <a:gd name="connsiteY22" fmla="*/ 1638910 h 2308324"/>
                      <a:gd name="connsiteX23" fmla="*/ 11828719 w 11828719"/>
                      <a:gd name="connsiteY23" fmla="*/ 2308324 h 2308324"/>
                      <a:gd name="connsiteX24" fmla="*/ 11473857 w 11828719"/>
                      <a:gd name="connsiteY24" fmla="*/ 2308324 h 2308324"/>
                      <a:gd name="connsiteX25" fmla="*/ 11237283 w 11828719"/>
                      <a:gd name="connsiteY25" fmla="*/ 2308324 h 2308324"/>
                      <a:gd name="connsiteX26" fmla="*/ 11000709 w 11828719"/>
                      <a:gd name="connsiteY26" fmla="*/ 2308324 h 2308324"/>
                      <a:gd name="connsiteX27" fmla="*/ 10409273 w 11828719"/>
                      <a:gd name="connsiteY27" fmla="*/ 2308324 h 2308324"/>
                      <a:gd name="connsiteX28" fmla="*/ 10054411 w 11828719"/>
                      <a:gd name="connsiteY28" fmla="*/ 2308324 h 2308324"/>
                      <a:gd name="connsiteX29" fmla="*/ 9344688 w 11828719"/>
                      <a:gd name="connsiteY29" fmla="*/ 2308324 h 2308324"/>
                      <a:gd name="connsiteX30" fmla="*/ 8989826 w 11828719"/>
                      <a:gd name="connsiteY30" fmla="*/ 2308324 h 2308324"/>
                      <a:gd name="connsiteX31" fmla="*/ 8280103 w 11828719"/>
                      <a:gd name="connsiteY31" fmla="*/ 2308324 h 2308324"/>
                      <a:gd name="connsiteX32" fmla="*/ 8043529 w 11828719"/>
                      <a:gd name="connsiteY32" fmla="*/ 2308324 h 2308324"/>
                      <a:gd name="connsiteX33" fmla="*/ 7333806 w 11828719"/>
                      <a:gd name="connsiteY33" fmla="*/ 2308324 h 2308324"/>
                      <a:gd name="connsiteX34" fmla="*/ 6978944 w 11828719"/>
                      <a:gd name="connsiteY34" fmla="*/ 2308324 h 2308324"/>
                      <a:gd name="connsiteX35" fmla="*/ 6742370 w 11828719"/>
                      <a:gd name="connsiteY35" fmla="*/ 2308324 h 2308324"/>
                      <a:gd name="connsiteX36" fmla="*/ 6387508 w 11828719"/>
                      <a:gd name="connsiteY36" fmla="*/ 2308324 h 2308324"/>
                      <a:gd name="connsiteX37" fmla="*/ 5677785 w 11828719"/>
                      <a:gd name="connsiteY37" fmla="*/ 2308324 h 2308324"/>
                      <a:gd name="connsiteX38" fmla="*/ 5322924 w 11828719"/>
                      <a:gd name="connsiteY38" fmla="*/ 2308324 h 2308324"/>
                      <a:gd name="connsiteX39" fmla="*/ 5086349 w 11828719"/>
                      <a:gd name="connsiteY39" fmla="*/ 2308324 h 2308324"/>
                      <a:gd name="connsiteX40" fmla="*/ 4731488 w 11828719"/>
                      <a:gd name="connsiteY40" fmla="*/ 2308324 h 2308324"/>
                      <a:gd name="connsiteX41" fmla="*/ 4258339 w 11828719"/>
                      <a:gd name="connsiteY41" fmla="*/ 2308324 h 2308324"/>
                      <a:gd name="connsiteX42" fmla="*/ 3666903 w 11828719"/>
                      <a:gd name="connsiteY42" fmla="*/ 2308324 h 2308324"/>
                      <a:gd name="connsiteX43" fmla="*/ 3312041 w 11828719"/>
                      <a:gd name="connsiteY43" fmla="*/ 2308324 h 2308324"/>
                      <a:gd name="connsiteX44" fmla="*/ 2484031 w 11828719"/>
                      <a:gd name="connsiteY44" fmla="*/ 2308324 h 2308324"/>
                      <a:gd name="connsiteX45" fmla="*/ 1892595 w 11828719"/>
                      <a:gd name="connsiteY45" fmla="*/ 2308324 h 2308324"/>
                      <a:gd name="connsiteX46" fmla="*/ 1064585 w 11828719"/>
                      <a:gd name="connsiteY46" fmla="*/ 2308324 h 2308324"/>
                      <a:gd name="connsiteX47" fmla="*/ 0 w 11828719"/>
                      <a:gd name="connsiteY47" fmla="*/ 2308324 h 2308324"/>
                      <a:gd name="connsiteX48" fmla="*/ 0 w 11828719"/>
                      <a:gd name="connsiteY48" fmla="*/ 1754326 h 2308324"/>
                      <a:gd name="connsiteX49" fmla="*/ 0 w 11828719"/>
                      <a:gd name="connsiteY49" fmla="*/ 1200328 h 2308324"/>
                      <a:gd name="connsiteX50" fmla="*/ 0 w 11828719"/>
                      <a:gd name="connsiteY50" fmla="*/ 600164 h 2308324"/>
                      <a:gd name="connsiteX51" fmla="*/ 0 w 11828719"/>
                      <a:gd name="connsiteY51" fmla="*/ 0 h 230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1828719" h="2308324" extrusionOk="0">
                        <a:moveTo>
                          <a:pt x="0" y="0"/>
                        </a:moveTo>
                        <a:cubicBezTo>
                          <a:pt x="140572" y="-24253"/>
                          <a:pt x="259661" y="16483"/>
                          <a:pt x="473149" y="0"/>
                        </a:cubicBezTo>
                        <a:cubicBezTo>
                          <a:pt x="686637" y="-16483"/>
                          <a:pt x="634632" y="8959"/>
                          <a:pt x="709723" y="0"/>
                        </a:cubicBezTo>
                        <a:cubicBezTo>
                          <a:pt x="784814" y="-8959"/>
                          <a:pt x="1173680" y="86301"/>
                          <a:pt x="1537733" y="0"/>
                        </a:cubicBezTo>
                        <a:cubicBezTo>
                          <a:pt x="1901786" y="-86301"/>
                          <a:pt x="1818499" y="15572"/>
                          <a:pt x="2010882" y="0"/>
                        </a:cubicBezTo>
                        <a:cubicBezTo>
                          <a:pt x="2203265" y="-15572"/>
                          <a:pt x="2325665" y="52666"/>
                          <a:pt x="2484031" y="0"/>
                        </a:cubicBezTo>
                        <a:cubicBezTo>
                          <a:pt x="2642397" y="-52666"/>
                          <a:pt x="3009612" y="76155"/>
                          <a:pt x="3312041" y="0"/>
                        </a:cubicBezTo>
                        <a:cubicBezTo>
                          <a:pt x="3614470" y="-76155"/>
                          <a:pt x="3502924" y="39597"/>
                          <a:pt x="3666903" y="0"/>
                        </a:cubicBezTo>
                        <a:cubicBezTo>
                          <a:pt x="3830882" y="-39597"/>
                          <a:pt x="4166837" y="17781"/>
                          <a:pt x="4494913" y="0"/>
                        </a:cubicBezTo>
                        <a:cubicBezTo>
                          <a:pt x="4822989" y="-17781"/>
                          <a:pt x="5153695" y="10315"/>
                          <a:pt x="5322924" y="0"/>
                        </a:cubicBezTo>
                        <a:cubicBezTo>
                          <a:pt x="5492153" y="-10315"/>
                          <a:pt x="5707903" y="746"/>
                          <a:pt x="5914360" y="0"/>
                        </a:cubicBezTo>
                        <a:cubicBezTo>
                          <a:pt x="6120817" y="-746"/>
                          <a:pt x="6447212" y="77559"/>
                          <a:pt x="6742370" y="0"/>
                        </a:cubicBezTo>
                        <a:cubicBezTo>
                          <a:pt x="7037528" y="-77559"/>
                          <a:pt x="7062352" y="46939"/>
                          <a:pt x="7215519" y="0"/>
                        </a:cubicBezTo>
                        <a:cubicBezTo>
                          <a:pt x="7368686" y="-46939"/>
                          <a:pt x="7530139" y="839"/>
                          <a:pt x="7688667" y="0"/>
                        </a:cubicBezTo>
                        <a:cubicBezTo>
                          <a:pt x="7847195" y="-839"/>
                          <a:pt x="8117974" y="69350"/>
                          <a:pt x="8398390" y="0"/>
                        </a:cubicBezTo>
                        <a:cubicBezTo>
                          <a:pt x="8678806" y="-69350"/>
                          <a:pt x="8665110" y="37518"/>
                          <a:pt x="8871539" y="0"/>
                        </a:cubicBezTo>
                        <a:cubicBezTo>
                          <a:pt x="9077968" y="-37518"/>
                          <a:pt x="9446606" y="84442"/>
                          <a:pt x="9699550" y="0"/>
                        </a:cubicBezTo>
                        <a:cubicBezTo>
                          <a:pt x="9952494" y="-84442"/>
                          <a:pt x="10291150" y="19734"/>
                          <a:pt x="10527560" y="0"/>
                        </a:cubicBezTo>
                        <a:cubicBezTo>
                          <a:pt x="10763970" y="-19734"/>
                          <a:pt x="10940643" y="52302"/>
                          <a:pt x="11118996" y="0"/>
                        </a:cubicBezTo>
                        <a:cubicBezTo>
                          <a:pt x="11297349" y="-52302"/>
                          <a:pt x="11683245" y="73680"/>
                          <a:pt x="11828719" y="0"/>
                        </a:cubicBezTo>
                        <a:cubicBezTo>
                          <a:pt x="11839451" y="126437"/>
                          <a:pt x="11789910" y="372976"/>
                          <a:pt x="11828719" y="507831"/>
                        </a:cubicBezTo>
                        <a:cubicBezTo>
                          <a:pt x="11867528" y="642686"/>
                          <a:pt x="11819460" y="809370"/>
                          <a:pt x="11828719" y="1038746"/>
                        </a:cubicBezTo>
                        <a:cubicBezTo>
                          <a:pt x="11837978" y="1268123"/>
                          <a:pt x="11762331" y="1389911"/>
                          <a:pt x="11828719" y="1638910"/>
                        </a:cubicBezTo>
                        <a:cubicBezTo>
                          <a:pt x="11895107" y="1887909"/>
                          <a:pt x="11773366" y="2048671"/>
                          <a:pt x="11828719" y="2308324"/>
                        </a:cubicBezTo>
                        <a:cubicBezTo>
                          <a:pt x="11756680" y="2314860"/>
                          <a:pt x="11621545" y="2267814"/>
                          <a:pt x="11473857" y="2308324"/>
                        </a:cubicBezTo>
                        <a:cubicBezTo>
                          <a:pt x="11326169" y="2348834"/>
                          <a:pt x="11355291" y="2298386"/>
                          <a:pt x="11237283" y="2308324"/>
                        </a:cubicBezTo>
                        <a:cubicBezTo>
                          <a:pt x="11119275" y="2318262"/>
                          <a:pt x="11076672" y="2299412"/>
                          <a:pt x="11000709" y="2308324"/>
                        </a:cubicBezTo>
                        <a:cubicBezTo>
                          <a:pt x="10924746" y="2317236"/>
                          <a:pt x="10669178" y="2268041"/>
                          <a:pt x="10409273" y="2308324"/>
                        </a:cubicBezTo>
                        <a:cubicBezTo>
                          <a:pt x="10149368" y="2348607"/>
                          <a:pt x="10202980" y="2266565"/>
                          <a:pt x="10054411" y="2308324"/>
                        </a:cubicBezTo>
                        <a:cubicBezTo>
                          <a:pt x="9905842" y="2350083"/>
                          <a:pt x="9528250" y="2232046"/>
                          <a:pt x="9344688" y="2308324"/>
                        </a:cubicBezTo>
                        <a:cubicBezTo>
                          <a:pt x="9161126" y="2384602"/>
                          <a:pt x="9093768" y="2293971"/>
                          <a:pt x="8989826" y="2308324"/>
                        </a:cubicBezTo>
                        <a:cubicBezTo>
                          <a:pt x="8885884" y="2322677"/>
                          <a:pt x="8619249" y="2228770"/>
                          <a:pt x="8280103" y="2308324"/>
                        </a:cubicBezTo>
                        <a:cubicBezTo>
                          <a:pt x="7940957" y="2387878"/>
                          <a:pt x="8146575" y="2284677"/>
                          <a:pt x="8043529" y="2308324"/>
                        </a:cubicBezTo>
                        <a:cubicBezTo>
                          <a:pt x="7940483" y="2331971"/>
                          <a:pt x="7673253" y="2268702"/>
                          <a:pt x="7333806" y="2308324"/>
                        </a:cubicBezTo>
                        <a:cubicBezTo>
                          <a:pt x="6994359" y="2347946"/>
                          <a:pt x="7095243" y="2277902"/>
                          <a:pt x="6978944" y="2308324"/>
                        </a:cubicBezTo>
                        <a:cubicBezTo>
                          <a:pt x="6862645" y="2338746"/>
                          <a:pt x="6813119" y="2306267"/>
                          <a:pt x="6742370" y="2308324"/>
                        </a:cubicBezTo>
                        <a:cubicBezTo>
                          <a:pt x="6671621" y="2310381"/>
                          <a:pt x="6563520" y="2305980"/>
                          <a:pt x="6387508" y="2308324"/>
                        </a:cubicBezTo>
                        <a:cubicBezTo>
                          <a:pt x="6211496" y="2310668"/>
                          <a:pt x="5882546" y="2224519"/>
                          <a:pt x="5677785" y="2308324"/>
                        </a:cubicBezTo>
                        <a:cubicBezTo>
                          <a:pt x="5473024" y="2392129"/>
                          <a:pt x="5420806" y="2307222"/>
                          <a:pt x="5322924" y="2308324"/>
                        </a:cubicBezTo>
                        <a:cubicBezTo>
                          <a:pt x="5225042" y="2309426"/>
                          <a:pt x="5189763" y="2299009"/>
                          <a:pt x="5086349" y="2308324"/>
                        </a:cubicBezTo>
                        <a:cubicBezTo>
                          <a:pt x="4982935" y="2317639"/>
                          <a:pt x="4842057" y="2269178"/>
                          <a:pt x="4731488" y="2308324"/>
                        </a:cubicBezTo>
                        <a:cubicBezTo>
                          <a:pt x="4620919" y="2347470"/>
                          <a:pt x="4374658" y="2302215"/>
                          <a:pt x="4258339" y="2308324"/>
                        </a:cubicBezTo>
                        <a:cubicBezTo>
                          <a:pt x="4142020" y="2314433"/>
                          <a:pt x="3794577" y="2259995"/>
                          <a:pt x="3666903" y="2308324"/>
                        </a:cubicBezTo>
                        <a:cubicBezTo>
                          <a:pt x="3539229" y="2356653"/>
                          <a:pt x="3487862" y="2275869"/>
                          <a:pt x="3312041" y="2308324"/>
                        </a:cubicBezTo>
                        <a:cubicBezTo>
                          <a:pt x="3136220" y="2340779"/>
                          <a:pt x="2730425" y="2241874"/>
                          <a:pt x="2484031" y="2308324"/>
                        </a:cubicBezTo>
                        <a:cubicBezTo>
                          <a:pt x="2237637" y="2374774"/>
                          <a:pt x="2075642" y="2245548"/>
                          <a:pt x="1892595" y="2308324"/>
                        </a:cubicBezTo>
                        <a:cubicBezTo>
                          <a:pt x="1709548" y="2371100"/>
                          <a:pt x="1422158" y="2242777"/>
                          <a:pt x="1064585" y="2308324"/>
                        </a:cubicBezTo>
                        <a:cubicBezTo>
                          <a:pt x="707012" y="2373871"/>
                          <a:pt x="303752" y="2199766"/>
                          <a:pt x="0" y="2308324"/>
                        </a:cubicBezTo>
                        <a:cubicBezTo>
                          <a:pt x="-18366" y="2063815"/>
                          <a:pt x="53347" y="1873899"/>
                          <a:pt x="0" y="1754326"/>
                        </a:cubicBezTo>
                        <a:cubicBezTo>
                          <a:pt x="-53347" y="1634753"/>
                          <a:pt x="9414" y="1452128"/>
                          <a:pt x="0" y="1200328"/>
                        </a:cubicBezTo>
                        <a:cubicBezTo>
                          <a:pt x="-9414" y="948528"/>
                          <a:pt x="43493" y="804640"/>
                          <a:pt x="0" y="600164"/>
                        </a:cubicBezTo>
                        <a:cubicBezTo>
                          <a:pt x="-43493" y="395688"/>
                          <a:pt x="36350" y="2847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rgbClr val="002060"/>
                </a:solidFill>
                <a:effectLst/>
                <a:latin typeface="ArialMT"/>
              </a:rPr>
              <a:t>L’</a:t>
            </a:r>
            <a:r>
              <a:rPr lang="fr-FR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empreinte </a:t>
            </a:r>
            <a:r>
              <a:rPr lang="fr-FR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matières</a:t>
            </a:r>
            <a:r>
              <a:rPr lang="fr-FR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240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(« </a:t>
            </a:r>
            <a:r>
              <a:rPr lang="fr-FR" sz="24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Material</a:t>
            </a:r>
            <a:r>
              <a:rPr lang="fr-FR" sz="240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Footprint</a:t>
            </a:r>
            <a:r>
              <a:rPr lang="fr-FR" sz="240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» ou RMC, </a:t>
            </a:r>
            <a:r>
              <a:rPr lang="fr-FR" sz="24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Raw</a:t>
            </a:r>
            <a:r>
              <a:rPr lang="fr-FR" sz="240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Material</a:t>
            </a:r>
            <a:r>
              <a:rPr lang="fr-FR" sz="240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Consumption</a:t>
            </a:r>
            <a:r>
              <a:rPr lang="fr-FR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 </a:t>
            </a:r>
          </a:p>
          <a:p>
            <a:pPr marL="1117600" indent="-1117600" algn="just"/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</a:rPr>
              <a:t>	</a:t>
            </a:r>
          </a:p>
          <a:p>
            <a:pPr marL="492125" indent="-246063" algn="just"/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</a:rPr>
              <a:t>= </a:t>
            </a:r>
            <a:r>
              <a:rPr lang="fr-FR" sz="2400" b="1" dirty="0">
                <a:solidFill>
                  <a:srgbClr val="002060"/>
                </a:solidFill>
                <a:effectLst/>
                <a:latin typeface="ArialMT"/>
              </a:rPr>
              <a:t>ensemble des </a:t>
            </a:r>
            <a:r>
              <a:rPr lang="fr-FR" sz="2400" b="1" dirty="0" err="1">
                <a:solidFill>
                  <a:srgbClr val="002060"/>
                </a:solidFill>
                <a:effectLst/>
                <a:latin typeface="ArialMT"/>
              </a:rPr>
              <a:t>matières</a:t>
            </a:r>
            <a:r>
              <a:rPr lang="fr-FR" sz="2400" b="1" dirty="0">
                <a:solidFill>
                  <a:srgbClr val="002060"/>
                </a:solidFill>
                <a:effectLst/>
                <a:latin typeface="ArialMT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effectLst/>
                <a:latin typeface="ArialMT"/>
              </a:rPr>
              <a:t>premières</a:t>
            </a:r>
            <a:r>
              <a:rPr lang="fr-FR" sz="2400" b="1" dirty="0">
                <a:solidFill>
                  <a:srgbClr val="002060"/>
                </a:solidFill>
                <a:effectLst/>
                <a:latin typeface="ArialMT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effectLst/>
                <a:latin typeface="ArialMT"/>
              </a:rPr>
              <a:t>mobilisées</a:t>
            </a:r>
            <a:r>
              <a:rPr lang="fr-FR" sz="2400" b="1" dirty="0">
                <a:solidFill>
                  <a:srgbClr val="002060"/>
                </a:solidFill>
                <a:effectLst/>
                <a:latin typeface="ArialMT"/>
              </a:rPr>
              <a:t> pour satisfaire la consommation finale d’un pays, y compris les flux indirects (</a:t>
            </a:r>
            <a:r>
              <a:rPr lang="fr-FR" sz="2400" b="1" i="1" dirty="0" err="1">
                <a:solidFill>
                  <a:srgbClr val="002060"/>
                </a:solidFill>
                <a:effectLst/>
                <a:latin typeface="ArialMT"/>
              </a:rPr>
              <a:t>matières</a:t>
            </a:r>
            <a:r>
              <a:rPr lang="fr-FR" sz="2400" b="1" i="1" dirty="0">
                <a:solidFill>
                  <a:srgbClr val="002060"/>
                </a:solidFill>
                <a:effectLst/>
                <a:latin typeface="ArialMT"/>
              </a:rPr>
              <a:t> </a:t>
            </a:r>
            <a:r>
              <a:rPr lang="fr-FR" sz="2400" b="1" i="1" dirty="0" err="1">
                <a:solidFill>
                  <a:srgbClr val="002060"/>
                </a:solidFill>
                <a:effectLst/>
                <a:latin typeface="ArialMT"/>
              </a:rPr>
              <a:t>premières</a:t>
            </a:r>
            <a:r>
              <a:rPr lang="fr-FR" sz="2400" b="1" i="1" dirty="0">
                <a:solidFill>
                  <a:srgbClr val="002060"/>
                </a:solidFill>
                <a:effectLst/>
                <a:latin typeface="ArialMT"/>
              </a:rPr>
              <a:t> </a:t>
            </a:r>
            <a:r>
              <a:rPr lang="fr-FR" sz="2400" b="1" i="1" dirty="0" err="1">
                <a:solidFill>
                  <a:srgbClr val="002060"/>
                </a:solidFill>
                <a:effectLst/>
                <a:latin typeface="ArialMT"/>
              </a:rPr>
              <a:t>utilisées</a:t>
            </a:r>
            <a:r>
              <a:rPr lang="fr-FR" sz="2400" b="1" i="1" dirty="0">
                <a:solidFill>
                  <a:srgbClr val="002060"/>
                </a:solidFill>
                <a:effectLst/>
                <a:latin typeface="ArialMT"/>
              </a:rPr>
              <a:t> lors de la production à l’</a:t>
            </a:r>
            <a:r>
              <a:rPr lang="fr-FR" sz="2400" b="1" i="1" dirty="0" err="1">
                <a:solidFill>
                  <a:srgbClr val="002060"/>
                </a:solidFill>
                <a:effectLst/>
                <a:latin typeface="ArialMT"/>
              </a:rPr>
              <a:t>étranger</a:t>
            </a:r>
            <a:r>
              <a:rPr lang="fr-FR" sz="2400" b="1" i="1" dirty="0">
                <a:solidFill>
                  <a:srgbClr val="002060"/>
                </a:solidFill>
                <a:effectLst/>
                <a:latin typeface="ArialMT"/>
              </a:rPr>
              <a:t>, lors du transport, etc.</a:t>
            </a:r>
            <a:r>
              <a:rPr lang="fr-FR" sz="2400" b="1" dirty="0">
                <a:solidFill>
                  <a:srgbClr val="002060"/>
                </a:solidFill>
                <a:effectLst/>
                <a:latin typeface="ArialMT"/>
              </a:rPr>
              <a:t>). </a:t>
            </a:r>
          </a:p>
          <a:p>
            <a:pPr marL="1117600" indent="-261938" algn="just"/>
            <a:endParaRPr lang="fr-FR" sz="2400" dirty="0">
              <a:solidFill>
                <a:srgbClr val="002060"/>
              </a:solidFill>
              <a:effectLst/>
              <a:latin typeface="ArialM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D01801-F1A9-844D-8275-36231295AB09}"/>
              </a:ext>
            </a:extLst>
          </p:cNvPr>
          <p:cNvSpPr txBox="1"/>
          <p:nvPr/>
        </p:nvSpPr>
        <p:spPr>
          <a:xfrm>
            <a:off x="263236" y="4778101"/>
            <a:ext cx="28263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algn="ctr"/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</a:rPr>
              <a:t>extractions domestiques </a:t>
            </a: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B5B250-C153-3C42-89A6-ED5BB840B19F}"/>
              </a:ext>
            </a:extLst>
          </p:cNvPr>
          <p:cNvSpPr txBox="1"/>
          <p:nvPr/>
        </p:nvSpPr>
        <p:spPr>
          <a:xfrm>
            <a:off x="3066183" y="4460997"/>
            <a:ext cx="7473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800" b="1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131611-876F-B644-A72A-052173CDC41D}"/>
              </a:ext>
            </a:extLst>
          </p:cNvPr>
          <p:cNvSpPr txBox="1"/>
          <p:nvPr/>
        </p:nvSpPr>
        <p:spPr>
          <a:xfrm>
            <a:off x="3824474" y="4479000"/>
            <a:ext cx="3559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</a:rPr>
              <a:t>importations exprimées en équivalent matières premières 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284AE55-3AE4-E941-9427-817FBA8A3F6E}"/>
              </a:ext>
            </a:extLst>
          </p:cNvPr>
          <p:cNvSpPr txBox="1"/>
          <p:nvPr/>
        </p:nvSpPr>
        <p:spPr>
          <a:xfrm>
            <a:off x="7273329" y="4522552"/>
            <a:ext cx="4988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ABE466D-ADE0-6E41-B119-81D968270A8C}"/>
              </a:ext>
            </a:extLst>
          </p:cNvPr>
          <p:cNvSpPr txBox="1"/>
          <p:nvPr/>
        </p:nvSpPr>
        <p:spPr>
          <a:xfrm>
            <a:off x="7729153" y="4540001"/>
            <a:ext cx="3559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</a:rPr>
              <a:t>exportations exprimées en équivalent matières premières </a:t>
            </a:r>
            <a:endParaRPr lang="fr-FR" sz="2400" dirty="0"/>
          </a:p>
        </p:txBody>
      </p:sp>
      <p:pic>
        <p:nvPicPr>
          <p:cNvPr id="10" name="Image 9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88E41C99-4CD3-B142-BC8C-29C5E5957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740A308-DBF7-3B4E-A7B2-EE3DC6B0D6E2}"/>
              </a:ext>
            </a:extLst>
          </p:cNvPr>
          <p:cNvSpPr txBox="1"/>
          <p:nvPr/>
        </p:nvSpPr>
        <p:spPr>
          <a:xfrm rot="20534067">
            <a:off x="1747429" y="4788904"/>
            <a:ext cx="3028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FF0000"/>
                </a:solidFill>
              </a:rPr>
              <a:t>Matières vierges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F43B7AA-2E7F-B14C-8754-70652C666D07}"/>
              </a:ext>
            </a:extLst>
          </p:cNvPr>
          <p:cNvSpPr txBox="1"/>
          <p:nvPr/>
        </p:nvSpPr>
        <p:spPr>
          <a:xfrm rot="20534067">
            <a:off x="5994969" y="4964675"/>
            <a:ext cx="3028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FF0000"/>
                </a:solidFill>
              </a:rPr>
              <a:t>Arrachées à la terre</a:t>
            </a:r>
          </a:p>
        </p:txBody>
      </p:sp>
    </p:spTree>
    <p:extLst>
      <p:ext uri="{BB962C8B-B14F-4D97-AF65-F5344CB8AC3E}">
        <p14:creationId xmlns:p14="http://schemas.microsoft.com/office/powerpoint/2010/main" val="80795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Site web, Page web, Publicité en ligne&#10;&#10;Description générée automatiquement">
            <a:extLst>
              <a:ext uri="{FF2B5EF4-FFF2-40B4-BE49-F238E27FC236}">
                <a16:creationId xmlns:a16="http://schemas.microsoft.com/office/drawing/2014/main" id="{67D13BA3-EEF8-2849-92EE-63CB33571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066800"/>
            <a:ext cx="10096500" cy="4724400"/>
          </a:xfrm>
          <a:prstGeom prst="rect">
            <a:avLst/>
          </a:prstGeom>
        </p:spPr>
      </p:pic>
      <p:pic>
        <p:nvPicPr>
          <p:cNvPr id="3" name="Image 2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72511A3D-4EB4-9E49-9A4A-09C18448E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27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5247C9E8-3FAD-3B40-AF44-B6BAE77C0314}"/>
              </a:ext>
            </a:extLst>
          </p:cNvPr>
          <p:cNvSpPr txBox="1">
            <a:spLocks/>
          </p:cNvSpPr>
          <p:nvPr/>
        </p:nvSpPr>
        <p:spPr>
          <a:xfrm>
            <a:off x="3660485" y="3886151"/>
            <a:ext cx="4095266" cy="3877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TITRE INTERCALAIRE</a:t>
            </a:r>
            <a:endParaRPr lang="fr-FR" dirty="0"/>
          </a:p>
        </p:txBody>
      </p:sp>
      <p:pic>
        <p:nvPicPr>
          <p:cNvPr id="3" name="Image 2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186FBEBD-6C3E-DC42-A364-6EF2DF17E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77" y="162887"/>
            <a:ext cx="6348046" cy="6697023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6CD80C5-33E1-774B-A80C-D14A02673E89}"/>
              </a:ext>
            </a:extLst>
          </p:cNvPr>
          <p:cNvCxnSpPr/>
          <p:nvPr/>
        </p:nvCxnSpPr>
        <p:spPr>
          <a:xfrm flipV="1">
            <a:off x="4290646" y="4438358"/>
            <a:ext cx="1805354" cy="42203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98E864B-B4DD-2242-A610-A58A4628BC97}"/>
              </a:ext>
            </a:extLst>
          </p:cNvPr>
          <p:cNvCxnSpPr>
            <a:cxnSpLocks/>
          </p:cNvCxnSpPr>
          <p:nvPr/>
        </p:nvCxnSpPr>
        <p:spPr>
          <a:xfrm flipV="1">
            <a:off x="4249611" y="3664635"/>
            <a:ext cx="1846389" cy="97887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F94DA21-082B-0D47-B67A-F8D9C751B901}"/>
              </a:ext>
            </a:extLst>
          </p:cNvPr>
          <p:cNvCxnSpPr>
            <a:cxnSpLocks/>
          </p:cNvCxnSpPr>
          <p:nvPr/>
        </p:nvCxnSpPr>
        <p:spPr>
          <a:xfrm flipV="1">
            <a:off x="4214441" y="3066758"/>
            <a:ext cx="1846389" cy="137160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88CC0AE-026D-2348-837E-A6BDB04B3A70}"/>
              </a:ext>
            </a:extLst>
          </p:cNvPr>
          <p:cNvCxnSpPr>
            <a:cxnSpLocks/>
          </p:cNvCxnSpPr>
          <p:nvPr/>
        </p:nvCxnSpPr>
        <p:spPr>
          <a:xfrm flipV="1">
            <a:off x="4208576" y="2732650"/>
            <a:ext cx="1852254" cy="1524004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8466D7F-8560-074E-92EC-ED4DF5BC2127}"/>
              </a:ext>
            </a:extLst>
          </p:cNvPr>
          <p:cNvCxnSpPr>
            <a:cxnSpLocks/>
          </p:cNvCxnSpPr>
          <p:nvPr/>
        </p:nvCxnSpPr>
        <p:spPr>
          <a:xfrm flipV="1">
            <a:off x="4114801" y="2257865"/>
            <a:ext cx="1846384" cy="198120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ours, mammifère, cochon, conception&#10;&#10;Description générée automatiquement">
            <a:extLst>
              <a:ext uri="{FF2B5EF4-FFF2-40B4-BE49-F238E27FC236}">
                <a16:creationId xmlns:a16="http://schemas.microsoft.com/office/drawing/2014/main" id="{2006A59A-B51E-B147-94EB-BFC9F55B9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005" y="6400404"/>
            <a:ext cx="615950" cy="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5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15803</TotalTime>
  <Words>676</Words>
  <Application>Microsoft Macintosh PowerPoint</Application>
  <PresentationFormat>Grand écran</PresentationFormat>
  <Paragraphs>98</Paragraphs>
  <Slides>49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7" baseType="lpstr">
      <vt:lpstr>Arial</vt:lpstr>
      <vt:lpstr>ArialMT</vt:lpstr>
      <vt:lpstr>Calibri</vt:lpstr>
      <vt:lpstr>Calibri Light</vt:lpstr>
      <vt:lpstr>CIDFont+F3</vt:lpstr>
      <vt:lpstr>FuturaPT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principes clés du domaine de “R”</vt:lpstr>
      <vt:lpstr>The circular industrial economy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FM LAMBERT</dc:creator>
  <cp:lastModifiedBy>FM LAMBERT</cp:lastModifiedBy>
  <cp:revision>31</cp:revision>
  <cp:lastPrinted>2024-12-02T22:15:11Z</cp:lastPrinted>
  <dcterms:created xsi:type="dcterms:W3CDTF">2024-11-14T22:17:16Z</dcterms:created>
  <dcterms:modified xsi:type="dcterms:W3CDTF">2024-12-03T00:39:58Z</dcterms:modified>
</cp:coreProperties>
</file>