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32" r:id="rId3"/>
    <p:sldId id="364" r:id="rId4"/>
    <p:sldId id="367" r:id="rId5"/>
    <p:sldId id="365" r:id="rId6"/>
    <p:sldId id="369" r:id="rId7"/>
    <p:sldId id="693" r:id="rId8"/>
    <p:sldId id="682" r:id="rId9"/>
    <p:sldId id="692" r:id="rId10"/>
    <p:sldId id="379" r:id="rId11"/>
    <p:sldId id="694" r:id="rId12"/>
    <p:sldId id="696" r:id="rId13"/>
    <p:sldId id="381" r:id="rId14"/>
    <p:sldId id="328" r:id="rId15"/>
    <p:sldId id="366" r:id="rId16"/>
    <p:sldId id="3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3AC01-43CD-401F-BFD6-D56E4B77E7D6}" v="45" dt="2024-11-15T14:05:37.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8" autoAdjust="0"/>
    <p:restoredTop sz="87838" autoAdjust="0"/>
  </p:normalViewPr>
  <p:slideViewPr>
    <p:cSldViewPr snapToGrid="0" snapToObjects="1">
      <p:cViewPr varScale="1">
        <p:scale>
          <a:sx n="73" d="100"/>
          <a:sy n="73" d="100"/>
        </p:scale>
        <p:origin x="37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LES Manuel" userId="5e1c5082-0ac7-4987-8b60-8f9ae858c11a" providerId="ADAL" clId="{8743AC01-43CD-401F-BFD6-D56E4B77E7D6}"/>
    <pc:docChg chg="custSel addSld delSld modSld sldOrd">
      <pc:chgData name="MORALES Manuel" userId="5e1c5082-0ac7-4987-8b60-8f9ae858c11a" providerId="ADAL" clId="{8743AC01-43CD-401F-BFD6-D56E4B77E7D6}" dt="2024-11-15T14:06:07.199" v="383" actId="26606"/>
      <pc:docMkLst>
        <pc:docMk/>
      </pc:docMkLst>
      <pc:sldChg chg="addSp delSp modSp mod">
        <pc:chgData name="MORALES Manuel" userId="5e1c5082-0ac7-4987-8b60-8f9ae858c11a" providerId="ADAL" clId="{8743AC01-43CD-401F-BFD6-D56E4B77E7D6}" dt="2024-11-15T13:44:34.423" v="19" actId="20577"/>
        <pc:sldMkLst>
          <pc:docMk/>
          <pc:sldMk cId="1271185179" sldId="256"/>
        </pc:sldMkLst>
        <pc:spChg chg="mod">
          <ac:chgData name="MORALES Manuel" userId="5e1c5082-0ac7-4987-8b60-8f9ae858c11a" providerId="ADAL" clId="{8743AC01-43CD-401F-BFD6-D56E4B77E7D6}" dt="2024-11-15T13:44:34.423" v="19" actId="20577"/>
          <ac:spMkLst>
            <pc:docMk/>
            <pc:sldMk cId="1271185179" sldId="256"/>
            <ac:spMk id="3" creationId="{91461007-B14C-B24B-BAEA-DB860BD8EE0F}"/>
          </ac:spMkLst>
        </pc:spChg>
        <pc:picChg chg="add mod">
          <ac:chgData name="MORALES Manuel" userId="5e1c5082-0ac7-4987-8b60-8f9ae858c11a" providerId="ADAL" clId="{8743AC01-43CD-401F-BFD6-D56E4B77E7D6}" dt="2024-11-15T13:42:33.484" v="1"/>
          <ac:picMkLst>
            <pc:docMk/>
            <pc:sldMk cId="1271185179" sldId="256"/>
            <ac:picMk id="4" creationId="{10359270-A526-CAEB-A3CC-B7E2FE0D7C83}"/>
          </ac:picMkLst>
        </pc:picChg>
        <pc:picChg chg="del">
          <ac:chgData name="MORALES Manuel" userId="5e1c5082-0ac7-4987-8b60-8f9ae858c11a" providerId="ADAL" clId="{8743AC01-43CD-401F-BFD6-D56E4B77E7D6}" dt="2024-11-15T13:41:52.184" v="0" actId="478"/>
          <ac:picMkLst>
            <pc:docMk/>
            <pc:sldMk cId="1271185179" sldId="256"/>
            <ac:picMk id="5" creationId="{00000000-0000-0000-0000-000000000000}"/>
          </ac:picMkLst>
        </pc:picChg>
        <pc:picChg chg="del">
          <ac:chgData name="MORALES Manuel" userId="5e1c5082-0ac7-4987-8b60-8f9ae858c11a" providerId="ADAL" clId="{8743AC01-43CD-401F-BFD6-D56E4B77E7D6}" dt="2024-11-15T13:42:41.066" v="3" actId="478"/>
          <ac:picMkLst>
            <pc:docMk/>
            <pc:sldMk cId="1271185179" sldId="256"/>
            <ac:picMk id="7" creationId="{00000000-0000-0000-0000-000000000000}"/>
          </ac:picMkLst>
        </pc:picChg>
        <pc:picChg chg="del">
          <ac:chgData name="MORALES Manuel" userId="5e1c5082-0ac7-4987-8b60-8f9ae858c11a" providerId="ADAL" clId="{8743AC01-43CD-401F-BFD6-D56E4B77E7D6}" dt="2024-11-15T13:42:36.345" v="2" actId="478"/>
          <ac:picMkLst>
            <pc:docMk/>
            <pc:sldMk cId="1271185179" sldId="256"/>
            <ac:picMk id="8" creationId="{00000000-0000-0000-0000-000000000000}"/>
          </ac:picMkLst>
        </pc:picChg>
        <pc:picChg chg="add mod">
          <ac:chgData name="MORALES Manuel" userId="5e1c5082-0ac7-4987-8b60-8f9ae858c11a" providerId="ADAL" clId="{8743AC01-43CD-401F-BFD6-D56E4B77E7D6}" dt="2024-11-15T13:43:24.219" v="5" actId="1076"/>
          <ac:picMkLst>
            <pc:docMk/>
            <pc:sldMk cId="1271185179" sldId="256"/>
            <ac:picMk id="10" creationId="{89EFF4D4-0B6E-3C2E-FA4B-0CD8D71860F9}"/>
          </ac:picMkLst>
        </pc:picChg>
      </pc:sldChg>
      <pc:sldChg chg="del">
        <pc:chgData name="MORALES Manuel" userId="5e1c5082-0ac7-4987-8b60-8f9ae858c11a" providerId="ADAL" clId="{8743AC01-43CD-401F-BFD6-D56E4B77E7D6}" dt="2024-11-15T13:52:57.213" v="43" actId="47"/>
        <pc:sldMkLst>
          <pc:docMk/>
          <pc:sldMk cId="2302062454" sldId="288"/>
        </pc:sldMkLst>
      </pc:sldChg>
      <pc:sldChg chg="delSp modSp del mod">
        <pc:chgData name="MORALES Manuel" userId="5e1c5082-0ac7-4987-8b60-8f9ae858c11a" providerId="ADAL" clId="{8743AC01-43CD-401F-BFD6-D56E4B77E7D6}" dt="2024-11-15T13:55:31.760" v="55" actId="47"/>
        <pc:sldMkLst>
          <pc:docMk/>
          <pc:sldMk cId="1794166153" sldId="296"/>
        </pc:sldMkLst>
        <pc:picChg chg="del mod">
          <ac:chgData name="MORALES Manuel" userId="5e1c5082-0ac7-4987-8b60-8f9ae858c11a" providerId="ADAL" clId="{8743AC01-43CD-401F-BFD6-D56E4B77E7D6}" dt="2024-11-15T13:55:21.582" v="53" actId="478"/>
          <ac:picMkLst>
            <pc:docMk/>
            <pc:sldMk cId="1794166153" sldId="296"/>
            <ac:picMk id="4" creationId="{00000000-0000-0000-0000-000000000000}"/>
          </ac:picMkLst>
        </pc:picChg>
      </pc:sldChg>
      <pc:sldChg chg="del">
        <pc:chgData name="MORALES Manuel" userId="5e1c5082-0ac7-4987-8b60-8f9ae858c11a" providerId="ADAL" clId="{8743AC01-43CD-401F-BFD6-D56E4B77E7D6}" dt="2024-11-15T13:56:17.894" v="75" actId="47"/>
        <pc:sldMkLst>
          <pc:docMk/>
          <pc:sldMk cId="3366253203" sldId="312"/>
        </pc:sldMkLst>
      </pc:sldChg>
      <pc:sldChg chg="del">
        <pc:chgData name="MORALES Manuel" userId="5e1c5082-0ac7-4987-8b60-8f9ae858c11a" providerId="ADAL" clId="{8743AC01-43CD-401F-BFD6-D56E4B77E7D6}" dt="2024-11-15T13:56:10.006" v="74" actId="47"/>
        <pc:sldMkLst>
          <pc:docMk/>
          <pc:sldMk cId="189022120" sldId="327"/>
        </pc:sldMkLst>
      </pc:sldChg>
      <pc:sldChg chg="modSp mod ord">
        <pc:chgData name="MORALES Manuel" userId="5e1c5082-0ac7-4987-8b60-8f9ae858c11a" providerId="ADAL" clId="{8743AC01-43CD-401F-BFD6-D56E4B77E7D6}" dt="2024-11-15T14:04:46.833" v="308" actId="20577"/>
        <pc:sldMkLst>
          <pc:docMk/>
          <pc:sldMk cId="2106789474" sldId="328"/>
        </pc:sldMkLst>
        <pc:spChg chg="mod">
          <ac:chgData name="MORALES Manuel" userId="5e1c5082-0ac7-4987-8b60-8f9ae858c11a" providerId="ADAL" clId="{8743AC01-43CD-401F-BFD6-D56E4B77E7D6}" dt="2024-11-15T14:04:46.833" v="308" actId="20577"/>
          <ac:spMkLst>
            <pc:docMk/>
            <pc:sldMk cId="2106789474" sldId="328"/>
            <ac:spMk id="6" creationId="{00000000-0000-0000-0000-000000000000}"/>
          </ac:spMkLst>
        </pc:spChg>
        <pc:spChg chg="mod">
          <ac:chgData name="MORALES Manuel" userId="5e1c5082-0ac7-4987-8b60-8f9ae858c11a" providerId="ADAL" clId="{8743AC01-43CD-401F-BFD6-D56E4B77E7D6}" dt="2024-11-15T14:04:37.532" v="305" actId="6549"/>
          <ac:spMkLst>
            <pc:docMk/>
            <pc:sldMk cId="2106789474" sldId="328"/>
            <ac:spMk id="9" creationId="{00000000-0000-0000-0000-000000000000}"/>
          </ac:spMkLst>
        </pc:spChg>
      </pc:sldChg>
      <pc:sldChg chg="addSp delSp modSp mod setBg">
        <pc:chgData name="MORALES Manuel" userId="5e1c5082-0ac7-4987-8b60-8f9ae858c11a" providerId="ADAL" clId="{8743AC01-43CD-401F-BFD6-D56E4B77E7D6}" dt="2024-11-15T13:57:28.419" v="88" actId="20577"/>
        <pc:sldMkLst>
          <pc:docMk/>
          <pc:sldMk cId="2091931353" sldId="332"/>
        </pc:sldMkLst>
        <pc:spChg chg="mod">
          <ac:chgData name="MORALES Manuel" userId="5e1c5082-0ac7-4987-8b60-8f9ae858c11a" providerId="ADAL" clId="{8743AC01-43CD-401F-BFD6-D56E4B77E7D6}" dt="2024-11-15T13:45:05.220" v="20" actId="26606"/>
          <ac:spMkLst>
            <pc:docMk/>
            <pc:sldMk cId="2091931353" sldId="332"/>
            <ac:spMk id="2" creationId="{00000000-0000-0000-0000-000000000000}"/>
          </ac:spMkLst>
        </pc:spChg>
        <pc:spChg chg="del">
          <ac:chgData name="MORALES Manuel" userId="5e1c5082-0ac7-4987-8b60-8f9ae858c11a" providerId="ADAL" clId="{8743AC01-43CD-401F-BFD6-D56E4B77E7D6}" dt="2024-11-15T13:45:05.220" v="20" actId="26606"/>
          <ac:spMkLst>
            <pc:docMk/>
            <pc:sldMk cId="2091931353" sldId="332"/>
            <ac:spMk id="3" creationId="{00000000-0000-0000-0000-000000000000}"/>
          </ac:spMkLst>
        </pc:spChg>
        <pc:spChg chg="add del">
          <ac:chgData name="MORALES Manuel" userId="5e1c5082-0ac7-4987-8b60-8f9ae858c11a" providerId="ADAL" clId="{8743AC01-43CD-401F-BFD6-D56E4B77E7D6}" dt="2024-11-15T13:46:33.056" v="31" actId="26606"/>
          <ac:spMkLst>
            <pc:docMk/>
            <pc:sldMk cId="2091931353" sldId="332"/>
            <ac:spMk id="9" creationId="{BACC6370-2D7E-4714-9D71-7542949D7D5D}"/>
          </ac:spMkLst>
        </pc:spChg>
        <pc:spChg chg="add del">
          <ac:chgData name="MORALES Manuel" userId="5e1c5082-0ac7-4987-8b60-8f9ae858c11a" providerId="ADAL" clId="{8743AC01-43CD-401F-BFD6-D56E4B77E7D6}" dt="2024-11-15T13:46:33.056" v="31" actId="26606"/>
          <ac:spMkLst>
            <pc:docMk/>
            <pc:sldMk cId="2091931353" sldId="332"/>
            <ac:spMk id="11" creationId="{F68B3F68-107C-434F-AA38-110D5EA91B85}"/>
          </ac:spMkLst>
        </pc:spChg>
        <pc:spChg chg="add del">
          <ac:chgData name="MORALES Manuel" userId="5e1c5082-0ac7-4987-8b60-8f9ae858c11a" providerId="ADAL" clId="{8743AC01-43CD-401F-BFD6-D56E4B77E7D6}" dt="2024-11-15T13:46:33.056" v="31" actId="26606"/>
          <ac:spMkLst>
            <pc:docMk/>
            <pc:sldMk cId="2091931353" sldId="332"/>
            <ac:spMk id="13" creationId="{AAD0DBB9-1A4B-4391-81D4-CB19F9AB918A}"/>
          </ac:spMkLst>
        </pc:spChg>
        <pc:spChg chg="add del">
          <ac:chgData name="MORALES Manuel" userId="5e1c5082-0ac7-4987-8b60-8f9ae858c11a" providerId="ADAL" clId="{8743AC01-43CD-401F-BFD6-D56E4B77E7D6}" dt="2024-11-15T13:46:33.056" v="31" actId="26606"/>
          <ac:spMkLst>
            <pc:docMk/>
            <pc:sldMk cId="2091931353" sldId="332"/>
            <ac:spMk id="15" creationId="{063BBA22-50EA-4C4D-BE05-F1CE4E63AA56}"/>
          </ac:spMkLst>
        </pc:spChg>
        <pc:spChg chg="add">
          <ac:chgData name="MORALES Manuel" userId="5e1c5082-0ac7-4987-8b60-8f9ae858c11a" providerId="ADAL" clId="{8743AC01-43CD-401F-BFD6-D56E4B77E7D6}" dt="2024-11-15T13:46:33.056" v="31" actId="26606"/>
          <ac:spMkLst>
            <pc:docMk/>
            <pc:sldMk cId="2091931353" sldId="332"/>
            <ac:spMk id="20" creationId="{BACC6370-2D7E-4714-9D71-7542949D7D5D}"/>
          </ac:spMkLst>
        </pc:spChg>
        <pc:spChg chg="add">
          <ac:chgData name="MORALES Manuel" userId="5e1c5082-0ac7-4987-8b60-8f9ae858c11a" providerId="ADAL" clId="{8743AC01-43CD-401F-BFD6-D56E4B77E7D6}" dt="2024-11-15T13:46:33.056" v="31" actId="26606"/>
          <ac:spMkLst>
            <pc:docMk/>
            <pc:sldMk cId="2091931353" sldId="332"/>
            <ac:spMk id="22" creationId="{F68B3F68-107C-434F-AA38-110D5EA91B85}"/>
          </ac:spMkLst>
        </pc:spChg>
        <pc:spChg chg="add">
          <ac:chgData name="MORALES Manuel" userId="5e1c5082-0ac7-4987-8b60-8f9ae858c11a" providerId="ADAL" clId="{8743AC01-43CD-401F-BFD6-D56E4B77E7D6}" dt="2024-11-15T13:46:33.056" v="31" actId="26606"/>
          <ac:spMkLst>
            <pc:docMk/>
            <pc:sldMk cId="2091931353" sldId="332"/>
            <ac:spMk id="24" creationId="{AAD0DBB9-1A4B-4391-81D4-CB19F9AB918A}"/>
          </ac:spMkLst>
        </pc:spChg>
        <pc:spChg chg="add">
          <ac:chgData name="MORALES Manuel" userId="5e1c5082-0ac7-4987-8b60-8f9ae858c11a" providerId="ADAL" clId="{8743AC01-43CD-401F-BFD6-D56E4B77E7D6}" dt="2024-11-15T13:46:33.056" v="31" actId="26606"/>
          <ac:spMkLst>
            <pc:docMk/>
            <pc:sldMk cId="2091931353" sldId="332"/>
            <ac:spMk id="26" creationId="{063BBA22-50EA-4C4D-BE05-F1CE4E63AA56}"/>
          </ac:spMkLst>
        </pc:spChg>
        <pc:graphicFrameChg chg="add mod modGraphic">
          <ac:chgData name="MORALES Manuel" userId="5e1c5082-0ac7-4987-8b60-8f9ae858c11a" providerId="ADAL" clId="{8743AC01-43CD-401F-BFD6-D56E4B77E7D6}" dt="2024-11-15T13:57:28.419" v="88" actId="20577"/>
          <ac:graphicFrameMkLst>
            <pc:docMk/>
            <pc:sldMk cId="2091931353" sldId="332"/>
            <ac:graphicFrameMk id="5" creationId="{4825181C-1AF1-163C-39FF-B1F130F6BFF0}"/>
          </ac:graphicFrameMkLst>
        </pc:graphicFrameChg>
      </pc:sldChg>
      <pc:sldChg chg="del">
        <pc:chgData name="MORALES Manuel" userId="5e1c5082-0ac7-4987-8b60-8f9ae858c11a" providerId="ADAL" clId="{8743AC01-43CD-401F-BFD6-D56E4B77E7D6}" dt="2024-11-15T13:57:41.324" v="89" actId="47"/>
        <pc:sldMkLst>
          <pc:docMk/>
          <pc:sldMk cId="4133953826" sldId="339"/>
        </pc:sldMkLst>
      </pc:sldChg>
      <pc:sldChg chg="del">
        <pc:chgData name="MORALES Manuel" userId="5e1c5082-0ac7-4987-8b60-8f9ae858c11a" providerId="ADAL" clId="{8743AC01-43CD-401F-BFD6-D56E4B77E7D6}" dt="2024-11-15T13:53:23.799" v="46" actId="47"/>
        <pc:sldMkLst>
          <pc:docMk/>
          <pc:sldMk cId="2632939244" sldId="344"/>
        </pc:sldMkLst>
      </pc:sldChg>
      <pc:sldChg chg="del">
        <pc:chgData name="MORALES Manuel" userId="5e1c5082-0ac7-4987-8b60-8f9ae858c11a" providerId="ADAL" clId="{8743AC01-43CD-401F-BFD6-D56E4B77E7D6}" dt="2024-11-15T13:53:00.458" v="44" actId="47"/>
        <pc:sldMkLst>
          <pc:docMk/>
          <pc:sldMk cId="1455635526" sldId="346"/>
        </pc:sldMkLst>
      </pc:sldChg>
      <pc:sldChg chg="addSp delSp modSp mod setBg">
        <pc:chgData name="MORALES Manuel" userId="5e1c5082-0ac7-4987-8b60-8f9ae858c11a" providerId="ADAL" clId="{8743AC01-43CD-401F-BFD6-D56E4B77E7D6}" dt="2024-11-15T14:06:07.199" v="383" actId="26606"/>
        <pc:sldMkLst>
          <pc:docMk/>
          <pc:sldMk cId="3472476446" sldId="359"/>
        </pc:sldMkLst>
        <pc:spChg chg="mod">
          <ac:chgData name="MORALES Manuel" userId="5e1c5082-0ac7-4987-8b60-8f9ae858c11a" providerId="ADAL" clId="{8743AC01-43CD-401F-BFD6-D56E4B77E7D6}" dt="2024-11-15T14:06:07.199" v="383" actId="26606"/>
          <ac:spMkLst>
            <pc:docMk/>
            <pc:sldMk cId="3472476446" sldId="359"/>
            <ac:spMk id="2" creationId="{C1F04D48-16F0-B047-A037-74B47EDB25A7}"/>
          </ac:spMkLst>
        </pc:spChg>
        <pc:spChg chg="add">
          <ac:chgData name="MORALES Manuel" userId="5e1c5082-0ac7-4987-8b60-8f9ae858c11a" providerId="ADAL" clId="{8743AC01-43CD-401F-BFD6-D56E4B77E7D6}" dt="2024-11-15T14:06:07.199" v="383" actId="26606"/>
          <ac:spMkLst>
            <pc:docMk/>
            <pc:sldMk cId="3472476446" sldId="359"/>
            <ac:spMk id="13" creationId="{B87C619C-EBAB-488E-96B9-153AA4C9B440}"/>
          </ac:spMkLst>
        </pc:spChg>
        <pc:spChg chg="add">
          <ac:chgData name="MORALES Manuel" userId="5e1c5082-0ac7-4987-8b60-8f9ae858c11a" providerId="ADAL" clId="{8743AC01-43CD-401F-BFD6-D56E4B77E7D6}" dt="2024-11-15T14:06:07.199" v="383" actId="26606"/>
          <ac:spMkLst>
            <pc:docMk/>
            <pc:sldMk cId="3472476446" sldId="359"/>
            <ac:spMk id="15" creationId="{130DA1C1-36FD-41D8-9826-EE797BF39BAB}"/>
          </ac:spMkLst>
        </pc:spChg>
        <pc:spChg chg="add">
          <ac:chgData name="MORALES Manuel" userId="5e1c5082-0ac7-4987-8b60-8f9ae858c11a" providerId="ADAL" clId="{8743AC01-43CD-401F-BFD6-D56E4B77E7D6}" dt="2024-11-15T14:06:07.199" v="383" actId="26606"/>
          <ac:spMkLst>
            <pc:docMk/>
            <pc:sldMk cId="3472476446" sldId="359"/>
            <ac:spMk id="17" creationId="{35BC54F7-1315-4D6C-9420-A5BF0CDDBC04}"/>
          </ac:spMkLst>
        </pc:spChg>
        <pc:picChg chg="del">
          <ac:chgData name="MORALES Manuel" userId="5e1c5082-0ac7-4987-8b60-8f9ae858c11a" providerId="ADAL" clId="{8743AC01-43CD-401F-BFD6-D56E4B77E7D6}" dt="2024-11-15T14:05:19.327" v="312" actId="478"/>
          <ac:picMkLst>
            <pc:docMk/>
            <pc:sldMk cId="3472476446" sldId="359"/>
            <ac:picMk id="3" creationId="{00000000-0000-0000-0000-000000000000}"/>
          </ac:picMkLst>
        </pc:picChg>
        <pc:picChg chg="add mod">
          <ac:chgData name="MORALES Manuel" userId="5e1c5082-0ac7-4987-8b60-8f9ae858c11a" providerId="ADAL" clId="{8743AC01-43CD-401F-BFD6-D56E4B77E7D6}" dt="2024-11-15T14:06:07.199" v="383" actId="26606"/>
          <ac:picMkLst>
            <pc:docMk/>
            <pc:sldMk cId="3472476446" sldId="359"/>
            <ac:picMk id="4" creationId="{79BD6D66-7CCA-1D1A-B7EB-7B860396A382}"/>
          </ac:picMkLst>
        </pc:picChg>
        <pc:picChg chg="del">
          <ac:chgData name="MORALES Manuel" userId="5e1c5082-0ac7-4987-8b60-8f9ae858c11a" providerId="ADAL" clId="{8743AC01-43CD-401F-BFD6-D56E4B77E7D6}" dt="2024-11-15T14:05:05.141" v="309" actId="478"/>
          <ac:picMkLst>
            <pc:docMk/>
            <pc:sldMk cId="3472476446" sldId="359"/>
            <ac:picMk id="5" creationId="{7375EEF6-6F85-5A46-BC45-1FD8CF7A5757}"/>
          </ac:picMkLst>
        </pc:picChg>
        <pc:picChg chg="mod">
          <ac:chgData name="MORALES Manuel" userId="5e1c5082-0ac7-4987-8b60-8f9ae858c11a" providerId="ADAL" clId="{8743AC01-43CD-401F-BFD6-D56E4B77E7D6}" dt="2024-11-15T14:06:07.199" v="383" actId="26606"/>
          <ac:picMkLst>
            <pc:docMk/>
            <pc:sldMk cId="3472476446" sldId="359"/>
            <ac:picMk id="8" creationId="{00000000-0000-0000-0000-000000000000}"/>
          </ac:picMkLst>
        </pc:picChg>
      </pc:sldChg>
      <pc:sldChg chg="modNotesTx">
        <pc:chgData name="MORALES Manuel" userId="5e1c5082-0ac7-4987-8b60-8f9ae858c11a" providerId="ADAL" clId="{8743AC01-43CD-401F-BFD6-D56E4B77E7D6}" dt="2024-11-15T13:50:06.245" v="41" actId="20577"/>
        <pc:sldMkLst>
          <pc:docMk/>
          <pc:sldMk cId="459307350" sldId="365"/>
        </pc:sldMkLst>
      </pc:sldChg>
      <pc:sldChg chg="modSp mod">
        <pc:chgData name="MORALES Manuel" userId="5e1c5082-0ac7-4987-8b60-8f9ae858c11a" providerId="ADAL" clId="{8743AC01-43CD-401F-BFD6-D56E4B77E7D6}" dt="2024-11-15T13:49:38.932" v="39" actId="403"/>
        <pc:sldMkLst>
          <pc:docMk/>
          <pc:sldMk cId="3172296712" sldId="367"/>
        </pc:sldMkLst>
        <pc:spChg chg="mod">
          <ac:chgData name="MORALES Manuel" userId="5e1c5082-0ac7-4987-8b60-8f9ae858c11a" providerId="ADAL" clId="{8743AC01-43CD-401F-BFD6-D56E4B77E7D6}" dt="2024-11-15T13:49:38.932" v="39" actId="403"/>
          <ac:spMkLst>
            <pc:docMk/>
            <pc:sldMk cId="3172296712" sldId="367"/>
            <ac:spMk id="3" creationId="{00000000-0000-0000-0000-000000000000}"/>
          </ac:spMkLst>
        </pc:spChg>
      </pc:sldChg>
      <pc:sldChg chg="modSp add mod">
        <pc:chgData name="MORALES Manuel" userId="5e1c5082-0ac7-4987-8b60-8f9ae858c11a" providerId="ADAL" clId="{8743AC01-43CD-401F-BFD6-D56E4B77E7D6}" dt="2024-11-15T13:55:38.288" v="59" actId="20577"/>
        <pc:sldMkLst>
          <pc:docMk/>
          <pc:sldMk cId="1191524119" sldId="379"/>
        </pc:sldMkLst>
        <pc:spChg chg="mod">
          <ac:chgData name="MORALES Manuel" userId="5e1c5082-0ac7-4987-8b60-8f9ae858c11a" providerId="ADAL" clId="{8743AC01-43CD-401F-BFD6-D56E4B77E7D6}" dt="2024-11-15T13:55:35.468" v="57" actId="20577"/>
          <ac:spMkLst>
            <pc:docMk/>
            <pc:sldMk cId="1191524119" sldId="379"/>
            <ac:spMk id="2" creationId="{00000000-0000-0000-0000-000000000000}"/>
          </ac:spMkLst>
        </pc:spChg>
        <pc:spChg chg="mod">
          <ac:chgData name="MORALES Manuel" userId="5e1c5082-0ac7-4987-8b60-8f9ae858c11a" providerId="ADAL" clId="{8743AC01-43CD-401F-BFD6-D56E4B77E7D6}" dt="2024-11-15T13:55:38.288" v="59" actId="20577"/>
          <ac:spMkLst>
            <pc:docMk/>
            <pc:sldMk cId="1191524119" sldId="379"/>
            <ac:spMk id="15" creationId="{00000000-0000-0000-0000-000000000000}"/>
          </ac:spMkLst>
        </pc:spChg>
      </pc:sldChg>
      <pc:sldChg chg="modSp add mod ord">
        <pc:chgData name="MORALES Manuel" userId="5e1c5082-0ac7-4987-8b60-8f9ae858c11a" providerId="ADAL" clId="{8743AC01-43CD-401F-BFD6-D56E4B77E7D6}" dt="2024-11-15T13:59:13.629" v="114" actId="1076"/>
        <pc:sldMkLst>
          <pc:docMk/>
          <pc:sldMk cId="1295963810" sldId="381"/>
        </pc:sldMkLst>
        <pc:spChg chg="mod">
          <ac:chgData name="MORALES Manuel" userId="5e1c5082-0ac7-4987-8b60-8f9ae858c11a" providerId="ADAL" clId="{8743AC01-43CD-401F-BFD6-D56E4B77E7D6}" dt="2024-11-15T13:58:56.278" v="110" actId="20577"/>
          <ac:spMkLst>
            <pc:docMk/>
            <pc:sldMk cId="1295963810" sldId="381"/>
            <ac:spMk id="5" creationId="{53C5909F-AA0A-778F-1C52-6EF904ED5499}"/>
          </ac:spMkLst>
        </pc:spChg>
        <pc:graphicFrameChg chg="mod modGraphic">
          <ac:chgData name="MORALES Manuel" userId="5e1c5082-0ac7-4987-8b60-8f9ae858c11a" providerId="ADAL" clId="{8743AC01-43CD-401F-BFD6-D56E4B77E7D6}" dt="2024-11-15T13:59:13.629" v="114" actId="1076"/>
          <ac:graphicFrameMkLst>
            <pc:docMk/>
            <pc:sldMk cId="1295963810" sldId="381"/>
            <ac:graphicFrameMk id="2" creationId="{2F612794-F3EB-B7B6-46D5-02F87C8CDEFA}"/>
          </ac:graphicFrameMkLst>
        </pc:graphicFrameChg>
      </pc:sldChg>
      <pc:sldChg chg="modSp add mod">
        <pc:chgData name="MORALES Manuel" userId="5e1c5082-0ac7-4987-8b60-8f9ae858c11a" providerId="ADAL" clId="{8743AC01-43CD-401F-BFD6-D56E4B77E7D6}" dt="2024-11-15T13:53:37.332" v="48" actId="20577"/>
        <pc:sldMkLst>
          <pc:docMk/>
          <pc:sldMk cId="12609866" sldId="682"/>
        </pc:sldMkLst>
        <pc:spChg chg="mod">
          <ac:chgData name="MORALES Manuel" userId="5e1c5082-0ac7-4987-8b60-8f9ae858c11a" providerId="ADAL" clId="{8743AC01-43CD-401F-BFD6-D56E4B77E7D6}" dt="2024-11-15T13:53:37.332" v="48" actId="20577"/>
          <ac:spMkLst>
            <pc:docMk/>
            <pc:sldMk cId="12609866" sldId="682"/>
            <ac:spMk id="2" creationId="{21B28335-8D5F-0359-5BCC-929A41AA35CE}"/>
          </ac:spMkLst>
        </pc:spChg>
      </pc:sldChg>
      <pc:sldChg chg="modSp add mod">
        <pc:chgData name="MORALES Manuel" userId="5e1c5082-0ac7-4987-8b60-8f9ae858c11a" providerId="ADAL" clId="{8743AC01-43CD-401F-BFD6-D56E4B77E7D6}" dt="2024-11-15T13:53:54.060" v="50" actId="20577"/>
        <pc:sldMkLst>
          <pc:docMk/>
          <pc:sldMk cId="3880135668" sldId="692"/>
        </pc:sldMkLst>
        <pc:spChg chg="mod">
          <ac:chgData name="MORALES Manuel" userId="5e1c5082-0ac7-4987-8b60-8f9ae858c11a" providerId="ADAL" clId="{8743AC01-43CD-401F-BFD6-D56E4B77E7D6}" dt="2024-11-15T13:53:54.060" v="50" actId="20577"/>
          <ac:spMkLst>
            <pc:docMk/>
            <pc:sldMk cId="3880135668" sldId="692"/>
            <ac:spMk id="2" creationId="{00000000-0000-0000-0000-000000000000}"/>
          </ac:spMkLst>
        </pc:spChg>
      </pc:sldChg>
      <pc:sldChg chg="add">
        <pc:chgData name="MORALES Manuel" userId="5e1c5082-0ac7-4987-8b60-8f9ae858c11a" providerId="ADAL" clId="{8743AC01-43CD-401F-BFD6-D56E4B77E7D6}" dt="2024-11-15T13:52:50.666" v="42"/>
        <pc:sldMkLst>
          <pc:docMk/>
          <pc:sldMk cId="196426383" sldId="693"/>
        </pc:sldMkLst>
      </pc:sldChg>
      <pc:sldChg chg="modSp add mod">
        <pc:chgData name="MORALES Manuel" userId="5e1c5082-0ac7-4987-8b60-8f9ae858c11a" providerId="ADAL" clId="{8743AC01-43CD-401F-BFD6-D56E4B77E7D6}" dt="2024-11-15T13:56:59.828" v="78" actId="20577"/>
        <pc:sldMkLst>
          <pc:docMk/>
          <pc:sldMk cId="2107669458" sldId="694"/>
        </pc:sldMkLst>
        <pc:spChg chg="mod">
          <ac:chgData name="MORALES Manuel" userId="5e1c5082-0ac7-4987-8b60-8f9ae858c11a" providerId="ADAL" clId="{8743AC01-43CD-401F-BFD6-D56E4B77E7D6}" dt="2024-11-15T13:56:59.828" v="78" actId="20577"/>
          <ac:spMkLst>
            <pc:docMk/>
            <pc:sldMk cId="2107669458" sldId="694"/>
            <ac:spMk id="2" creationId="{1ED85C9A-95A7-C015-3E27-FE667FD6F26E}"/>
          </ac:spMkLst>
        </pc:spChg>
      </pc:sldChg>
      <pc:sldChg chg="modSp add mod">
        <pc:chgData name="MORALES Manuel" userId="5e1c5082-0ac7-4987-8b60-8f9ae858c11a" providerId="ADAL" clId="{8743AC01-43CD-401F-BFD6-D56E4B77E7D6}" dt="2024-11-15T13:59:00.233" v="112" actId="20577"/>
        <pc:sldMkLst>
          <pc:docMk/>
          <pc:sldMk cId="4161896352" sldId="696"/>
        </pc:sldMkLst>
        <pc:spChg chg="mod">
          <ac:chgData name="MORALES Manuel" userId="5e1c5082-0ac7-4987-8b60-8f9ae858c11a" providerId="ADAL" clId="{8743AC01-43CD-401F-BFD6-D56E4B77E7D6}" dt="2024-11-15T13:59:00.233" v="112" actId="20577"/>
          <ac:spMkLst>
            <pc:docMk/>
            <pc:sldMk cId="4161896352" sldId="696"/>
            <ac:spMk id="2" creationId="{DB3BC9CE-B2F0-F4D4-C490-34AFD45016CA}"/>
          </ac:spMkLst>
        </pc:spChg>
      </pc:sldChg>
      <pc:sldChg chg="new del">
        <pc:chgData name="MORALES Manuel" userId="5e1c5082-0ac7-4987-8b60-8f9ae858c11a" providerId="ADAL" clId="{8743AC01-43CD-401F-BFD6-D56E4B77E7D6}" dt="2024-11-15T13:58:30.403" v="94" actId="47"/>
        <pc:sldMkLst>
          <pc:docMk/>
          <pc:sldMk cId="864409983" sldId="697"/>
        </pc:sldMkLst>
      </pc:sldChg>
      <pc:sldMasterChg chg="delSldLayout">
        <pc:chgData name="MORALES Manuel" userId="5e1c5082-0ac7-4987-8b60-8f9ae858c11a" providerId="ADAL" clId="{8743AC01-43CD-401F-BFD6-D56E4B77E7D6}" dt="2024-11-15T13:57:41.324" v="89" actId="47"/>
        <pc:sldMasterMkLst>
          <pc:docMk/>
          <pc:sldMasterMk cId="4044080634" sldId="2147483648"/>
        </pc:sldMasterMkLst>
        <pc:sldLayoutChg chg="del">
          <pc:chgData name="MORALES Manuel" userId="5e1c5082-0ac7-4987-8b60-8f9ae858c11a" providerId="ADAL" clId="{8743AC01-43CD-401F-BFD6-D56E4B77E7D6}" dt="2024-11-15T13:57:41.324" v="89" actId="47"/>
          <pc:sldLayoutMkLst>
            <pc:docMk/>
            <pc:sldMasterMk cId="4044080634" sldId="2147483648"/>
            <pc:sldLayoutMk cId="524698583" sldId="214748366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CC535-994C-4765-A956-F88E86FEE60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8DF257-DA5F-4537-962E-9B3264A0F6D2}">
      <dgm:prSet/>
      <dgm:spPr/>
      <dgm:t>
        <a:bodyPr/>
        <a:lstStyle/>
        <a:p>
          <a:pPr>
            <a:lnSpc>
              <a:spcPct val="100000"/>
            </a:lnSpc>
          </a:pPr>
          <a:r>
            <a:rPr lang="en-US"/>
            <a:t>Circular economy paradigm</a:t>
          </a:r>
        </a:p>
      </dgm:t>
    </dgm:pt>
    <dgm:pt modelId="{883FD933-6E20-4158-9381-80DA003748D6}" type="parTrans" cxnId="{9CD74563-6009-490B-B0BA-0B0CBC9AE61D}">
      <dgm:prSet/>
      <dgm:spPr/>
      <dgm:t>
        <a:bodyPr/>
        <a:lstStyle/>
        <a:p>
          <a:endParaRPr lang="en-US"/>
        </a:p>
      </dgm:t>
    </dgm:pt>
    <dgm:pt modelId="{31978141-F7ED-4D61-B4D0-53D184D88927}" type="sibTrans" cxnId="{9CD74563-6009-490B-B0BA-0B0CBC9AE61D}">
      <dgm:prSet/>
      <dgm:spPr/>
      <dgm:t>
        <a:bodyPr/>
        <a:lstStyle/>
        <a:p>
          <a:pPr>
            <a:lnSpc>
              <a:spcPct val="100000"/>
            </a:lnSpc>
          </a:pPr>
          <a:endParaRPr lang="en-US"/>
        </a:p>
      </dgm:t>
    </dgm:pt>
    <dgm:pt modelId="{5AE3296D-4327-4096-8E48-9B0F7CE9A11A}">
      <dgm:prSet/>
      <dgm:spPr/>
      <dgm:t>
        <a:bodyPr/>
        <a:lstStyle/>
        <a:p>
          <a:pPr>
            <a:lnSpc>
              <a:spcPct val="100000"/>
            </a:lnSpc>
          </a:pPr>
          <a:r>
            <a:rPr lang="en-US" dirty="0"/>
            <a:t>Empirical assessment of the Circular economy transition</a:t>
          </a:r>
        </a:p>
      </dgm:t>
    </dgm:pt>
    <dgm:pt modelId="{C6C2551A-4E17-4DB4-B599-133A0A503B7E}" type="parTrans" cxnId="{E256D90F-BC8A-4A7F-811A-A0FC99A6FCEF}">
      <dgm:prSet/>
      <dgm:spPr/>
      <dgm:t>
        <a:bodyPr/>
        <a:lstStyle/>
        <a:p>
          <a:endParaRPr lang="en-US"/>
        </a:p>
      </dgm:t>
    </dgm:pt>
    <dgm:pt modelId="{09ABF07C-863A-4AC2-8DD3-D295CDF13EA6}" type="sibTrans" cxnId="{E256D90F-BC8A-4A7F-811A-A0FC99A6FCEF}">
      <dgm:prSet/>
      <dgm:spPr/>
      <dgm:t>
        <a:bodyPr/>
        <a:lstStyle/>
        <a:p>
          <a:pPr>
            <a:lnSpc>
              <a:spcPct val="100000"/>
            </a:lnSpc>
          </a:pPr>
          <a:endParaRPr lang="en-US"/>
        </a:p>
      </dgm:t>
    </dgm:pt>
    <dgm:pt modelId="{9E0A49C1-C2A8-430E-A0F7-05C907BAB703}">
      <dgm:prSet/>
      <dgm:spPr/>
      <dgm:t>
        <a:bodyPr/>
        <a:lstStyle/>
        <a:p>
          <a:pPr>
            <a:lnSpc>
              <a:spcPct val="100000"/>
            </a:lnSpc>
          </a:pPr>
          <a:r>
            <a:rPr lang="en-US"/>
            <a:t>Multi-scale complexity for transitions</a:t>
          </a:r>
        </a:p>
      </dgm:t>
    </dgm:pt>
    <dgm:pt modelId="{C440E451-AD11-44EC-894D-D0DCC653FD7E}" type="parTrans" cxnId="{EBB6704E-EF20-4B77-81E4-836C22BDBF7B}">
      <dgm:prSet/>
      <dgm:spPr/>
      <dgm:t>
        <a:bodyPr/>
        <a:lstStyle/>
        <a:p>
          <a:endParaRPr lang="en-US"/>
        </a:p>
      </dgm:t>
    </dgm:pt>
    <dgm:pt modelId="{430A3C2E-39DE-451F-8242-9BAC4DA4931C}" type="sibTrans" cxnId="{EBB6704E-EF20-4B77-81E4-836C22BDBF7B}">
      <dgm:prSet/>
      <dgm:spPr/>
      <dgm:t>
        <a:bodyPr/>
        <a:lstStyle/>
        <a:p>
          <a:pPr>
            <a:lnSpc>
              <a:spcPct val="100000"/>
            </a:lnSpc>
          </a:pPr>
          <a:endParaRPr lang="en-US"/>
        </a:p>
      </dgm:t>
    </dgm:pt>
    <dgm:pt modelId="{8EE7E949-9079-4915-B00F-248832C10385}">
      <dgm:prSet/>
      <dgm:spPr/>
      <dgm:t>
        <a:bodyPr/>
        <a:lstStyle/>
        <a:p>
          <a:pPr>
            <a:lnSpc>
              <a:spcPct val="100000"/>
            </a:lnSpc>
          </a:pPr>
          <a:r>
            <a:rPr lang="en-US" dirty="0"/>
            <a:t>Research protocol to measure systemically circular economy</a:t>
          </a:r>
        </a:p>
      </dgm:t>
    </dgm:pt>
    <dgm:pt modelId="{FA983327-8AED-4E57-ACC7-3BB15DB98111}" type="parTrans" cxnId="{5A66F9FE-B4E7-424F-A010-6C216F8BFAF8}">
      <dgm:prSet/>
      <dgm:spPr/>
      <dgm:t>
        <a:bodyPr/>
        <a:lstStyle/>
        <a:p>
          <a:endParaRPr lang="en-US"/>
        </a:p>
      </dgm:t>
    </dgm:pt>
    <dgm:pt modelId="{9B4EA5E7-815B-4E76-9FDC-2F2180B2FB7A}" type="sibTrans" cxnId="{5A66F9FE-B4E7-424F-A010-6C216F8BFAF8}">
      <dgm:prSet/>
      <dgm:spPr/>
      <dgm:t>
        <a:bodyPr/>
        <a:lstStyle/>
        <a:p>
          <a:pPr>
            <a:lnSpc>
              <a:spcPct val="100000"/>
            </a:lnSpc>
          </a:pPr>
          <a:endParaRPr lang="en-US"/>
        </a:p>
      </dgm:t>
    </dgm:pt>
    <dgm:pt modelId="{C7298376-FB3B-464E-BF16-824C6D4B8B27}">
      <dgm:prSet/>
      <dgm:spPr/>
      <dgm:t>
        <a:bodyPr/>
        <a:lstStyle/>
        <a:p>
          <a:pPr>
            <a:lnSpc>
              <a:spcPct val="100000"/>
            </a:lnSpc>
          </a:pPr>
          <a:r>
            <a:rPr lang="en-US" dirty="0"/>
            <a:t>Results &amp; Discussion</a:t>
          </a:r>
        </a:p>
      </dgm:t>
    </dgm:pt>
    <dgm:pt modelId="{049584E0-E8DC-4974-8E2C-BC0EB51A68F8}" type="parTrans" cxnId="{68EC2428-70E7-4429-9C1E-70BA4202A343}">
      <dgm:prSet/>
      <dgm:spPr/>
      <dgm:t>
        <a:bodyPr/>
        <a:lstStyle/>
        <a:p>
          <a:endParaRPr lang="en-US"/>
        </a:p>
      </dgm:t>
    </dgm:pt>
    <dgm:pt modelId="{294F8095-919D-45AF-AE87-D077E1A7330C}" type="sibTrans" cxnId="{68EC2428-70E7-4429-9C1E-70BA4202A343}">
      <dgm:prSet/>
      <dgm:spPr/>
      <dgm:t>
        <a:bodyPr/>
        <a:lstStyle/>
        <a:p>
          <a:endParaRPr lang="en-US"/>
        </a:p>
      </dgm:t>
    </dgm:pt>
    <dgm:pt modelId="{FF393850-C7C0-441A-A935-B6FE0EA48D21}" type="pres">
      <dgm:prSet presAssocID="{AB0CC535-994C-4765-A956-F88E86FEE606}" presName="root" presStyleCnt="0">
        <dgm:presLayoutVars>
          <dgm:dir/>
          <dgm:resizeHandles val="exact"/>
        </dgm:presLayoutVars>
      </dgm:prSet>
      <dgm:spPr/>
    </dgm:pt>
    <dgm:pt modelId="{93E246F7-7D64-4FA3-A3AE-E898AFCE840C}" type="pres">
      <dgm:prSet presAssocID="{AB0CC535-994C-4765-A956-F88E86FEE606}" presName="container" presStyleCnt="0">
        <dgm:presLayoutVars>
          <dgm:dir/>
          <dgm:resizeHandles val="exact"/>
        </dgm:presLayoutVars>
      </dgm:prSet>
      <dgm:spPr/>
    </dgm:pt>
    <dgm:pt modelId="{C886D0B5-8D34-45BE-96EE-4B657857A94A}" type="pres">
      <dgm:prSet presAssocID="{DA8DF257-DA5F-4537-962E-9B3264A0F6D2}" presName="compNode" presStyleCnt="0"/>
      <dgm:spPr/>
    </dgm:pt>
    <dgm:pt modelId="{4FB0FD2E-FC74-4924-AC2F-77DC07571DE9}" type="pres">
      <dgm:prSet presAssocID="{DA8DF257-DA5F-4537-962E-9B3264A0F6D2}" presName="iconBgRect" presStyleLbl="bgShp" presStyleIdx="0" presStyleCnt="5"/>
      <dgm:spPr/>
    </dgm:pt>
    <dgm:pt modelId="{24E15D65-F195-40CD-B56C-162F2488805B}" type="pres">
      <dgm:prSet presAssocID="{DA8DF257-DA5F-4537-962E-9B3264A0F6D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ine"/>
        </a:ext>
      </dgm:extLst>
    </dgm:pt>
    <dgm:pt modelId="{8B9BFCC4-FB55-4CBF-8623-58B2F295ACBB}" type="pres">
      <dgm:prSet presAssocID="{DA8DF257-DA5F-4537-962E-9B3264A0F6D2}" presName="spaceRect" presStyleCnt="0"/>
      <dgm:spPr/>
    </dgm:pt>
    <dgm:pt modelId="{36DE910F-6C19-496D-AB8E-5E0E51C496C8}" type="pres">
      <dgm:prSet presAssocID="{DA8DF257-DA5F-4537-962E-9B3264A0F6D2}" presName="textRect" presStyleLbl="revTx" presStyleIdx="0" presStyleCnt="5">
        <dgm:presLayoutVars>
          <dgm:chMax val="1"/>
          <dgm:chPref val="1"/>
        </dgm:presLayoutVars>
      </dgm:prSet>
      <dgm:spPr/>
    </dgm:pt>
    <dgm:pt modelId="{0B75B486-6308-427D-AD9F-4D2E6A572035}" type="pres">
      <dgm:prSet presAssocID="{31978141-F7ED-4D61-B4D0-53D184D88927}" presName="sibTrans" presStyleLbl="sibTrans2D1" presStyleIdx="0" presStyleCnt="0"/>
      <dgm:spPr/>
    </dgm:pt>
    <dgm:pt modelId="{FC39E0A4-BD40-4CD9-A460-85D60B753A2B}" type="pres">
      <dgm:prSet presAssocID="{5AE3296D-4327-4096-8E48-9B0F7CE9A11A}" presName="compNode" presStyleCnt="0"/>
      <dgm:spPr/>
    </dgm:pt>
    <dgm:pt modelId="{33AB0DFE-E038-4CA4-870C-4BCFA4FD7700}" type="pres">
      <dgm:prSet presAssocID="{5AE3296D-4327-4096-8E48-9B0F7CE9A11A}" presName="iconBgRect" presStyleLbl="bgShp" presStyleIdx="1" presStyleCnt="5"/>
      <dgm:spPr/>
    </dgm:pt>
    <dgm:pt modelId="{AFDF37FA-62E1-4170-8CD1-EE4418AB7ABE}" type="pres">
      <dgm:prSet presAssocID="{5AE3296D-4327-4096-8E48-9B0F7CE9A11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5578067-A719-4259-9FDE-26D7F3A25552}" type="pres">
      <dgm:prSet presAssocID="{5AE3296D-4327-4096-8E48-9B0F7CE9A11A}" presName="spaceRect" presStyleCnt="0"/>
      <dgm:spPr/>
    </dgm:pt>
    <dgm:pt modelId="{3E09136E-2B54-4F38-AE69-34CE63750D72}" type="pres">
      <dgm:prSet presAssocID="{5AE3296D-4327-4096-8E48-9B0F7CE9A11A}" presName="textRect" presStyleLbl="revTx" presStyleIdx="1" presStyleCnt="5">
        <dgm:presLayoutVars>
          <dgm:chMax val="1"/>
          <dgm:chPref val="1"/>
        </dgm:presLayoutVars>
      </dgm:prSet>
      <dgm:spPr/>
    </dgm:pt>
    <dgm:pt modelId="{BA229C86-C685-4DC5-987E-99D9F52EDD38}" type="pres">
      <dgm:prSet presAssocID="{09ABF07C-863A-4AC2-8DD3-D295CDF13EA6}" presName="sibTrans" presStyleLbl="sibTrans2D1" presStyleIdx="0" presStyleCnt="0"/>
      <dgm:spPr/>
    </dgm:pt>
    <dgm:pt modelId="{22F93108-81FD-438C-A5D1-FDDC941C7507}" type="pres">
      <dgm:prSet presAssocID="{9E0A49C1-C2A8-430E-A0F7-05C907BAB703}" presName="compNode" presStyleCnt="0"/>
      <dgm:spPr/>
    </dgm:pt>
    <dgm:pt modelId="{22E4D0EA-1B61-4E6E-AD32-4DD7A9E68446}" type="pres">
      <dgm:prSet presAssocID="{9E0A49C1-C2A8-430E-A0F7-05C907BAB703}" presName="iconBgRect" presStyleLbl="bgShp" presStyleIdx="2" presStyleCnt="5"/>
      <dgm:spPr/>
    </dgm:pt>
    <dgm:pt modelId="{8A33ED2A-E88D-4BED-ADAA-9083E3F30EAB}" type="pres">
      <dgm:prSet presAssocID="{9E0A49C1-C2A8-430E-A0F7-05C907BAB7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érarchie"/>
        </a:ext>
      </dgm:extLst>
    </dgm:pt>
    <dgm:pt modelId="{BF1D2196-77FD-4C36-AC70-3E17C1091985}" type="pres">
      <dgm:prSet presAssocID="{9E0A49C1-C2A8-430E-A0F7-05C907BAB703}" presName="spaceRect" presStyleCnt="0"/>
      <dgm:spPr/>
    </dgm:pt>
    <dgm:pt modelId="{1CCE5B9B-1C25-45F2-B3A8-69662FE2558A}" type="pres">
      <dgm:prSet presAssocID="{9E0A49C1-C2A8-430E-A0F7-05C907BAB703}" presName="textRect" presStyleLbl="revTx" presStyleIdx="2" presStyleCnt="5">
        <dgm:presLayoutVars>
          <dgm:chMax val="1"/>
          <dgm:chPref val="1"/>
        </dgm:presLayoutVars>
      </dgm:prSet>
      <dgm:spPr/>
    </dgm:pt>
    <dgm:pt modelId="{FF28D94C-CA66-4027-9630-CEAF0033EC32}" type="pres">
      <dgm:prSet presAssocID="{430A3C2E-39DE-451F-8242-9BAC4DA4931C}" presName="sibTrans" presStyleLbl="sibTrans2D1" presStyleIdx="0" presStyleCnt="0"/>
      <dgm:spPr/>
    </dgm:pt>
    <dgm:pt modelId="{5C646C42-76AF-4D2F-8190-30A4DBE4D82F}" type="pres">
      <dgm:prSet presAssocID="{8EE7E949-9079-4915-B00F-248832C10385}" presName="compNode" presStyleCnt="0"/>
      <dgm:spPr/>
    </dgm:pt>
    <dgm:pt modelId="{3D215797-16DD-483D-B058-D768398873ED}" type="pres">
      <dgm:prSet presAssocID="{8EE7E949-9079-4915-B00F-248832C10385}" presName="iconBgRect" presStyleLbl="bgShp" presStyleIdx="3" presStyleCnt="5"/>
      <dgm:spPr/>
    </dgm:pt>
    <dgm:pt modelId="{404223C2-D985-4D21-8032-E60794661AB4}" type="pres">
      <dgm:prSet presAssocID="{8EE7E949-9079-4915-B00F-248832C1038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ste de contrôle"/>
        </a:ext>
      </dgm:extLst>
    </dgm:pt>
    <dgm:pt modelId="{EBE7A4F6-6CA9-44B8-9882-C812F591F833}" type="pres">
      <dgm:prSet presAssocID="{8EE7E949-9079-4915-B00F-248832C10385}" presName="spaceRect" presStyleCnt="0"/>
      <dgm:spPr/>
    </dgm:pt>
    <dgm:pt modelId="{B4C0B825-9EE4-4E61-9218-F37204B9FDA9}" type="pres">
      <dgm:prSet presAssocID="{8EE7E949-9079-4915-B00F-248832C10385}" presName="textRect" presStyleLbl="revTx" presStyleIdx="3" presStyleCnt="5">
        <dgm:presLayoutVars>
          <dgm:chMax val="1"/>
          <dgm:chPref val="1"/>
        </dgm:presLayoutVars>
      </dgm:prSet>
      <dgm:spPr/>
    </dgm:pt>
    <dgm:pt modelId="{73C91419-6433-4EF0-8C9A-0DCCC3EAF4CF}" type="pres">
      <dgm:prSet presAssocID="{9B4EA5E7-815B-4E76-9FDC-2F2180B2FB7A}" presName="sibTrans" presStyleLbl="sibTrans2D1" presStyleIdx="0" presStyleCnt="0"/>
      <dgm:spPr/>
    </dgm:pt>
    <dgm:pt modelId="{7D49D803-597F-4B82-9035-B674648F0B7B}" type="pres">
      <dgm:prSet presAssocID="{C7298376-FB3B-464E-BF16-824C6D4B8B27}" presName="compNode" presStyleCnt="0"/>
      <dgm:spPr/>
    </dgm:pt>
    <dgm:pt modelId="{3368947E-A8BE-4267-94C9-EA4CBB50291E}" type="pres">
      <dgm:prSet presAssocID="{C7298376-FB3B-464E-BF16-824C6D4B8B27}" presName="iconBgRect" presStyleLbl="bgShp" presStyleIdx="4" presStyleCnt="5"/>
      <dgm:spPr/>
    </dgm:pt>
    <dgm:pt modelId="{B2E335C4-0E6C-4CC5-9351-52814D6DB010}" type="pres">
      <dgm:prSet presAssocID="{C7298376-FB3B-464E-BF16-824C6D4B8B2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6E3906C0-D9B5-4AE7-BC5E-426ABBE96BB9}" type="pres">
      <dgm:prSet presAssocID="{C7298376-FB3B-464E-BF16-824C6D4B8B27}" presName="spaceRect" presStyleCnt="0"/>
      <dgm:spPr/>
    </dgm:pt>
    <dgm:pt modelId="{FBF8A03A-0642-4B31-BC87-61CBC31F8A69}" type="pres">
      <dgm:prSet presAssocID="{C7298376-FB3B-464E-BF16-824C6D4B8B27}" presName="textRect" presStyleLbl="revTx" presStyleIdx="4" presStyleCnt="5">
        <dgm:presLayoutVars>
          <dgm:chMax val="1"/>
          <dgm:chPref val="1"/>
        </dgm:presLayoutVars>
      </dgm:prSet>
      <dgm:spPr/>
    </dgm:pt>
  </dgm:ptLst>
  <dgm:cxnLst>
    <dgm:cxn modelId="{E256D90F-BC8A-4A7F-811A-A0FC99A6FCEF}" srcId="{AB0CC535-994C-4765-A956-F88E86FEE606}" destId="{5AE3296D-4327-4096-8E48-9B0F7CE9A11A}" srcOrd="1" destOrd="0" parTransId="{C6C2551A-4E17-4DB4-B599-133A0A503B7E}" sibTransId="{09ABF07C-863A-4AC2-8DD3-D295CDF13EA6}"/>
    <dgm:cxn modelId="{68EC2428-70E7-4429-9C1E-70BA4202A343}" srcId="{AB0CC535-994C-4765-A956-F88E86FEE606}" destId="{C7298376-FB3B-464E-BF16-824C6D4B8B27}" srcOrd="4" destOrd="0" parTransId="{049584E0-E8DC-4974-8E2C-BC0EB51A68F8}" sibTransId="{294F8095-919D-45AF-AE87-D077E1A7330C}"/>
    <dgm:cxn modelId="{2339E028-65FF-4D12-A6BA-B5733DB26313}" type="presOf" srcId="{8EE7E949-9079-4915-B00F-248832C10385}" destId="{B4C0B825-9EE4-4E61-9218-F37204B9FDA9}" srcOrd="0" destOrd="0" presId="urn:microsoft.com/office/officeart/2018/2/layout/IconCircleList"/>
    <dgm:cxn modelId="{66F18A37-D10B-402F-8772-B9145B7C79FE}" type="presOf" srcId="{430A3C2E-39DE-451F-8242-9BAC4DA4931C}" destId="{FF28D94C-CA66-4027-9630-CEAF0033EC32}" srcOrd="0" destOrd="0" presId="urn:microsoft.com/office/officeart/2018/2/layout/IconCircleList"/>
    <dgm:cxn modelId="{7516523E-B792-4DB2-A88E-4FFC80281AE6}" type="presOf" srcId="{AB0CC535-994C-4765-A956-F88E86FEE606}" destId="{FF393850-C7C0-441A-A935-B6FE0EA48D21}" srcOrd="0" destOrd="0" presId="urn:microsoft.com/office/officeart/2018/2/layout/IconCircleList"/>
    <dgm:cxn modelId="{7A6B365D-21C1-4473-82F7-1A78403D0629}" type="presOf" srcId="{9B4EA5E7-815B-4E76-9FDC-2F2180B2FB7A}" destId="{73C91419-6433-4EF0-8C9A-0DCCC3EAF4CF}" srcOrd="0" destOrd="0" presId="urn:microsoft.com/office/officeart/2018/2/layout/IconCircleList"/>
    <dgm:cxn modelId="{CFDEC95F-E285-432B-8C10-34F0D28EDCA8}" type="presOf" srcId="{31978141-F7ED-4D61-B4D0-53D184D88927}" destId="{0B75B486-6308-427D-AD9F-4D2E6A572035}" srcOrd="0" destOrd="0" presId="urn:microsoft.com/office/officeart/2018/2/layout/IconCircleList"/>
    <dgm:cxn modelId="{9CD74563-6009-490B-B0BA-0B0CBC9AE61D}" srcId="{AB0CC535-994C-4765-A956-F88E86FEE606}" destId="{DA8DF257-DA5F-4537-962E-9B3264A0F6D2}" srcOrd="0" destOrd="0" parTransId="{883FD933-6E20-4158-9381-80DA003748D6}" sibTransId="{31978141-F7ED-4D61-B4D0-53D184D88927}"/>
    <dgm:cxn modelId="{87C67344-EC2A-4004-92E7-39F0DF9E947D}" type="presOf" srcId="{09ABF07C-863A-4AC2-8DD3-D295CDF13EA6}" destId="{BA229C86-C685-4DC5-987E-99D9F52EDD38}" srcOrd="0" destOrd="0" presId="urn:microsoft.com/office/officeart/2018/2/layout/IconCircleList"/>
    <dgm:cxn modelId="{EBB6704E-EF20-4B77-81E4-836C22BDBF7B}" srcId="{AB0CC535-994C-4765-A956-F88E86FEE606}" destId="{9E0A49C1-C2A8-430E-A0F7-05C907BAB703}" srcOrd="2" destOrd="0" parTransId="{C440E451-AD11-44EC-894D-D0DCC653FD7E}" sibTransId="{430A3C2E-39DE-451F-8242-9BAC4DA4931C}"/>
    <dgm:cxn modelId="{BE8F7B56-6E09-4F45-96E8-4BB2DC3A5298}" type="presOf" srcId="{5AE3296D-4327-4096-8E48-9B0F7CE9A11A}" destId="{3E09136E-2B54-4F38-AE69-34CE63750D72}" srcOrd="0" destOrd="0" presId="urn:microsoft.com/office/officeart/2018/2/layout/IconCircleList"/>
    <dgm:cxn modelId="{16DEE07D-2768-4F2D-BB2E-59DD97A22E1E}" type="presOf" srcId="{9E0A49C1-C2A8-430E-A0F7-05C907BAB703}" destId="{1CCE5B9B-1C25-45F2-B3A8-69662FE2558A}" srcOrd="0" destOrd="0" presId="urn:microsoft.com/office/officeart/2018/2/layout/IconCircleList"/>
    <dgm:cxn modelId="{AFBF0E8C-9A9D-4DD8-ACA4-A7A7051F45F7}" type="presOf" srcId="{C7298376-FB3B-464E-BF16-824C6D4B8B27}" destId="{FBF8A03A-0642-4B31-BC87-61CBC31F8A69}" srcOrd="0" destOrd="0" presId="urn:microsoft.com/office/officeart/2018/2/layout/IconCircleList"/>
    <dgm:cxn modelId="{C07A78C2-FCCB-4534-B143-47544EAD2DDB}" type="presOf" srcId="{DA8DF257-DA5F-4537-962E-9B3264A0F6D2}" destId="{36DE910F-6C19-496D-AB8E-5E0E51C496C8}" srcOrd="0" destOrd="0" presId="urn:microsoft.com/office/officeart/2018/2/layout/IconCircleList"/>
    <dgm:cxn modelId="{5A66F9FE-B4E7-424F-A010-6C216F8BFAF8}" srcId="{AB0CC535-994C-4765-A956-F88E86FEE606}" destId="{8EE7E949-9079-4915-B00F-248832C10385}" srcOrd="3" destOrd="0" parTransId="{FA983327-8AED-4E57-ACC7-3BB15DB98111}" sibTransId="{9B4EA5E7-815B-4E76-9FDC-2F2180B2FB7A}"/>
    <dgm:cxn modelId="{CCB5C503-016C-4D1E-BFD1-EF831330028F}" type="presParOf" srcId="{FF393850-C7C0-441A-A935-B6FE0EA48D21}" destId="{93E246F7-7D64-4FA3-A3AE-E898AFCE840C}" srcOrd="0" destOrd="0" presId="urn:microsoft.com/office/officeart/2018/2/layout/IconCircleList"/>
    <dgm:cxn modelId="{6A717827-FFE2-4A18-AA72-75F1C387B346}" type="presParOf" srcId="{93E246F7-7D64-4FA3-A3AE-E898AFCE840C}" destId="{C886D0B5-8D34-45BE-96EE-4B657857A94A}" srcOrd="0" destOrd="0" presId="urn:microsoft.com/office/officeart/2018/2/layout/IconCircleList"/>
    <dgm:cxn modelId="{B3D16EE1-8AB9-4193-98FB-97C417BB4240}" type="presParOf" srcId="{C886D0B5-8D34-45BE-96EE-4B657857A94A}" destId="{4FB0FD2E-FC74-4924-AC2F-77DC07571DE9}" srcOrd="0" destOrd="0" presId="urn:microsoft.com/office/officeart/2018/2/layout/IconCircleList"/>
    <dgm:cxn modelId="{9A0E0750-97FC-4D34-820C-0619633C40A6}" type="presParOf" srcId="{C886D0B5-8D34-45BE-96EE-4B657857A94A}" destId="{24E15D65-F195-40CD-B56C-162F2488805B}" srcOrd="1" destOrd="0" presId="urn:microsoft.com/office/officeart/2018/2/layout/IconCircleList"/>
    <dgm:cxn modelId="{B8AB4DCD-DFF2-47B3-B8F2-A3F351AC789D}" type="presParOf" srcId="{C886D0B5-8D34-45BE-96EE-4B657857A94A}" destId="{8B9BFCC4-FB55-4CBF-8623-58B2F295ACBB}" srcOrd="2" destOrd="0" presId="urn:microsoft.com/office/officeart/2018/2/layout/IconCircleList"/>
    <dgm:cxn modelId="{F72CED2D-837A-4553-AFA0-A77D38B58753}" type="presParOf" srcId="{C886D0B5-8D34-45BE-96EE-4B657857A94A}" destId="{36DE910F-6C19-496D-AB8E-5E0E51C496C8}" srcOrd="3" destOrd="0" presId="urn:microsoft.com/office/officeart/2018/2/layout/IconCircleList"/>
    <dgm:cxn modelId="{D3A474E1-460D-4728-991C-F01024AC68B5}" type="presParOf" srcId="{93E246F7-7D64-4FA3-A3AE-E898AFCE840C}" destId="{0B75B486-6308-427D-AD9F-4D2E6A572035}" srcOrd="1" destOrd="0" presId="urn:microsoft.com/office/officeart/2018/2/layout/IconCircleList"/>
    <dgm:cxn modelId="{DFAC1AAE-30BE-40B2-B11C-41DB94EA6773}" type="presParOf" srcId="{93E246F7-7D64-4FA3-A3AE-E898AFCE840C}" destId="{FC39E0A4-BD40-4CD9-A460-85D60B753A2B}" srcOrd="2" destOrd="0" presId="urn:microsoft.com/office/officeart/2018/2/layout/IconCircleList"/>
    <dgm:cxn modelId="{01A1A4BA-5047-4C49-8245-F4218D130BDC}" type="presParOf" srcId="{FC39E0A4-BD40-4CD9-A460-85D60B753A2B}" destId="{33AB0DFE-E038-4CA4-870C-4BCFA4FD7700}" srcOrd="0" destOrd="0" presId="urn:microsoft.com/office/officeart/2018/2/layout/IconCircleList"/>
    <dgm:cxn modelId="{91FBC021-D624-4310-BD94-21197B78A19F}" type="presParOf" srcId="{FC39E0A4-BD40-4CD9-A460-85D60B753A2B}" destId="{AFDF37FA-62E1-4170-8CD1-EE4418AB7ABE}" srcOrd="1" destOrd="0" presId="urn:microsoft.com/office/officeart/2018/2/layout/IconCircleList"/>
    <dgm:cxn modelId="{6E2D8FF6-32C3-4998-BDD4-9191C1DF5B7C}" type="presParOf" srcId="{FC39E0A4-BD40-4CD9-A460-85D60B753A2B}" destId="{55578067-A719-4259-9FDE-26D7F3A25552}" srcOrd="2" destOrd="0" presId="urn:microsoft.com/office/officeart/2018/2/layout/IconCircleList"/>
    <dgm:cxn modelId="{B7EC8838-62A4-4F8A-8445-A0BB655F3AF9}" type="presParOf" srcId="{FC39E0A4-BD40-4CD9-A460-85D60B753A2B}" destId="{3E09136E-2B54-4F38-AE69-34CE63750D72}" srcOrd="3" destOrd="0" presId="urn:microsoft.com/office/officeart/2018/2/layout/IconCircleList"/>
    <dgm:cxn modelId="{F42D9A1F-E439-4588-BD1A-3EA31C5354B9}" type="presParOf" srcId="{93E246F7-7D64-4FA3-A3AE-E898AFCE840C}" destId="{BA229C86-C685-4DC5-987E-99D9F52EDD38}" srcOrd="3" destOrd="0" presId="urn:microsoft.com/office/officeart/2018/2/layout/IconCircleList"/>
    <dgm:cxn modelId="{97B907AE-F1D8-4675-B265-E4E8C1C10176}" type="presParOf" srcId="{93E246F7-7D64-4FA3-A3AE-E898AFCE840C}" destId="{22F93108-81FD-438C-A5D1-FDDC941C7507}" srcOrd="4" destOrd="0" presId="urn:microsoft.com/office/officeart/2018/2/layout/IconCircleList"/>
    <dgm:cxn modelId="{6CEFC9C9-493E-4F29-BFBD-FDB881D3C394}" type="presParOf" srcId="{22F93108-81FD-438C-A5D1-FDDC941C7507}" destId="{22E4D0EA-1B61-4E6E-AD32-4DD7A9E68446}" srcOrd="0" destOrd="0" presId="urn:microsoft.com/office/officeart/2018/2/layout/IconCircleList"/>
    <dgm:cxn modelId="{CB0D4568-A534-47BA-BF49-3E96EB0E1EAB}" type="presParOf" srcId="{22F93108-81FD-438C-A5D1-FDDC941C7507}" destId="{8A33ED2A-E88D-4BED-ADAA-9083E3F30EAB}" srcOrd="1" destOrd="0" presId="urn:microsoft.com/office/officeart/2018/2/layout/IconCircleList"/>
    <dgm:cxn modelId="{A2163C84-6D48-4CE7-BB4D-BF5A19A5FDF4}" type="presParOf" srcId="{22F93108-81FD-438C-A5D1-FDDC941C7507}" destId="{BF1D2196-77FD-4C36-AC70-3E17C1091985}" srcOrd="2" destOrd="0" presId="urn:microsoft.com/office/officeart/2018/2/layout/IconCircleList"/>
    <dgm:cxn modelId="{DB83DD37-B161-43F3-A28A-AF0960EFD436}" type="presParOf" srcId="{22F93108-81FD-438C-A5D1-FDDC941C7507}" destId="{1CCE5B9B-1C25-45F2-B3A8-69662FE2558A}" srcOrd="3" destOrd="0" presId="urn:microsoft.com/office/officeart/2018/2/layout/IconCircleList"/>
    <dgm:cxn modelId="{ED0D3E6C-9B54-469D-B7F5-0FBABF9339F5}" type="presParOf" srcId="{93E246F7-7D64-4FA3-A3AE-E898AFCE840C}" destId="{FF28D94C-CA66-4027-9630-CEAF0033EC32}" srcOrd="5" destOrd="0" presId="urn:microsoft.com/office/officeart/2018/2/layout/IconCircleList"/>
    <dgm:cxn modelId="{31BEE2A3-55CA-4A93-97CE-C3097FE7191D}" type="presParOf" srcId="{93E246F7-7D64-4FA3-A3AE-E898AFCE840C}" destId="{5C646C42-76AF-4D2F-8190-30A4DBE4D82F}" srcOrd="6" destOrd="0" presId="urn:microsoft.com/office/officeart/2018/2/layout/IconCircleList"/>
    <dgm:cxn modelId="{D90B7318-D25A-4BE4-8596-6D16C0C44838}" type="presParOf" srcId="{5C646C42-76AF-4D2F-8190-30A4DBE4D82F}" destId="{3D215797-16DD-483D-B058-D768398873ED}" srcOrd="0" destOrd="0" presId="urn:microsoft.com/office/officeart/2018/2/layout/IconCircleList"/>
    <dgm:cxn modelId="{73EBC0E4-9DA1-471E-BE7A-4C9DDB034E90}" type="presParOf" srcId="{5C646C42-76AF-4D2F-8190-30A4DBE4D82F}" destId="{404223C2-D985-4D21-8032-E60794661AB4}" srcOrd="1" destOrd="0" presId="urn:microsoft.com/office/officeart/2018/2/layout/IconCircleList"/>
    <dgm:cxn modelId="{8C4D5B08-7BD9-4487-B412-034C8000B08A}" type="presParOf" srcId="{5C646C42-76AF-4D2F-8190-30A4DBE4D82F}" destId="{EBE7A4F6-6CA9-44B8-9882-C812F591F833}" srcOrd="2" destOrd="0" presId="urn:microsoft.com/office/officeart/2018/2/layout/IconCircleList"/>
    <dgm:cxn modelId="{8DEAA57C-5C64-44DD-9EF2-ED170D378A40}" type="presParOf" srcId="{5C646C42-76AF-4D2F-8190-30A4DBE4D82F}" destId="{B4C0B825-9EE4-4E61-9218-F37204B9FDA9}" srcOrd="3" destOrd="0" presId="urn:microsoft.com/office/officeart/2018/2/layout/IconCircleList"/>
    <dgm:cxn modelId="{20592CC2-FEF3-498A-967B-70564F65C391}" type="presParOf" srcId="{93E246F7-7D64-4FA3-A3AE-E898AFCE840C}" destId="{73C91419-6433-4EF0-8C9A-0DCCC3EAF4CF}" srcOrd="7" destOrd="0" presId="urn:microsoft.com/office/officeart/2018/2/layout/IconCircleList"/>
    <dgm:cxn modelId="{E9F94732-7669-461C-BEA1-67D366B93D52}" type="presParOf" srcId="{93E246F7-7D64-4FA3-A3AE-E898AFCE840C}" destId="{7D49D803-597F-4B82-9035-B674648F0B7B}" srcOrd="8" destOrd="0" presId="urn:microsoft.com/office/officeart/2018/2/layout/IconCircleList"/>
    <dgm:cxn modelId="{13583B4F-001D-41B1-A979-281A3D0DB9D2}" type="presParOf" srcId="{7D49D803-597F-4B82-9035-B674648F0B7B}" destId="{3368947E-A8BE-4267-94C9-EA4CBB50291E}" srcOrd="0" destOrd="0" presId="urn:microsoft.com/office/officeart/2018/2/layout/IconCircleList"/>
    <dgm:cxn modelId="{1B7EAF99-B0D0-46A8-8B3C-D45CB72081AA}" type="presParOf" srcId="{7D49D803-597F-4B82-9035-B674648F0B7B}" destId="{B2E335C4-0E6C-4CC5-9351-52814D6DB010}" srcOrd="1" destOrd="0" presId="urn:microsoft.com/office/officeart/2018/2/layout/IconCircleList"/>
    <dgm:cxn modelId="{C255C457-974F-441B-B5BD-D71803EEFC12}" type="presParOf" srcId="{7D49D803-597F-4B82-9035-B674648F0B7B}" destId="{6E3906C0-D9B5-4AE7-BC5E-426ABBE96BB9}" srcOrd="2" destOrd="0" presId="urn:microsoft.com/office/officeart/2018/2/layout/IconCircleList"/>
    <dgm:cxn modelId="{1AF72D15-C8F2-46CB-AE32-22C90C8BB0A6}" type="presParOf" srcId="{7D49D803-597F-4B82-9035-B674648F0B7B}" destId="{FBF8A03A-0642-4B31-BC87-61CBC31F8A6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4BC2B-F6A5-4FF0-B79D-5D6D470465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588D316-84B9-4739-922F-F5B4D893E0A3}">
      <dgm:prSet phldrT="[Text]" custT="1"/>
      <dgm:spPr/>
      <dgm:t>
        <a:bodyPr/>
        <a:lstStyle/>
        <a:p>
          <a:endParaRPr lang="en-US" sz="1200" dirty="0"/>
        </a:p>
      </dgm:t>
    </dgm:pt>
    <dgm:pt modelId="{5F1FAF63-01AF-4BD0-A147-187D7003B512}" type="sibTrans" cxnId="{EF277CD1-A423-4507-AF23-BC7DF6F7305D}">
      <dgm:prSet/>
      <dgm:spPr/>
      <dgm:t>
        <a:bodyPr/>
        <a:lstStyle/>
        <a:p>
          <a:endParaRPr lang="en-US"/>
        </a:p>
      </dgm:t>
    </dgm:pt>
    <dgm:pt modelId="{6F4767A0-4994-4513-B6F6-5F4F3CBAF06A}" type="parTrans" cxnId="{EF277CD1-A423-4507-AF23-BC7DF6F7305D}">
      <dgm:prSet/>
      <dgm:spPr/>
      <dgm:t>
        <a:bodyPr/>
        <a:lstStyle/>
        <a:p>
          <a:endParaRPr lang="en-US"/>
        </a:p>
      </dgm:t>
    </dgm:pt>
    <dgm:pt modelId="{CB029480-0E84-4CA8-8400-57C7AB41D9D2}">
      <dgm:prSet phldrT="[Text]" custT="1"/>
      <dgm:spPr/>
      <dgm:t>
        <a:bodyPr/>
        <a:lstStyle/>
        <a:p>
          <a:r>
            <a:rPr lang="en-US" sz="2400" dirty="0"/>
            <a:t>Principles</a:t>
          </a:r>
        </a:p>
      </dgm:t>
    </dgm:pt>
    <dgm:pt modelId="{7763B4D9-3312-42AB-8CBE-A3C236F369EB}" type="sibTrans" cxnId="{FAF72AE3-3F23-4830-B049-335AAF6BE1EC}">
      <dgm:prSet/>
      <dgm:spPr/>
      <dgm:t>
        <a:bodyPr/>
        <a:lstStyle/>
        <a:p>
          <a:endParaRPr lang="en-US"/>
        </a:p>
      </dgm:t>
    </dgm:pt>
    <dgm:pt modelId="{E6BF31EB-73F7-4CFE-BE8C-A466F7D8C891}" type="parTrans" cxnId="{FAF72AE3-3F23-4830-B049-335AAF6BE1EC}">
      <dgm:prSet/>
      <dgm:spPr/>
      <dgm:t>
        <a:bodyPr/>
        <a:lstStyle/>
        <a:p>
          <a:endParaRPr lang="en-US"/>
        </a:p>
      </dgm:t>
    </dgm:pt>
    <dgm:pt modelId="{6EEE51F3-D5A3-4A99-B852-B52E91570516}">
      <dgm:prSet phldrT="[Text]" custT="1"/>
      <dgm:spPr/>
      <dgm:t>
        <a:bodyPr/>
        <a:lstStyle/>
        <a:p>
          <a:r>
            <a:rPr lang="en-US" sz="1200" dirty="0"/>
            <a:t>Long life loops</a:t>
          </a:r>
        </a:p>
      </dgm:t>
    </dgm:pt>
    <dgm:pt modelId="{4774BB8F-9012-4722-A830-91887E4BB2A6}" type="parTrans" cxnId="{0689BDE3-711E-49FE-A229-A93650930E74}">
      <dgm:prSet/>
      <dgm:spPr/>
      <dgm:t>
        <a:bodyPr/>
        <a:lstStyle/>
        <a:p>
          <a:endParaRPr lang="en-US"/>
        </a:p>
      </dgm:t>
    </dgm:pt>
    <dgm:pt modelId="{96A609CC-8B3B-4643-B754-F7FD1D738332}" type="sibTrans" cxnId="{0689BDE3-711E-49FE-A229-A93650930E74}">
      <dgm:prSet/>
      <dgm:spPr/>
      <dgm:t>
        <a:bodyPr/>
        <a:lstStyle/>
        <a:p>
          <a:endParaRPr lang="en-US"/>
        </a:p>
      </dgm:t>
    </dgm:pt>
    <dgm:pt modelId="{5ADB7F27-818E-4B72-8A96-5899EB6C6ABD}">
      <dgm:prSet phldrT="[Text]" custT="1"/>
      <dgm:spPr/>
      <dgm:t>
        <a:bodyPr/>
        <a:lstStyle/>
        <a:p>
          <a:r>
            <a:rPr lang="en-US" sz="1200" dirty="0"/>
            <a:t>Closing loops (Recycling, Materials &amp; eco-design)</a:t>
          </a:r>
        </a:p>
      </dgm:t>
    </dgm:pt>
    <dgm:pt modelId="{BA7EDA82-3E43-4937-81B3-9E41259AF017}" type="parTrans" cxnId="{2951FBC3-CAF4-4E1E-A8A1-41F98E017521}">
      <dgm:prSet/>
      <dgm:spPr/>
      <dgm:t>
        <a:bodyPr/>
        <a:lstStyle/>
        <a:p>
          <a:endParaRPr lang="en-US"/>
        </a:p>
      </dgm:t>
    </dgm:pt>
    <dgm:pt modelId="{1DC9DCBB-B56A-49F3-A3DE-509513006CF5}" type="sibTrans" cxnId="{2951FBC3-CAF4-4E1E-A8A1-41F98E017521}">
      <dgm:prSet/>
      <dgm:spPr/>
      <dgm:t>
        <a:bodyPr/>
        <a:lstStyle/>
        <a:p>
          <a:endParaRPr lang="en-US"/>
        </a:p>
      </dgm:t>
    </dgm:pt>
    <dgm:pt modelId="{E0A7EA50-CF12-4157-B506-5F83CE70558D}">
      <dgm:prSet phldrT="[Text]" custT="1"/>
      <dgm:spPr/>
      <dgm:t>
        <a:bodyPr/>
        <a:lstStyle/>
        <a:p>
          <a:r>
            <a:rPr lang="en-US" sz="1200" dirty="0"/>
            <a:t>Extended loops (industrial symbiosis)</a:t>
          </a:r>
        </a:p>
      </dgm:t>
    </dgm:pt>
    <dgm:pt modelId="{D17CA9B6-F7F0-476C-816A-CA38824F495A}" type="parTrans" cxnId="{68D9E204-F669-4AA1-896F-42C6218F734B}">
      <dgm:prSet/>
      <dgm:spPr/>
      <dgm:t>
        <a:bodyPr/>
        <a:lstStyle/>
        <a:p>
          <a:endParaRPr lang="en-US"/>
        </a:p>
      </dgm:t>
    </dgm:pt>
    <dgm:pt modelId="{B1BFAF78-DBD3-40ED-BC4D-76AD45673462}" type="sibTrans" cxnId="{68D9E204-F669-4AA1-896F-42C6218F734B}">
      <dgm:prSet/>
      <dgm:spPr/>
      <dgm:t>
        <a:bodyPr/>
        <a:lstStyle/>
        <a:p>
          <a:endParaRPr lang="en-US"/>
        </a:p>
      </dgm:t>
    </dgm:pt>
    <dgm:pt modelId="{205CD557-BE2F-454E-AB12-806355E6F318}">
      <dgm:prSet phldrT="[Text]" custT="1"/>
      <dgm:spPr/>
      <dgm:t>
        <a:bodyPr/>
        <a:lstStyle/>
        <a:p>
          <a:r>
            <a:rPr lang="en-US" sz="1200" dirty="0"/>
            <a:t>Intensifying loops (Circular business models)</a:t>
          </a:r>
        </a:p>
      </dgm:t>
    </dgm:pt>
    <dgm:pt modelId="{1F2D6187-8661-40A8-8897-B89A1906BA64}" type="parTrans" cxnId="{AC7F0BEB-6BEF-494C-9186-EAFDD8C930F5}">
      <dgm:prSet/>
      <dgm:spPr/>
      <dgm:t>
        <a:bodyPr/>
        <a:lstStyle/>
        <a:p>
          <a:endParaRPr lang="en-US"/>
        </a:p>
      </dgm:t>
    </dgm:pt>
    <dgm:pt modelId="{AFD0C112-49D0-40FB-9CE6-92A22279F19A}" type="sibTrans" cxnId="{AC7F0BEB-6BEF-494C-9186-EAFDD8C930F5}">
      <dgm:prSet/>
      <dgm:spPr/>
      <dgm:t>
        <a:bodyPr/>
        <a:lstStyle/>
        <a:p>
          <a:endParaRPr lang="en-US"/>
        </a:p>
      </dgm:t>
    </dgm:pt>
    <dgm:pt modelId="{88A2A57E-1B24-476F-82E4-A77E390B686F}" type="pres">
      <dgm:prSet presAssocID="{B254BC2B-F6A5-4FF0-B79D-5D6D4704652E}" presName="Name0" presStyleCnt="0">
        <dgm:presLayoutVars>
          <dgm:dir/>
          <dgm:animLvl val="lvl"/>
          <dgm:resizeHandles/>
        </dgm:presLayoutVars>
      </dgm:prSet>
      <dgm:spPr/>
    </dgm:pt>
    <dgm:pt modelId="{271F99A2-5803-455D-916B-440C7ECD8CA1}" type="pres">
      <dgm:prSet presAssocID="{CB029480-0E84-4CA8-8400-57C7AB41D9D2}" presName="linNode" presStyleCnt="0"/>
      <dgm:spPr/>
    </dgm:pt>
    <dgm:pt modelId="{8E16C513-455A-42DD-8CFD-923DED2D28ED}" type="pres">
      <dgm:prSet presAssocID="{CB029480-0E84-4CA8-8400-57C7AB41D9D2}" presName="parentShp" presStyleLbl="node1" presStyleIdx="0" presStyleCnt="1" custScaleY="100098">
        <dgm:presLayoutVars>
          <dgm:bulletEnabled val="1"/>
        </dgm:presLayoutVars>
      </dgm:prSet>
      <dgm:spPr/>
    </dgm:pt>
    <dgm:pt modelId="{DC7FF5C2-D700-44CF-A741-782924426D3E}" type="pres">
      <dgm:prSet presAssocID="{CB029480-0E84-4CA8-8400-57C7AB41D9D2}" presName="childShp" presStyleLbl="bgAccFollowNode1" presStyleIdx="0" presStyleCnt="1" custScaleX="114884" custScaleY="100196">
        <dgm:presLayoutVars>
          <dgm:bulletEnabled val="1"/>
        </dgm:presLayoutVars>
      </dgm:prSet>
      <dgm:spPr/>
    </dgm:pt>
  </dgm:ptLst>
  <dgm:cxnLst>
    <dgm:cxn modelId="{68D9E204-F669-4AA1-896F-42C6218F734B}" srcId="{CB029480-0E84-4CA8-8400-57C7AB41D9D2}" destId="{E0A7EA50-CF12-4157-B506-5F83CE70558D}" srcOrd="3" destOrd="0" parTransId="{D17CA9B6-F7F0-476C-816A-CA38824F495A}" sibTransId="{B1BFAF78-DBD3-40ED-BC4D-76AD45673462}"/>
    <dgm:cxn modelId="{04D2DA3E-8D58-408F-87E8-67AE425969C9}" type="presOf" srcId="{C588D316-84B9-4739-922F-F5B4D893E0A3}" destId="{DC7FF5C2-D700-44CF-A741-782924426D3E}" srcOrd="0" destOrd="0" presId="urn:microsoft.com/office/officeart/2005/8/layout/vList6"/>
    <dgm:cxn modelId="{AE3EB65D-F63B-4299-A138-AFE343C6A82C}" type="presOf" srcId="{E0A7EA50-CF12-4157-B506-5F83CE70558D}" destId="{DC7FF5C2-D700-44CF-A741-782924426D3E}" srcOrd="0" destOrd="3" presId="urn:microsoft.com/office/officeart/2005/8/layout/vList6"/>
    <dgm:cxn modelId="{D6FA7962-E866-425C-8332-627E32BD079D}" type="presOf" srcId="{B254BC2B-F6A5-4FF0-B79D-5D6D4704652E}" destId="{88A2A57E-1B24-476F-82E4-A77E390B686F}" srcOrd="0" destOrd="0" presId="urn:microsoft.com/office/officeart/2005/8/layout/vList6"/>
    <dgm:cxn modelId="{BAD0BAA0-1CAB-4970-9BB3-7EAE7097D6C8}" type="presOf" srcId="{6EEE51F3-D5A3-4A99-B852-B52E91570516}" destId="{DC7FF5C2-D700-44CF-A741-782924426D3E}" srcOrd="0" destOrd="1" presId="urn:microsoft.com/office/officeart/2005/8/layout/vList6"/>
    <dgm:cxn modelId="{42548AC2-7A56-4AEE-B91F-AA097E8258A3}" type="presOf" srcId="{205CD557-BE2F-454E-AB12-806355E6F318}" destId="{DC7FF5C2-D700-44CF-A741-782924426D3E}" srcOrd="0" destOrd="4" presId="urn:microsoft.com/office/officeart/2005/8/layout/vList6"/>
    <dgm:cxn modelId="{2951FBC3-CAF4-4E1E-A8A1-41F98E017521}" srcId="{CB029480-0E84-4CA8-8400-57C7AB41D9D2}" destId="{5ADB7F27-818E-4B72-8A96-5899EB6C6ABD}" srcOrd="2" destOrd="0" parTransId="{BA7EDA82-3E43-4937-81B3-9E41259AF017}" sibTransId="{1DC9DCBB-B56A-49F3-A3DE-509513006CF5}"/>
    <dgm:cxn modelId="{A9F581C7-5A67-40F9-83DF-7E7B6ECD2D19}" type="presOf" srcId="{CB029480-0E84-4CA8-8400-57C7AB41D9D2}" destId="{8E16C513-455A-42DD-8CFD-923DED2D28ED}" srcOrd="0" destOrd="0" presId="urn:microsoft.com/office/officeart/2005/8/layout/vList6"/>
    <dgm:cxn modelId="{EF277CD1-A423-4507-AF23-BC7DF6F7305D}" srcId="{CB029480-0E84-4CA8-8400-57C7AB41D9D2}" destId="{C588D316-84B9-4739-922F-F5B4D893E0A3}" srcOrd="0" destOrd="0" parTransId="{6F4767A0-4994-4513-B6F6-5F4F3CBAF06A}" sibTransId="{5F1FAF63-01AF-4BD0-A147-187D7003B512}"/>
    <dgm:cxn modelId="{8AB14CDA-50FB-42FA-8904-5272A6EEF50D}" type="presOf" srcId="{5ADB7F27-818E-4B72-8A96-5899EB6C6ABD}" destId="{DC7FF5C2-D700-44CF-A741-782924426D3E}" srcOrd="0" destOrd="2" presId="urn:microsoft.com/office/officeart/2005/8/layout/vList6"/>
    <dgm:cxn modelId="{FAF72AE3-3F23-4830-B049-335AAF6BE1EC}" srcId="{B254BC2B-F6A5-4FF0-B79D-5D6D4704652E}" destId="{CB029480-0E84-4CA8-8400-57C7AB41D9D2}" srcOrd="0" destOrd="0" parTransId="{E6BF31EB-73F7-4CFE-BE8C-A466F7D8C891}" sibTransId="{7763B4D9-3312-42AB-8CBE-A3C236F369EB}"/>
    <dgm:cxn modelId="{0689BDE3-711E-49FE-A229-A93650930E74}" srcId="{CB029480-0E84-4CA8-8400-57C7AB41D9D2}" destId="{6EEE51F3-D5A3-4A99-B852-B52E91570516}" srcOrd="1" destOrd="0" parTransId="{4774BB8F-9012-4722-A830-91887E4BB2A6}" sibTransId="{96A609CC-8B3B-4643-B754-F7FD1D738332}"/>
    <dgm:cxn modelId="{AC7F0BEB-6BEF-494C-9186-EAFDD8C930F5}" srcId="{CB029480-0E84-4CA8-8400-57C7AB41D9D2}" destId="{205CD557-BE2F-454E-AB12-806355E6F318}" srcOrd="4" destOrd="0" parTransId="{1F2D6187-8661-40A8-8897-B89A1906BA64}" sibTransId="{AFD0C112-49D0-40FB-9CE6-92A22279F19A}"/>
    <dgm:cxn modelId="{F15224FF-1CA7-4283-975F-72E159511483}" type="presParOf" srcId="{88A2A57E-1B24-476F-82E4-A77E390B686F}" destId="{271F99A2-5803-455D-916B-440C7ECD8CA1}" srcOrd="0" destOrd="0" presId="urn:microsoft.com/office/officeart/2005/8/layout/vList6"/>
    <dgm:cxn modelId="{29FED41E-B4AB-43E0-8BCC-D3D1B5FA5406}" type="presParOf" srcId="{271F99A2-5803-455D-916B-440C7ECD8CA1}" destId="{8E16C513-455A-42DD-8CFD-923DED2D28ED}" srcOrd="0" destOrd="0" presId="urn:microsoft.com/office/officeart/2005/8/layout/vList6"/>
    <dgm:cxn modelId="{2E000835-9348-4CD7-A97E-66DA6E49D6D5}" type="presParOf" srcId="{271F99A2-5803-455D-916B-440C7ECD8CA1}" destId="{DC7FF5C2-D700-44CF-A741-782924426D3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592B1-0051-4DF7-B88B-1138048ED780}"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0F466021-3B19-4B4D-9C2C-117D810B5628}">
      <dgm:prSet phldrT="[Text]"/>
      <dgm:spPr/>
      <dgm:t>
        <a:bodyPr/>
        <a:lstStyle/>
        <a:p>
          <a:r>
            <a:rPr lang="en-US" dirty="0"/>
            <a:t>Sorting</a:t>
          </a:r>
        </a:p>
      </dgm:t>
    </dgm:pt>
    <dgm:pt modelId="{ECF7A9C1-94AC-40A0-8467-00274826DD53}" type="parTrans" cxnId="{6A0341F3-9747-4691-92E7-4AA53E895751}">
      <dgm:prSet/>
      <dgm:spPr/>
      <dgm:t>
        <a:bodyPr/>
        <a:lstStyle/>
        <a:p>
          <a:endParaRPr lang="en-US"/>
        </a:p>
      </dgm:t>
    </dgm:pt>
    <dgm:pt modelId="{A0E60B69-8671-4C1D-B37A-B877DFC57AF7}" type="sibTrans" cxnId="{6A0341F3-9747-4691-92E7-4AA53E895751}">
      <dgm:prSet/>
      <dgm:spPr/>
      <dgm:t>
        <a:bodyPr/>
        <a:lstStyle/>
        <a:p>
          <a:endParaRPr lang="en-US"/>
        </a:p>
      </dgm:t>
    </dgm:pt>
    <dgm:pt modelId="{4B654610-8126-497D-8776-9E70AF750C25}">
      <dgm:prSet phldrT="[Text]" custT="1"/>
      <dgm:spPr/>
      <dgm:t>
        <a:bodyPr/>
        <a:lstStyle/>
        <a:p>
          <a:r>
            <a:rPr lang="en-US" sz="1700" b="1" dirty="0">
              <a:solidFill>
                <a:srgbClr val="FF0000"/>
              </a:solidFill>
            </a:rPr>
            <a:t>Recycling</a:t>
          </a:r>
        </a:p>
      </dgm:t>
    </dgm:pt>
    <dgm:pt modelId="{A92E8381-17E7-469A-A1B9-73780C9E2ABF}" type="parTrans" cxnId="{3AA2B086-FECE-493B-800F-998CDC83C54E}">
      <dgm:prSet/>
      <dgm:spPr/>
      <dgm:t>
        <a:bodyPr/>
        <a:lstStyle/>
        <a:p>
          <a:endParaRPr lang="en-US"/>
        </a:p>
      </dgm:t>
    </dgm:pt>
    <dgm:pt modelId="{7ABAF31D-B187-4119-A49F-5FE49FAA3904}" type="sibTrans" cxnId="{3AA2B086-FECE-493B-800F-998CDC83C54E}">
      <dgm:prSet/>
      <dgm:spPr/>
      <dgm:t>
        <a:bodyPr/>
        <a:lstStyle/>
        <a:p>
          <a:endParaRPr lang="en-US"/>
        </a:p>
      </dgm:t>
    </dgm:pt>
    <dgm:pt modelId="{AA245A28-3414-415F-B3A1-0EA1F104B6C8}">
      <dgm:prSet phldrT="[Text]"/>
      <dgm:spPr/>
      <dgm:t>
        <a:bodyPr/>
        <a:lstStyle/>
        <a:p>
          <a:r>
            <a:rPr lang="en-US" dirty="0"/>
            <a:t>Production</a:t>
          </a:r>
        </a:p>
      </dgm:t>
    </dgm:pt>
    <dgm:pt modelId="{038A9629-8879-4DF5-B150-FDDAE622645F}" type="parTrans" cxnId="{58AC0916-BA9E-4036-BF66-3CF4EFFD472E}">
      <dgm:prSet/>
      <dgm:spPr/>
      <dgm:t>
        <a:bodyPr/>
        <a:lstStyle/>
        <a:p>
          <a:endParaRPr lang="en-US"/>
        </a:p>
      </dgm:t>
    </dgm:pt>
    <dgm:pt modelId="{3B323DF9-51E0-4C50-AEE3-4E8DD7F55C04}" type="sibTrans" cxnId="{58AC0916-BA9E-4036-BF66-3CF4EFFD472E}">
      <dgm:prSet/>
      <dgm:spPr/>
      <dgm:t>
        <a:bodyPr/>
        <a:lstStyle/>
        <a:p>
          <a:endParaRPr lang="en-US"/>
        </a:p>
      </dgm:t>
    </dgm:pt>
    <dgm:pt modelId="{EC76E4A4-97FD-4737-8AB8-DE6BA8CDF2AC}">
      <dgm:prSet phldrT="[Text]" custT="1"/>
      <dgm:spPr/>
      <dgm:t>
        <a:bodyPr/>
        <a:lstStyle/>
        <a:p>
          <a:r>
            <a:rPr lang="en-US" sz="1600" b="1" dirty="0">
              <a:solidFill>
                <a:schemeClr val="accent1"/>
              </a:solidFill>
            </a:rPr>
            <a:t>Closing loops</a:t>
          </a:r>
        </a:p>
      </dgm:t>
    </dgm:pt>
    <dgm:pt modelId="{EB869FEC-5BB3-4573-82ED-5F2DDFA56E78}" type="parTrans" cxnId="{BF3EE947-707A-4363-B9D9-9E8549AD2A88}">
      <dgm:prSet/>
      <dgm:spPr/>
      <dgm:t>
        <a:bodyPr/>
        <a:lstStyle/>
        <a:p>
          <a:endParaRPr lang="en-US"/>
        </a:p>
      </dgm:t>
    </dgm:pt>
    <dgm:pt modelId="{A0714FE5-5433-4A24-9CD9-7B44DFF5293E}" type="sibTrans" cxnId="{BF3EE947-707A-4363-B9D9-9E8549AD2A88}">
      <dgm:prSet/>
      <dgm:spPr/>
      <dgm:t>
        <a:bodyPr/>
        <a:lstStyle/>
        <a:p>
          <a:endParaRPr lang="en-US"/>
        </a:p>
      </dgm:t>
    </dgm:pt>
    <dgm:pt modelId="{7B937BFE-4273-462B-A3B6-5F555ADC4918}">
      <dgm:prSet phldrT="[Text]" custT="1"/>
      <dgm:spPr/>
      <dgm:t>
        <a:bodyPr/>
        <a:lstStyle/>
        <a:p>
          <a:r>
            <a:rPr lang="en-US" sz="1600">
              <a:solidFill>
                <a:schemeClr val="accent6"/>
              </a:solidFill>
            </a:rPr>
            <a:t>Resource recovery</a:t>
          </a:r>
          <a:endParaRPr lang="en-US" sz="1600" b="1" dirty="0">
            <a:solidFill>
              <a:schemeClr val="accent1"/>
            </a:solidFill>
          </a:endParaRPr>
        </a:p>
      </dgm:t>
    </dgm:pt>
    <dgm:pt modelId="{0D62C012-F254-476A-AA37-7EFA5959869F}" type="parTrans" cxnId="{45D6F7D8-94E3-46E6-A461-7DE7C16C6E64}">
      <dgm:prSet/>
      <dgm:spPr/>
      <dgm:t>
        <a:bodyPr/>
        <a:lstStyle/>
        <a:p>
          <a:endParaRPr lang="en-US"/>
        </a:p>
      </dgm:t>
    </dgm:pt>
    <dgm:pt modelId="{F7875D87-03D9-4F78-9836-CEA5F5EB84C0}" type="sibTrans" cxnId="{45D6F7D8-94E3-46E6-A461-7DE7C16C6E64}">
      <dgm:prSet/>
      <dgm:spPr/>
      <dgm:t>
        <a:bodyPr/>
        <a:lstStyle/>
        <a:p>
          <a:endParaRPr lang="en-US"/>
        </a:p>
      </dgm:t>
    </dgm:pt>
    <dgm:pt modelId="{27B8EA39-DF8E-4210-A1A6-FE3E19E0A6FE}" type="pres">
      <dgm:prSet presAssocID="{E67592B1-0051-4DF7-B88B-1138048ED780}" presName="cycle" presStyleCnt="0">
        <dgm:presLayoutVars>
          <dgm:dir/>
          <dgm:resizeHandles val="exact"/>
        </dgm:presLayoutVars>
      </dgm:prSet>
      <dgm:spPr/>
    </dgm:pt>
    <dgm:pt modelId="{CE572DCA-E330-4D88-86A2-3D6D5263F35C}" type="pres">
      <dgm:prSet presAssocID="{0F466021-3B19-4B4D-9C2C-117D810B5628}" presName="dummy" presStyleCnt="0"/>
      <dgm:spPr/>
    </dgm:pt>
    <dgm:pt modelId="{A6B8765B-2E82-4B15-B4A6-2553ABCA3838}" type="pres">
      <dgm:prSet presAssocID="{0F466021-3B19-4B4D-9C2C-117D810B5628}" presName="node" presStyleLbl="revTx" presStyleIdx="0" presStyleCnt="5">
        <dgm:presLayoutVars>
          <dgm:bulletEnabled val="1"/>
        </dgm:presLayoutVars>
      </dgm:prSet>
      <dgm:spPr/>
    </dgm:pt>
    <dgm:pt modelId="{F943A6C9-073D-4C26-8860-3FC82B3BA1D8}" type="pres">
      <dgm:prSet presAssocID="{A0E60B69-8671-4C1D-B37A-B877DFC57AF7}" presName="sibTrans" presStyleLbl="node1" presStyleIdx="0" presStyleCnt="5"/>
      <dgm:spPr/>
    </dgm:pt>
    <dgm:pt modelId="{20F292B6-009D-4D03-8D49-16494CF79296}" type="pres">
      <dgm:prSet presAssocID="{4B654610-8126-497D-8776-9E70AF750C25}" presName="dummy" presStyleCnt="0"/>
      <dgm:spPr/>
    </dgm:pt>
    <dgm:pt modelId="{55508ACE-728C-4DB3-85D8-A669FA05BE67}" type="pres">
      <dgm:prSet presAssocID="{4B654610-8126-497D-8776-9E70AF750C25}" presName="node" presStyleLbl="revTx" presStyleIdx="1" presStyleCnt="5" custScaleX="137506">
        <dgm:presLayoutVars>
          <dgm:bulletEnabled val="1"/>
        </dgm:presLayoutVars>
      </dgm:prSet>
      <dgm:spPr/>
    </dgm:pt>
    <dgm:pt modelId="{283EBAD3-2BFB-487B-B88D-158A17EA05E6}" type="pres">
      <dgm:prSet presAssocID="{7ABAF31D-B187-4119-A49F-5FE49FAA3904}" presName="sibTrans" presStyleLbl="node1" presStyleIdx="1" presStyleCnt="5"/>
      <dgm:spPr/>
    </dgm:pt>
    <dgm:pt modelId="{DBB2898F-77DD-44D8-8724-809EE16F793C}" type="pres">
      <dgm:prSet presAssocID="{AA245A28-3414-415F-B3A1-0EA1F104B6C8}" presName="dummy" presStyleCnt="0"/>
      <dgm:spPr/>
    </dgm:pt>
    <dgm:pt modelId="{E197823A-3D23-4FE2-9576-3A4745602BF2}" type="pres">
      <dgm:prSet presAssocID="{AA245A28-3414-415F-B3A1-0EA1F104B6C8}" presName="node" presStyleLbl="revTx" presStyleIdx="2" presStyleCnt="5">
        <dgm:presLayoutVars>
          <dgm:bulletEnabled val="1"/>
        </dgm:presLayoutVars>
      </dgm:prSet>
      <dgm:spPr/>
    </dgm:pt>
    <dgm:pt modelId="{EEC86F09-7D00-4D75-8124-078B9B128D52}" type="pres">
      <dgm:prSet presAssocID="{3B323DF9-51E0-4C50-AEE3-4E8DD7F55C04}" presName="sibTrans" presStyleLbl="node1" presStyleIdx="2" presStyleCnt="5"/>
      <dgm:spPr/>
    </dgm:pt>
    <dgm:pt modelId="{A7F806B3-CD45-42E1-BD00-B4052C61A200}" type="pres">
      <dgm:prSet presAssocID="{EC76E4A4-97FD-4737-8AB8-DE6BA8CDF2AC}" presName="dummy" presStyleCnt="0"/>
      <dgm:spPr/>
    </dgm:pt>
    <dgm:pt modelId="{31DDEA93-25DA-4A7E-8FCA-BEE2A5711407}" type="pres">
      <dgm:prSet presAssocID="{EC76E4A4-97FD-4737-8AB8-DE6BA8CDF2AC}" presName="node" presStyleLbl="revTx" presStyleIdx="3" presStyleCnt="5">
        <dgm:presLayoutVars>
          <dgm:bulletEnabled val="1"/>
        </dgm:presLayoutVars>
      </dgm:prSet>
      <dgm:spPr/>
    </dgm:pt>
    <dgm:pt modelId="{D6508B07-B367-4A89-8126-DB403C4110C0}" type="pres">
      <dgm:prSet presAssocID="{A0714FE5-5433-4A24-9CD9-7B44DFF5293E}" presName="sibTrans" presStyleLbl="node1" presStyleIdx="3" presStyleCnt="5"/>
      <dgm:spPr/>
    </dgm:pt>
    <dgm:pt modelId="{F2A4F103-4A41-4D0C-9793-3D0AB07337C6}" type="pres">
      <dgm:prSet presAssocID="{7B937BFE-4273-462B-A3B6-5F555ADC4918}" presName="dummy" presStyleCnt="0"/>
      <dgm:spPr/>
    </dgm:pt>
    <dgm:pt modelId="{3C1334AB-284B-43C8-BD49-73A550D2E62B}" type="pres">
      <dgm:prSet presAssocID="{7B937BFE-4273-462B-A3B6-5F555ADC4918}" presName="node" presStyleLbl="revTx" presStyleIdx="4" presStyleCnt="5">
        <dgm:presLayoutVars>
          <dgm:bulletEnabled val="1"/>
        </dgm:presLayoutVars>
      </dgm:prSet>
      <dgm:spPr/>
    </dgm:pt>
    <dgm:pt modelId="{887D5267-2DBE-417A-96D6-944775628714}" type="pres">
      <dgm:prSet presAssocID="{F7875D87-03D9-4F78-9836-CEA5F5EB84C0}" presName="sibTrans" presStyleLbl="node1" presStyleIdx="4" presStyleCnt="5"/>
      <dgm:spPr/>
    </dgm:pt>
  </dgm:ptLst>
  <dgm:cxnLst>
    <dgm:cxn modelId="{58AC0916-BA9E-4036-BF66-3CF4EFFD472E}" srcId="{E67592B1-0051-4DF7-B88B-1138048ED780}" destId="{AA245A28-3414-415F-B3A1-0EA1F104B6C8}" srcOrd="2" destOrd="0" parTransId="{038A9629-8879-4DF5-B150-FDDAE622645F}" sibTransId="{3B323DF9-51E0-4C50-AEE3-4E8DD7F55C04}"/>
    <dgm:cxn modelId="{65CB332A-5F40-476E-859E-2BAEE1E87392}" type="presOf" srcId="{AA245A28-3414-415F-B3A1-0EA1F104B6C8}" destId="{E197823A-3D23-4FE2-9576-3A4745602BF2}" srcOrd="0" destOrd="0" presId="urn:microsoft.com/office/officeart/2005/8/layout/cycle1"/>
    <dgm:cxn modelId="{A353D339-8091-4D6F-8F0E-B6299C26FF0C}" type="presOf" srcId="{A0714FE5-5433-4A24-9CD9-7B44DFF5293E}" destId="{D6508B07-B367-4A89-8126-DB403C4110C0}" srcOrd="0" destOrd="0" presId="urn:microsoft.com/office/officeart/2005/8/layout/cycle1"/>
    <dgm:cxn modelId="{FB1CA242-D028-4508-8D94-62E41773F922}" type="presOf" srcId="{A0E60B69-8671-4C1D-B37A-B877DFC57AF7}" destId="{F943A6C9-073D-4C26-8860-3FC82B3BA1D8}" srcOrd="0" destOrd="0" presId="urn:microsoft.com/office/officeart/2005/8/layout/cycle1"/>
    <dgm:cxn modelId="{BF3EE947-707A-4363-B9D9-9E8549AD2A88}" srcId="{E67592B1-0051-4DF7-B88B-1138048ED780}" destId="{EC76E4A4-97FD-4737-8AB8-DE6BA8CDF2AC}" srcOrd="3" destOrd="0" parTransId="{EB869FEC-5BB3-4573-82ED-5F2DDFA56E78}" sibTransId="{A0714FE5-5433-4A24-9CD9-7B44DFF5293E}"/>
    <dgm:cxn modelId="{C5D3BB49-6421-483C-AD77-F96C145DAC30}" type="presOf" srcId="{4B654610-8126-497D-8776-9E70AF750C25}" destId="{55508ACE-728C-4DB3-85D8-A669FA05BE67}" srcOrd="0" destOrd="0" presId="urn:microsoft.com/office/officeart/2005/8/layout/cycle1"/>
    <dgm:cxn modelId="{D716F34C-6949-4195-84B1-E25DF5B65791}" type="presOf" srcId="{E67592B1-0051-4DF7-B88B-1138048ED780}" destId="{27B8EA39-DF8E-4210-A1A6-FE3E19E0A6FE}" srcOrd="0" destOrd="0" presId="urn:microsoft.com/office/officeart/2005/8/layout/cycle1"/>
    <dgm:cxn modelId="{A8CEA182-4679-4549-A8EA-036D83F3B7D9}" type="presOf" srcId="{7ABAF31D-B187-4119-A49F-5FE49FAA3904}" destId="{283EBAD3-2BFB-487B-B88D-158A17EA05E6}" srcOrd="0" destOrd="0" presId="urn:microsoft.com/office/officeart/2005/8/layout/cycle1"/>
    <dgm:cxn modelId="{3AA2B086-FECE-493B-800F-998CDC83C54E}" srcId="{E67592B1-0051-4DF7-B88B-1138048ED780}" destId="{4B654610-8126-497D-8776-9E70AF750C25}" srcOrd="1" destOrd="0" parTransId="{A92E8381-17E7-469A-A1B9-73780C9E2ABF}" sibTransId="{7ABAF31D-B187-4119-A49F-5FE49FAA3904}"/>
    <dgm:cxn modelId="{5F0BFA8F-F78C-401C-8CE8-00AC1DEB7049}" type="presOf" srcId="{F7875D87-03D9-4F78-9836-CEA5F5EB84C0}" destId="{887D5267-2DBE-417A-96D6-944775628714}" srcOrd="0" destOrd="0" presId="urn:microsoft.com/office/officeart/2005/8/layout/cycle1"/>
    <dgm:cxn modelId="{F61A9A9A-470A-49BA-80B0-7D2C2EA2EB00}" type="presOf" srcId="{3B323DF9-51E0-4C50-AEE3-4E8DD7F55C04}" destId="{EEC86F09-7D00-4D75-8124-078B9B128D52}" srcOrd="0" destOrd="0" presId="urn:microsoft.com/office/officeart/2005/8/layout/cycle1"/>
    <dgm:cxn modelId="{7E8D2BB4-12D2-4BAF-B9D0-68DA6FA149C0}" type="presOf" srcId="{7B937BFE-4273-462B-A3B6-5F555ADC4918}" destId="{3C1334AB-284B-43C8-BD49-73A550D2E62B}" srcOrd="0" destOrd="0" presId="urn:microsoft.com/office/officeart/2005/8/layout/cycle1"/>
    <dgm:cxn modelId="{2DBE89D1-B023-4686-99ED-E3941490013C}" type="presOf" srcId="{EC76E4A4-97FD-4737-8AB8-DE6BA8CDF2AC}" destId="{31DDEA93-25DA-4A7E-8FCA-BEE2A5711407}" srcOrd="0" destOrd="0" presId="urn:microsoft.com/office/officeart/2005/8/layout/cycle1"/>
    <dgm:cxn modelId="{45D6F7D8-94E3-46E6-A461-7DE7C16C6E64}" srcId="{E67592B1-0051-4DF7-B88B-1138048ED780}" destId="{7B937BFE-4273-462B-A3B6-5F555ADC4918}" srcOrd="4" destOrd="0" parTransId="{0D62C012-F254-476A-AA37-7EFA5959869F}" sibTransId="{F7875D87-03D9-4F78-9836-CEA5F5EB84C0}"/>
    <dgm:cxn modelId="{6A0341F3-9747-4691-92E7-4AA53E895751}" srcId="{E67592B1-0051-4DF7-B88B-1138048ED780}" destId="{0F466021-3B19-4B4D-9C2C-117D810B5628}" srcOrd="0" destOrd="0" parTransId="{ECF7A9C1-94AC-40A0-8467-00274826DD53}" sibTransId="{A0E60B69-8671-4C1D-B37A-B877DFC57AF7}"/>
    <dgm:cxn modelId="{58BE60FC-4BBE-4AB8-840B-901F5D84CAF2}" type="presOf" srcId="{0F466021-3B19-4B4D-9C2C-117D810B5628}" destId="{A6B8765B-2E82-4B15-B4A6-2553ABCA3838}" srcOrd="0" destOrd="0" presId="urn:microsoft.com/office/officeart/2005/8/layout/cycle1"/>
    <dgm:cxn modelId="{44966E3A-974F-4625-8CFA-6DF612EDC627}" type="presParOf" srcId="{27B8EA39-DF8E-4210-A1A6-FE3E19E0A6FE}" destId="{CE572DCA-E330-4D88-86A2-3D6D5263F35C}" srcOrd="0" destOrd="0" presId="urn:microsoft.com/office/officeart/2005/8/layout/cycle1"/>
    <dgm:cxn modelId="{C35B1D86-5AC3-4FF1-A89F-E100B46DCFBA}" type="presParOf" srcId="{27B8EA39-DF8E-4210-A1A6-FE3E19E0A6FE}" destId="{A6B8765B-2E82-4B15-B4A6-2553ABCA3838}" srcOrd="1" destOrd="0" presId="urn:microsoft.com/office/officeart/2005/8/layout/cycle1"/>
    <dgm:cxn modelId="{06F0B3D1-D2E3-4908-93BD-ECBE4FD886F1}" type="presParOf" srcId="{27B8EA39-DF8E-4210-A1A6-FE3E19E0A6FE}" destId="{F943A6C9-073D-4C26-8860-3FC82B3BA1D8}" srcOrd="2" destOrd="0" presId="urn:microsoft.com/office/officeart/2005/8/layout/cycle1"/>
    <dgm:cxn modelId="{EB59E1E0-ECFE-436D-A7CD-CDEE730DF024}" type="presParOf" srcId="{27B8EA39-DF8E-4210-A1A6-FE3E19E0A6FE}" destId="{20F292B6-009D-4D03-8D49-16494CF79296}" srcOrd="3" destOrd="0" presId="urn:microsoft.com/office/officeart/2005/8/layout/cycle1"/>
    <dgm:cxn modelId="{31D07714-726B-4E88-80DD-2AE766F24FA1}" type="presParOf" srcId="{27B8EA39-DF8E-4210-A1A6-FE3E19E0A6FE}" destId="{55508ACE-728C-4DB3-85D8-A669FA05BE67}" srcOrd="4" destOrd="0" presId="urn:microsoft.com/office/officeart/2005/8/layout/cycle1"/>
    <dgm:cxn modelId="{FF432B73-8657-42AE-85C1-655C210C589C}" type="presParOf" srcId="{27B8EA39-DF8E-4210-A1A6-FE3E19E0A6FE}" destId="{283EBAD3-2BFB-487B-B88D-158A17EA05E6}" srcOrd="5" destOrd="0" presId="urn:microsoft.com/office/officeart/2005/8/layout/cycle1"/>
    <dgm:cxn modelId="{CFD0D057-8BF7-40E9-B143-9C1F76D4E683}" type="presParOf" srcId="{27B8EA39-DF8E-4210-A1A6-FE3E19E0A6FE}" destId="{DBB2898F-77DD-44D8-8724-809EE16F793C}" srcOrd="6" destOrd="0" presId="urn:microsoft.com/office/officeart/2005/8/layout/cycle1"/>
    <dgm:cxn modelId="{4DABCA0E-FA90-4A8D-A080-AB6F10ED7FE6}" type="presParOf" srcId="{27B8EA39-DF8E-4210-A1A6-FE3E19E0A6FE}" destId="{E197823A-3D23-4FE2-9576-3A4745602BF2}" srcOrd="7" destOrd="0" presId="urn:microsoft.com/office/officeart/2005/8/layout/cycle1"/>
    <dgm:cxn modelId="{D4CE4AA4-5505-47CF-95D5-45E2DF832FE3}" type="presParOf" srcId="{27B8EA39-DF8E-4210-A1A6-FE3E19E0A6FE}" destId="{EEC86F09-7D00-4D75-8124-078B9B128D52}" srcOrd="8" destOrd="0" presId="urn:microsoft.com/office/officeart/2005/8/layout/cycle1"/>
    <dgm:cxn modelId="{B14692F4-218D-44C4-9842-3F85B0085938}" type="presParOf" srcId="{27B8EA39-DF8E-4210-A1A6-FE3E19E0A6FE}" destId="{A7F806B3-CD45-42E1-BD00-B4052C61A200}" srcOrd="9" destOrd="0" presId="urn:microsoft.com/office/officeart/2005/8/layout/cycle1"/>
    <dgm:cxn modelId="{CECF8F47-1DBE-45EF-9CFD-D2081BD2D0CB}" type="presParOf" srcId="{27B8EA39-DF8E-4210-A1A6-FE3E19E0A6FE}" destId="{31DDEA93-25DA-4A7E-8FCA-BEE2A5711407}" srcOrd="10" destOrd="0" presId="urn:microsoft.com/office/officeart/2005/8/layout/cycle1"/>
    <dgm:cxn modelId="{EDEA158E-5E35-4896-B322-B4022484A40C}" type="presParOf" srcId="{27B8EA39-DF8E-4210-A1A6-FE3E19E0A6FE}" destId="{D6508B07-B367-4A89-8126-DB403C4110C0}" srcOrd="11" destOrd="0" presId="urn:microsoft.com/office/officeart/2005/8/layout/cycle1"/>
    <dgm:cxn modelId="{FAC07CE3-98EF-4ACE-8374-57BF733E1FD7}" type="presParOf" srcId="{27B8EA39-DF8E-4210-A1A6-FE3E19E0A6FE}" destId="{F2A4F103-4A41-4D0C-9793-3D0AB07337C6}" srcOrd="12" destOrd="0" presId="urn:microsoft.com/office/officeart/2005/8/layout/cycle1"/>
    <dgm:cxn modelId="{A86FCF05-E626-4C9D-850C-1DC1E6B419FD}" type="presParOf" srcId="{27B8EA39-DF8E-4210-A1A6-FE3E19E0A6FE}" destId="{3C1334AB-284B-43C8-BD49-73A550D2E62B}" srcOrd="13" destOrd="0" presId="urn:microsoft.com/office/officeart/2005/8/layout/cycle1"/>
    <dgm:cxn modelId="{3F35AE13-D303-4568-84AE-2C3D468DCEE9}" type="presParOf" srcId="{27B8EA39-DF8E-4210-A1A6-FE3E19E0A6FE}" destId="{887D5267-2DBE-417A-96D6-944775628714}"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7592B1-0051-4DF7-B88B-1138048ED780}"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0F466021-3B19-4B4D-9C2C-117D810B5628}">
      <dgm:prSet phldrT="[Text]"/>
      <dgm:spPr/>
      <dgm:t>
        <a:bodyPr/>
        <a:lstStyle/>
        <a:p>
          <a:r>
            <a:rPr lang="en-US" dirty="0">
              <a:solidFill>
                <a:schemeClr val="accent6"/>
              </a:solidFill>
            </a:rPr>
            <a:t>Sharing platforms</a:t>
          </a:r>
        </a:p>
      </dgm:t>
    </dgm:pt>
    <dgm:pt modelId="{ECF7A9C1-94AC-40A0-8467-00274826DD53}" type="parTrans" cxnId="{6A0341F3-9747-4691-92E7-4AA53E895751}">
      <dgm:prSet/>
      <dgm:spPr/>
      <dgm:t>
        <a:bodyPr/>
        <a:lstStyle/>
        <a:p>
          <a:endParaRPr lang="en-US"/>
        </a:p>
      </dgm:t>
    </dgm:pt>
    <dgm:pt modelId="{A0E60B69-8671-4C1D-B37A-B877DFC57AF7}" type="sibTrans" cxnId="{6A0341F3-9747-4691-92E7-4AA53E895751}">
      <dgm:prSet/>
      <dgm:spPr/>
      <dgm:t>
        <a:bodyPr/>
        <a:lstStyle/>
        <a:p>
          <a:endParaRPr lang="en-US"/>
        </a:p>
      </dgm:t>
    </dgm:pt>
    <dgm:pt modelId="{EC76E4A4-97FD-4737-8AB8-DE6BA8CDF2AC}">
      <dgm:prSet phldrT="[Text]"/>
      <dgm:spPr/>
      <dgm:t>
        <a:bodyPr/>
        <a:lstStyle/>
        <a:p>
          <a:r>
            <a:rPr lang="en-US" dirty="0"/>
            <a:t>Logistics</a:t>
          </a:r>
        </a:p>
      </dgm:t>
    </dgm:pt>
    <dgm:pt modelId="{EB869FEC-5BB3-4573-82ED-5F2DDFA56E78}" type="parTrans" cxnId="{BF3EE947-707A-4363-B9D9-9E8549AD2A88}">
      <dgm:prSet/>
      <dgm:spPr/>
      <dgm:t>
        <a:bodyPr/>
        <a:lstStyle/>
        <a:p>
          <a:endParaRPr lang="en-US"/>
        </a:p>
      </dgm:t>
    </dgm:pt>
    <dgm:pt modelId="{A0714FE5-5433-4A24-9CD9-7B44DFF5293E}" type="sibTrans" cxnId="{BF3EE947-707A-4363-B9D9-9E8549AD2A88}">
      <dgm:prSet/>
      <dgm:spPr/>
      <dgm:t>
        <a:bodyPr/>
        <a:lstStyle/>
        <a:p>
          <a:endParaRPr lang="en-US"/>
        </a:p>
      </dgm:t>
    </dgm:pt>
    <dgm:pt modelId="{1344A31C-9AC1-4DED-B7EC-68CE3492BE0A}">
      <dgm:prSet phldrT="[Text]" custT="1"/>
      <dgm:spPr/>
      <dgm:t>
        <a:bodyPr/>
        <a:lstStyle/>
        <a:p>
          <a:r>
            <a:rPr lang="en-US" sz="1700" b="1" dirty="0">
              <a:solidFill>
                <a:srgbClr val="FF0000"/>
              </a:solidFill>
            </a:rPr>
            <a:t>Industrial symbiosis</a:t>
          </a:r>
        </a:p>
      </dgm:t>
    </dgm:pt>
    <dgm:pt modelId="{A1C86DDD-171B-41DA-9554-95ADB08B6588}" type="parTrans" cxnId="{E2C438CF-1DD2-4AA6-9E37-B923BF502E05}">
      <dgm:prSet/>
      <dgm:spPr/>
      <dgm:t>
        <a:bodyPr/>
        <a:lstStyle/>
        <a:p>
          <a:endParaRPr lang="en-US"/>
        </a:p>
      </dgm:t>
    </dgm:pt>
    <dgm:pt modelId="{2D3FB960-D6EF-42B6-8FFE-671A15318B6B}" type="sibTrans" cxnId="{E2C438CF-1DD2-4AA6-9E37-B923BF502E05}">
      <dgm:prSet/>
      <dgm:spPr/>
      <dgm:t>
        <a:bodyPr/>
        <a:lstStyle/>
        <a:p>
          <a:endParaRPr lang="en-US"/>
        </a:p>
      </dgm:t>
    </dgm:pt>
    <dgm:pt modelId="{8FAB2C7C-5930-4D6E-9DF4-7E1DA062C0AD}">
      <dgm:prSet phldrT="[Text]" custT="1"/>
      <dgm:spPr/>
      <dgm:t>
        <a:bodyPr/>
        <a:lstStyle/>
        <a:p>
          <a:r>
            <a:rPr lang="en-US" sz="1400" b="1" dirty="0">
              <a:solidFill>
                <a:schemeClr val="accent1"/>
              </a:solidFill>
            </a:rPr>
            <a:t>Narrowing loops</a:t>
          </a:r>
        </a:p>
      </dgm:t>
    </dgm:pt>
    <dgm:pt modelId="{FB416C08-5C16-4AA1-8A13-F7114C2D08B6}" type="parTrans" cxnId="{B6024F96-E7BB-404E-B928-EA0392751ACD}">
      <dgm:prSet/>
      <dgm:spPr/>
      <dgm:t>
        <a:bodyPr/>
        <a:lstStyle/>
        <a:p>
          <a:endParaRPr lang="en-US"/>
        </a:p>
      </dgm:t>
    </dgm:pt>
    <dgm:pt modelId="{C6A0051D-5DFF-47E4-B0E6-C2A43EF5E892}" type="sibTrans" cxnId="{B6024F96-E7BB-404E-B928-EA0392751ACD}">
      <dgm:prSet/>
      <dgm:spPr/>
      <dgm:t>
        <a:bodyPr/>
        <a:lstStyle/>
        <a:p>
          <a:endParaRPr lang="en-US"/>
        </a:p>
      </dgm:t>
    </dgm:pt>
    <dgm:pt modelId="{282F154B-B668-4E41-8EAE-BBF6E07197C9}">
      <dgm:prSet phldrT="[Text]"/>
      <dgm:spPr/>
      <dgm:t>
        <a:bodyPr/>
        <a:lstStyle/>
        <a:p>
          <a:r>
            <a:rPr lang="en-US" dirty="0">
              <a:solidFill>
                <a:schemeClr val="accent6"/>
              </a:solidFill>
            </a:rPr>
            <a:t>Product use extension</a:t>
          </a:r>
        </a:p>
      </dgm:t>
    </dgm:pt>
    <dgm:pt modelId="{7632ABAC-8EE1-46E1-B14B-353B416A258B}" type="parTrans" cxnId="{BAD2EE45-F86E-44C0-A898-6EAF6DD2394C}">
      <dgm:prSet/>
      <dgm:spPr/>
      <dgm:t>
        <a:bodyPr/>
        <a:lstStyle/>
        <a:p>
          <a:endParaRPr lang="en-US"/>
        </a:p>
      </dgm:t>
    </dgm:pt>
    <dgm:pt modelId="{83571E16-CD7B-474D-8568-ACFD4C59882C}" type="sibTrans" cxnId="{BAD2EE45-F86E-44C0-A898-6EAF6DD2394C}">
      <dgm:prSet/>
      <dgm:spPr/>
      <dgm:t>
        <a:bodyPr/>
        <a:lstStyle/>
        <a:p>
          <a:endParaRPr lang="en-US"/>
        </a:p>
      </dgm:t>
    </dgm:pt>
    <dgm:pt modelId="{27B8EA39-DF8E-4210-A1A6-FE3E19E0A6FE}" type="pres">
      <dgm:prSet presAssocID="{E67592B1-0051-4DF7-B88B-1138048ED780}" presName="cycle" presStyleCnt="0">
        <dgm:presLayoutVars>
          <dgm:dir/>
          <dgm:resizeHandles val="exact"/>
        </dgm:presLayoutVars>
      </dgm:prSet>
      <dgm:spPr/>
    </dgm:pt>
    <dgm:pt modelId="{CE572DCA-E330-4D88-86A2-3D6D5263F35C}" type="pres">
      <dgm:prSet presAssocID="{0F466021-3B19-4B4D-9C2C-117D810B5628}" presName="dummy" presStyleCnt="0"/>
      <dgm:spPr/>
    </dgm:pt>
    <dgm:pt modelId="{A6B8765B-2E82-4B15-B4A6-2553ABCA3838}" type="pres">
      <dgm:prSet presAssocID="{0F466021-3B19-4B4D-9C2C-117D810B5628}" presName="node" presStyleLbl="revTx" presStyleIdx="0" presStyleCnt="5">
        <dgm:presLayoutVars>
          <dgm:bulletEnabled val="1"/>
        </dgm:presLayoutVars>
      </dgm:prSet>
      <dgm:spPr/>
    </dgm:pt>
    <dgm:pt modelId="{F943A6C9-073D-4C26-8860-3FC82B3BA1D8}" type="pres">
      <dgm:prSet presAssocID="{A0E60B69-8671-4C1D-B37A-B877DFC57AF7}" presName="sibTrans" presStyleLbl="node1" presStyleIdx="0" presStyleCnt="5"/>
      <dgm:spPr/>
    </dgm:pt>
    <dgm:pt modelId="{A7F806B3-CD45-42E1-BD00-B4052C61A200}" type="pres">
      <dgm:prSet presAssocID="{EC76E4A4-97FD-4737-8AB8-DE6BA8CDF2AC}" presName="dummy" presStyleCnt="0"/>
      <dgm:spPr/>
    </dgm:pt>
    <dgm:pt modelId="{31DDEA93-25DA-4A7E-8FCA-BEE2A5711407}" type="pres">
      <dgm:prSet presAssocID="{EC76E4A4-97FD-4737-8AB8-DE6BA8CDF2AC}" presName="node" presStyleLbl="revTx" presStyleIdx="1" presStyleCnt="5">
        <dgm:presLayoutVars>
          <dgm:bulletEnabled val="1"/>
        </dgm:presLayoutVars>
      </dgm:prSet>
      <dgm:spPr/>
    </dgm:pt>
    <dgm:pt modelId="{D6508B07-B367-4A89-8126-DB403C4110C0}" type="pres">
      <dgm:prSet presAssocID="{A0714FE5-5433-4A24-9CD9-7B44DFF5293E}" presName="sibTrans" presStyleLbl="node1" presStyleIdx="1" presStyleCnt="5"/>
      <dgm:spPr/>
    </dgm:pt>
    <dgm:pt modelId="{748D6AD6-F166-4121-9BC7-72620E48713E}" type="pres">
      <dgm:prSet presAssocID="{1344A31C-9AC1-4DED-B7EC-68CE3492BE0A}" presName="dummy" presStyleCnt="0"/>
      <dgm:spPr/>
    </dgm:pt>
    <dgm:pt modelId="{49C2AABB-2DDA-4D15-B5E9-3E9A0F980490}" type="pres">
      <dgm:prSet presAssocID="{1344A31C-9AC1-4DED-B7EC-68CE3492BE0A}" presName="node" presStyleLbl="revTx" presStyleIdx="2" presStyleCnt="5" custScaleX="135328" custScaleY="104485">
        <dgm:presLayoutVars>
          <dgm:bulletEnabled val="1"/>
        </dgm:presLayoutVars>
      </dgm:prSet>
      <dgm:spPr/>
    </dgm:pt>
    <dgm:pt modelId="{FFB56A5B-0C20-46FC-993A-5D08239C2EDB}" type="pres">
      <dgm:prSet presAssocID="{2D3FB960-D6EF-42B6-8FFE-671A15318B6B}" presName="sibTrans" presStyleLbl="node1" presStyleIdx="2" presStyleCnt="5"/>
      <dgm:spPr/>
    </dgm:pt>
    <dgm:pt modelId="{7BDA0199-2755-4D49-ACF1-3935438EFDBF}" type="pres">
      <dgm:prSet presAssocID="{282F154B-B668-4E41-8EAE-BBF6E07197C9}" presName="dummy" presStyleCnt="0"/>
      <dgm:spPr/>
    </dgm:pt>
    <dgm:pt modelId="{606151D0-041E-40B2-B520-82057243AE94}" type="pres">
      <dgm:prSet presAssocID="{282F154B-B668-4E41-8EAE-BBF6E07197C9}" presName="node" presStyleLbl="revTx" presStyleIdx="3" presStyleCnt="5">
        <dgm:presLayoutVars>
          <dgm:bulletEnabled val="1"/>
        </dgm:presLayoutVars>
      </dgm:prSet>
      <dgm:spPr/>
    </dgm:pt>
    <dgm:pt modelId="{BE9454D9-E6B2-444B-A082-7BA6D9C19C3A}" type="pres">
      <dgm:prSet presAssocID="{83571E16-CD7B-474D-8568-ACFD4C59882C}" presName="sibTrans" presStyleLbl="node1" presStyleIdx="3" presStyleCnt="5"/>
      <dgm:spPr/>
    </dgm:pt>
    <dgm:pt modelId="{BEF8A825-8DCD-4C84-BD4F-631F80070358}" type="pres">
      <dgm:prSet presAssocID="{8FAB2C7C-5930-4D6E-9DF4-7E1DA062C0AD}" presName="dummy" presStyleCnt="0"/>
      <dgm:spPr/>
    </dgm:pt>
    <dgm:pt modelId="{0427FB04-F470-47E5-AC54-5DA37273E673}" type="pres">
      <dgm:prSet presAssocID="{8FAB2C7C-5930-4D6E-9DF4-7E1DA062C0AD}" presName="node" presStyleLbl="revTx" presStyleIdx="4" presStyleCnt="5">
        <dgm:presLayoutVars>
          <dgm:bulletEnabled val="1"/>
        </dgm:presLayoutVars>
      </dgm:prSet>
      <dgm:spPr/>
    </dgm:pt>
    <dgm:pt modelId="{66FD1668-CC69-46AD-B15C-7EEB6F3CFBEC}" type="pres">
      <dgm:prSet presAssocID="{C6A0051D-5DFF-47E4-B0E6-C2A43EF5E892}" presName="sibTrans" presStyleLbl="node1" presStyleIdx="4" presStyleCnt="5"/>
      <dgm:spPr/>
    </dgm:pt>
  </dgm:ptLst>
  <dgm:cxnLst>
    <dgm:cxn modelId="{DE40EC12-8DE3-42F1-91F3-F706BC3140D8}" type="presOf" srcId="{83571E16-CD7B-474D-8568-ACFD4C59882C}" destId="{BE9454D9-E6B2-444B-A082-7BA6D9C19C3A}" srcOrd="0" destOrd="0" presId="urn:microsoft.com/office/officeart/2005/8/layout/cycle1"/>
    <dgm:cxn modelId="{AAAEE921-B95E-42BA-A705-7864D5834EB4}" type="presOf" srcId="{1344A31C-9AC1-4DED-B7EC-68CE3492BE0A}" destId="{49C2AABB-2DDA-4D15-B5E9-3E9A0F980490}" srcOrd="0" destOrd="0" presId="urn:microsoft.com/office/officeart/2005/8/layout/cycle1"/>
    <dgm:cxn modelId="{A353D339-8091-4D6F-8F0E-B6299C26FF0C}" type="presOf" srcId="{A0714FE5-5433-4A24-9CD9-7B44DFF5293E}" destId="{D6508B07-B367-4A89-8126-DB403C4110C0}" srcOrd="0" destOrd="0" presId="urn:microsoft.com/office/officeart/2005/8/layout/cycle1"/>
    <dgm:cxn modelId="{FB1CA242-D028-4508-8D94-62E41773F922}" type="presOf" srcId="{A0E60B69-8671-4C1D-B37A-B877DFC57AF7}" destId="{F943A6C9-073D-4C26-8860-3FC82B3BA1D8}" srcOrd="0" destOrd="0" presId="urn:microsoft.com/office/officeart/2005/8/layout/cycle1"/>
    <dgm:cxn modelId="{BAD2EE45-F86E-44C0-A898-6EAF6DD2394C}" srcId="{E67592B1-0051-4DF7-B88B-1138048ED780}" destId="{282F154B-B668-4E41-8EAE-BBF6E07197C9}" srcOrd="3" destOrd="0" parTransId="{7632ABAC-8EE1-46E1-B14B-353B416A258B}" sibTransId="{83571E16-CD7B-474D-8568-ACFD4C59882C}"/>
    <dgm:cxn modelId="{BF3EE947-707A-4363-B9D9-9E8549AD2A88}" srcId="{E67592B1-0051-4DF7-B88B-1138048ED780}" destId="{EC76E4A4-97FD-4737-8AB8-DE6BA8CDF2AC}" srcOrd="1" destOrd="0" parTransId="{EB869FEC-5BB3-4573-82ED-5F2DDFA56E78}" sibTransId="{A0714FE5-5433-4A24-9CD9-7B44DFF5293E}"/>
    <dgm:cxn modelId="{00B77F68-9BC8-468B-8BCA-1061BF8C46AC}" type="presOf" srcId="{8FAB2C7C-5930-4D6E-9DF4-7E1DA062C0AD}" destId="{0427FB04-F470-47E5-AC54-5DA37273E673}" srcOrd="0" destOrd="0" presId="urn:microsoft.com/office/officeart/2005/8/layout/cycle1"/>
    <dgm:cxn modelId="{D716F34C-6949-4195-84B1-E25DF5B65791}" type="presOf" srcId="{E67592B1-0051-4DF7-B88B-1138048ED780}" destId="{27B8EA39-DF8E-4210-A1A6-FE3E19E0A6FE}" srcOrd="0" destOrd="0" presId="urn:microsoft.com/office/officeart/2005/8/layout/cycle1"/>
    <dgm:cxn modelId="{2391D454-E9D7-4FD9-B14C-BDD7FA9AE602}" type="presOf" srcId="{2D3FB960-D6EF-42B6-8FFE-671A15318B6B}" destId="{FFB56A5B-0C20-46FC-993A-5D08239C2EDB}" srcOrd="0" destOrd="0" presId="urn:microsoft.com/office/officeart/2005/8/layout/cycle1"/>
    <dgm:cxn modelId="{B6024F96-E7BB-404E-B928-EA0392751ACD}" srcId="{E67592B1-0051-4DF7-B88B-1138048ED780}" destId="{8FAB2C7C-5930-4D6E-9DF4-7E1DA062C0AD}" srcOrd="4" destOrd="0" parTransId="{FB416C08-5C16-4AA1-8A13-F7114C2D08B6}" sibTransId="{C6A0051D-5DFF-47E4-B0E6-C2A43EF5E892}"/>
    <dgm:cxn modelId="{8C67F4AF-3314-4198-9F20-20608F28873C}" type="presOf" srcId="{C6A0051D-5DFF-47E4-B0E6-C2A43EF5E892}" destId="{66FD1668-CC69-46AD-B15C-7EEB6F3CFBEC}" srcOrd="0" destOrd="0" presId="urn:microsoft.com/office/officeart/2005/8/layout/cycle1"/>
    <dgm:cxn modelId="{46915FC0-E72C-4890-9A51-5C0C02AC6CA0}" type="presOf" srcId="{282F154B-B668-4E41-8EAE-BBF6E07197C9}" destId="{606151D0-041E-40B2-B520-82057243AE94}" srcOrd="0" destOrd="0" presId="urn:microsoft.com/office/officeart/2005/8/layout/cycle1"/>
    <dgm:cxn modelId="{E2C438CF-1DD2-4AA6-9E37-B923BF502E05}" srcId="{E67592B1-0051-4DF7-B88B-1138048ED780}" destId="{1344A31C-9AC1-4DED-B7EC-68CE3492BE0A}" srcOrd="2" destOrd="0" parTransId="{A1C86DDD-171B-41DA-9554-95ADB08B6588}" sibTransId="{2D3FB960-D6EF-42B6-8FFE-671A15318B6B}"/>
    <dgm:cxn modelId="{2DBE89D1-B023-4686-99ED-E3941490013C}" type="presOf" srcId="{EC76E4A4-97FD-4737-8AB8-DE6BA8CDF2AC}" destId="{31DDEA93-25DA-4A7E-8FCA-BEE2A5711407}" srcOrd="0" destOrd="0" presId="urn:microsoft.com/office/officeart/2005/8/layout/cycle1"/>
    <dgm:cxn modelId="{6A0341F3-9747-4691-92E7-4AA53E895751}" srcId="{E67592B1-0051-4DF7-B88B-1138048ED780}" destId="{0F466021-3B19-4B4D-9C2C-117D810B5628}" srcOrd="0" destOrd="0" parTransId="{ECF7A9C1-94AC-40A0-8467-00274826DD53}" sibTransId="{A0E60B69-8671-4C1D-B37A-B877DFC57AF7}"/>
    <dgm:cxn modelId="{58BE60FC-4BBE-4AB8-840B-901F5D84CAF2}" type="presOf" srcId="{0F466021-3B19-4B4D-9C2C-117D810B5628}" destId="{A6B8765B-2E82-4B15-B4A6-2553ABCA3838}" srcOrd="0" destOrd="0" presId="urn:microsoft.com/office/officeart/2005/8/layout/cycle1"/>
    <dgm:cxn modelId="{44966E3A-974F-4625-8CFA-6DF612EDC627}" type="presParOf" srcId="{27B8EA39-DF8E-4210-A1A6-FE3E19E0A6FE}" destId="{CE572DCA-E330-4D88-86A2-3D6D5263F35C}" srcOrd="0" destOrd="0" presId="urn:microsoft.com/office/officeart/2005/8/layout/cycle1"/>
    <dgm:cxn modelId="{C35B1D86-5AC3-4FF1-A89F-E100B46DCFBA}" type="presParOf" srcId="{27B8EA39-DF8E-4210-A1A6-FE3E19E0A6FE}" destId="{A6B8765B-2E82-4B15-B4A6-2553ABCA3838}" srcOrd="1" destOrd="0" presId="urn:microsoft.com/office/officeart/2005/8/layout/cycle1"/>
    <dgm:cxn modelId="{06F0B3D1-D2E3-4908-93BD-ECBE4FD886F1}" type="presParOf" srcId="{27B8EA39-DF8E-4210-A1A6-FE3E19E0A6FE}" destId="{F943A6C9-073D-4C26-8860-3FC82B3BA1D8}" srcOrd="2" destOrd="0" presId="urn:microsoft.com/office/officeart/2005/8/layout/cycle1"/>
    <dgm:cxn modelId="{B14692F4-218D-44C4-9842-3F85B0085938}" type="presParOf" srcId="{27B8EA39-DF8E-4210-A1A6-FE3E19E0A6FE}" destId="{A7F806B3-CD45-42E1-BD00-B4052C61A200}" srcOrd="3" destOrd="0" presId="urn:microsoft.com/office/officeart/2005/8/layout/cycle1"/>
    <dgm:cxn modelId="{CECF8F47-1DBE-45EF-9CFD-D2081BD2D0CB}" type="presParOf" srcId="{27B8EA39-DF8E-4210-A1A6-FE3E19E0A6FE}" destId="{31DDEA93-25DA-4A7E-8FCA-BEE2A5711407}" srcOrd="4" destOrd="0" presId="urn:microsoft.com/office/officeart/2005/8/layout/cycle1"/>
    <dgm:cxn modelId="{EDEA158E-5E35-4896-B322-B4022484A40C}" type="presParOf" srcId="{27B8EA39-DF8E-4210-A1A6-FE3E19E0A6FE}" destId="{D6508B07-B367-4A89-8126-DB403C4110C0}" srcOrd="5" destOrd="0" presId="urn:microsoft.com/office/officeart/2005/8/layout/cycle1"/>
    <dgm:cxn modelId="{21DDBCDD-C377-4EF6-B74D-728B72A4BE03}" type="presParOf" srcId="{27B8EA39-DF8E-4210-A1A6-FE3E19E0A6FE}" destId="{748D6AD6-F166-4121-9BC7-72620E48713E}" srcOrd="6" destOrd="0" presId="urn:microsoft.com/office/officeart/2005/8/layout/cycle1"/>
    <dgm:cxn modelId="{48276DCA-8B72-469E-A6CB-725CFE32027C}" type="presParOf" srcId="{27B8EA39-DF8E-4210-A1A6-FE3E19E0A6FE}" destId="{49C2AABB-2DDA-4D15-B5E9-3E9A0F980490}" srcOrd="7" destOrd="0" presId="urn:microsoft.com/office/officeart/2005/8/layout/cycle1"/>
    <dgm:cxn modelId="{2C934B6D-EC5A-4A15-8D78-5F136D950495}" type="presParOf" srcId="{27B8EA39-DF8E-4210-A1A6-FE3E19E0A6FE}" destId="{FFB56A5B-0C20-46FC-993A-5D08239C2EDB}" srcOrd="8" destOrd="0" presId="urn:microsoft.com/office/officeart/2005/8/layout/cycle1"/>
    <dgm:cxn modelId="{24EC6A55-94B5-47F9-93CC-0824DF54196D}" type="presParOf" srcId="{27B8EA39-DF8E-4210-A1A6-FE3E19E0A6FE}" destId="{7BDA0199-2755-4D49-ACF1-3935438EFDBF}" srcOrd="9" destOrd="0" presId="urn:microsoft.com/office/officeart/2005/8/layout/cycle1"/>
    <dgm:cxn modelId="{1F8D960A-C863-4AA9-A3DC-D503438AE574}" type="presParOf" srcId="{27B8EA39-DF8E-4210-A1A6-FE3E19E0A6FE}" destId="{606151D0-041E-40B2-B520-82057243AE94}" srcOrd="10" destOrd="0" presId="urn:microsoft.com/office/officeart/2005/8/layout/cycle1"/>
    <dgm:cxn modelId="{DBB06A3D-7142-4FA6-BA6E-5619825BBE02}" type="presParOf" srcId="{27B8EA39-DF8E-4210-A1A6-FE3E19E0A6FE}" destId="{BE9454D9-E6B2-444B-A082-7BA6D9C19C3A}" srcOrd="11" destOrd="0" presId="urn:microsoft.com/office/officeart/2005/8/layout/cycle1"/>
    <dgm:cxn modelId="{996828DE-F619-4805-B7F6-EDEF05A7B8EE}" type="presParOf" srcId="{27B8EA39-DF8E-4210-A1A6-FE3E19E0A6FE}" destId="{BEF8A825-8DCD-4C84-BD4F-631F80070358}" srcOrd="12" destOrd="0" presId="urn:microsoft.com/office/officeart/2005/8/layout/cycle1"/>
    <dgm:cxn modelId="{18BC1FA9-9FB2-49AA-B491-43FA5A95D42C}" type="presParOf" srcId="{27B8EA39-DF8E-4210-A1A6-FE3E19E0A6FE}" destId="{0427FB04-F470-47E5-AC54-5DA37273E673}" srcOrd="13" destOrd="0" presId="urn:microsoft.com/office/officeart/2005/8/layout/cycle1"/>
    <dgm:cxn modelId="{48379469-31ED-4F51-B99E-33BC23E9B254}" type="presParOf" srcId="{27B8EA39-DF8E-4210-A1A6-FE3E19E0A6FE}" destId="{66FD1668-CC69-46AD-B15C-7EEB6F3CFBEC}"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592B1-0051-4DF7-B88B-1138048ED780}"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0F466021-3B19-4B4D-9C2C-117D810B5628}">
      <dgm:prSet phldrT="[Text]" custT="1"/>
      <dgm:spPr/>
      <dgm:t>
        <a:bodyPr/>
        <a:lstStyle/>
        <a:p>
          <a:r>
            <a:rPr lang="en-US" sz="1400" b="1" dirty="0">
              <a:solidFill>
                <a:schemeClr val="accent1"/>
              </a:solidFill>
            </a:rPr>
            <a:t>Long-life &amp; Dematerializing loops</a:t>
          </a:r>
        </a:p>
      </dgm:t>
    </dgm:pt>
    <dgm:pt modelId="{ECF7A9C1-94AC-40A0-8467-00274826DD53}" type="parTrans" cxnId="{6A0341F3-9747-4691-92E7-4AA53E895751}">
      <dgm:prSet/>
      <dgm:spPr/>
      <dgm:t>
        <a:bodyPr/>
        <a:lstStyle/>
        <a:p>
          <a:endParaRPr lang="en-US"/>
        </a:p>
      </dgm:t>
    </dgm:pt>
    <dgm:pt modelId="{A0E60B69-8671-4C1D-B37A-B877DFC57AF7}" type="sibTrans" cxnId="{6A0341F3-9747-4691-92E7-4AA53E895751}">
      <dgm:prSet/>
      <dgm:spPr/>
      <dgm:t>
        <a:bodyPr/>
        <a:lstStyle/>
        <a:p>
          <a:endParaRPr lang="en-US"/>
        </a:p>
      </dgm:t>
    </dgm:pt>
    <dgm:pt modelId="{4B654610-8126-497D-8776-9E70AF750C25}">
      <dgm:prSet phldrT="[Text]"/>
      <dgm:spPr/>
      <dgm:t>
        <a:bodyPr/>
        <a:lstStyle/>
        <a:p>
          <a:r>
            <a:rPr lang="en-US" b="1" dirty="0">
              <a:solidFill>
                <a:srgbClr val="FF0000"/>
              </a:solidFill>
            </a:rPr>
            <a:t>Circular-design</a:t>
          </a:r>
        </a:p>
      </dgm:t>
    </dgm:pt>
    <dgm:pt modelId="{A92E8381-17E7-469A-A1B9-73780C9E2ABF}" type="parTrans" cxnId="{3AA2B086-FECE-493B-800F-998CDC83C54E}">
      <dgm:prSet/>
      <dgm:spPr/>
      <dgm:t>
        <a:bodyPr/>
        <a:lstStyle/>
        <a:p>
          <a:endParaRPr lang="en-US"/>
        </a:p>
      </dgm:t>
    </dgm:pt>
    <dgm:pt modelId="{7ABAF31D-B187-4119-A49F-5FE49FAA3904}" type="sibTrans" cxnId="{3AA2B086-FECE-493B-800F-998CDC83C54E}">
      <dgm:prSet/>
      <dgm:spPr/>
      <dgm:t>
        <a:bodyPr/>
        <a:lstStyle/>
        <a:p>
          <a:endParaRPr lang="en-US"/>
        </a:p>
      </dgm:t>
    </dgm:pt>
    <dgm:pt modelId="{AA245A28-3414-415F-B3A1-0EA1F104B6C8}">
      <dgm:prSet phldrT="[Text]"/>
      <dgm:spPr/>
      <dgm:t>
        <a:bodyPr/>
        <a:lstStyle/>
        <a:p>
          <a:r>
            <a:rPr lang="en-US" dirty="0">
              <a:solidFill>
                <a:schemeClr val="accent6"/>
              </a:solidFill>
            </a:rPr>
            <a:t>Circular input</a:t>
          </a:r>
        </a:p>
      </dgm:t>
    </dgm:pt>
    <dgm:pt modelId="{038A9629-8879-4DF5-B150-FDDAE622645F}" type="parTrans" cxnId="{58AC0916-BA9E-4036-BF66-3CF4EFFD472E}">
      <dgm:prSet/>
      <dgm:spPr/>
      <dgm:t>
        <a:bodyPr/>
        <a:lstStyle/>
        <a:p>
          <a:endParaRPr lang="en-US"/>
        </a:p>
      </dgm:t>
    </dgm:pt>
    <dgm:pt modelId="{3B323DF9-51E0-4C50-AEE3-4E8DD7F55C04}" type="sibTrans" cxnId="{58AC0916-BA9E-4036-BF66-3CF4EFFD472E}">
      <dgm:prSet/>
      <dgm:spPr/>
      <dgm:t>
        <a:bodyPr/>
        <a:lstStyle/>
        <a:p>
          <a:endParaRPr lang="en-US"/>
        </a:p>
      </dgm:t>
    </dgm:pt>
    <dgm:pt modelId="{E0E14A95-8062-4C63-BB00-57C0F4CBA748}">
      <dgm:prSet phldrT="[Text]"/>
      <dgm:spPr/>
      <dgm:t>
        <a:bodyPr/>
        <a:lstStyle/>
        <a:p>
          <a:r>
            <a:rPr lang="en-US" dirty="0">
              <a:solidFill>
                <a:schemeClr val="accent6"/>
              </a:solidFill>
            </a:rPr>
            <a:t>Product as a service</a:t>
          </a:r>
        </a:p>
      </dgm:t>
    </dgm:pt>
    <dgm:pt modelId="{E3663D25-48A6-4C14-B726-43B5D9BFD75A}" type="parTrans" cxnId="{F13D80F7-06A0-4279-8A2C-DB18738ECE37}">
      <dgm:prSet/>
      <dgm:spPr/>
      <dgm:t>
        <a:bodyPr/>
        <a:lstStyle/>
        <a:p>
          <a:endParaRPr lang="en-US"/>
        </a:p>
      </dgm:t>
    </dgm:pt>
    <dgm:pt modelId="{6ECABC0E-1DA5-44FA-BCBF-A25B0593A2E3}" type="sibTrans" cxnId="{F13D80F7-06A0-4279-8A2C-DB18738ECE37}">
      <dgm:prSet/>
      <dgm:spPr/>
      <dgm:t>
        <a:bodyPr/>
        <a:lstStyle/>
        <a:p>
          <a:endParaRPr lang="en-US"/>
        </a:p>
      </dgm:t>
    </dgm:pt>
    <dgm:pt modelId="{EC76E4A4-97FD-4737-8AB8-DE6BA8CDF2AC}">
      <dgm:prSet phldrT="[Text]" custT="1"/>
      <dgm:spPr/>
      <dgm:t>
        <a:bodyPr/>
        <a:lstStyle/>
        <a:p>
          <a:r>
            <a:rPr lang="en-US" sz="1400" b="1" dirty="0">
              <a:solidFill>
                <a:schemeClr val="accent1"/>
              </a:solidFill>
            </a:rPr>
            <a:t>Intensifying loops</a:t>
          </a:r>
        </a:p>
      </dgm:t>
    </dgm:pt>
    <dgm:pt modelId="{EB869FEC-5BB3-4573-82ED-5F2DDFA56E78}" type="parTrans" cxnId="{BF3EE947-707A-4363-B9D9-9E8549AD2A88}">
      <dgm:prSet/>
      <dgm:spPr/>
      <dgm:t>
        <a:bodyPr/>
        <a:lstStyle/>
        <a:p>
          <a:endParaRPr lang="en-US"/>
        </a:p>
      </dgm:t>
    </dgm:pt>
    <dgm:pt modelId="{A0714FE5-5433-4A24-9CD9-7B44DFF5293E}" type="sibTrans" cxnId="{BF3EE947-707A-4363-B9D9-9E8549AD2A88}">
      <dgm:prSet/>
      <dgm:spPr/>
      <dgm:t>
        <a:bodyPr/>
        <a:lstStyle/>
        <a:p>
          <a:endParaRPr lang="en-US"/>
        </a:p>
      </dgm:t>
    </dgm:pt>
    <dgm:pt modelId="{27B8EA39-DF8E-4210-A1A6-FE3E19E0A6FE}" type="pres">
      <dgm:prSet presAssocID="{E67592B1-0051-4DF7-B88B-1138048ED780}" presName="cycle" presStyleCnt="0">
        <dgm:presLayoutVars>
          <dgm:dir/>
          <dgm:resizeHandles val="exact"/>
        </dgm:presLayoutVars>
      </dgm:prSet>
      <dgm:spPr/>
    </dgm:pt>
    <dgm:pt modelId="{CE572DCA-E330-4D88-86A2-3D6D5263F35C}" type="pres">
      <dgm:prSet presAssocID="{0F466021-3B19-4B4D-9C2C-117D810B5628}" presName="dummy" presStyleCnt="0"/>
      <dgm:spPr/>
    </dgm:pt>
    <dgm:pt modelId="{A6B8765B-2E82-4B15-B4A6-2553ABCA3838}" type="pres">
      <dgm:prSet presAssocID="{0F466021-3B19-4B4D-9C2C-117D810B5628}" presName="node" presStyleLbl="revTx" presStyleIdx="0" presStyleCnt="5" custScaleX="148573">
        <dgm:presLayoutVars>
          <dgm:bulletEnabled val="1"/>
        </dgm:presLayoutVars>
      </dgm:prSet>
      <dgm:spPr/>
    </dgm:pt>
    <dgm:pt modelId="{F943A6C9-073D-4C26-8860-3FC82B3BA1D8}" type="pres">
      <dgm:prSet presAssocID="{A0E60B69-8671-4C1D-B37A-B877DFC57AF7}" presName="sibTrans" presStyleLbl="node1" presStyleIdx="0" presStyleCnt="5"/>
      <dgm:spPr/>
    </dgm:pt>
    <dgm:pt modelId="{20F292B6-009D-4D03-8D49-16494CF79296}" type="pres">
      <dgm:prSet presAssocID="{4B654610-8126-497D-8776-9E70AF750C25}" presName="dummy" presStyleCnt="0"/>
      <dgm:spPr/>
    </dgm:pt>
    <dgm:pt modelId="{55508ACE-728C-4DB3-85D8-A669FA05BE67}" type="pres">
      <dgm:prSet presAssocID="{4B654610-8126-497D-8776-9E70AF750C25}" presName="node" presStyleLbl="revTx" presStyleIdx="1" presStyleCnt="5">
        <dgm:presLayoutVars>
          <dgm:bulletEnabled val="1"/>
        </dgm:presLayoutVars>
      </dgm:prSet>
      <dgm:spPr/>
    </dgm:pt>
    <dgm:pt modelId="{283EBAD3-2BFB-487B-B88D-158A17EA05E6}" type="pres">
      <dgm:prSet presAssocID="{7ABAF31D-B187-4119-A49F-5FE49FAA3904}" presName="sibTrans" presStyleLbl="node1" presStyleIdx="1" presStyleCnt="5"/>
      <dgm:spPr/>
    </dgm:pt>
    <dgm:pt modelId="{DBB2898F-77DD-44D8-8724-809EE16F793C}" type="pres">
      <dgm:prSet presAssocID="{AA245A28-3414-415F-B3A1-0EA1F104B6C8}" presName="dummy" presStyleCnt="0"/>
      <dgm:spPr/>
    </dgm:pt>
    <dgm:pt modelId="{E197823A-3D23-4FE2-9576-3A4745602BF2}" type="pres">
      <dgm:prSet presAssocID="{AA245A28-3414-415F-B3A1-0EA1F104B6C8}" presName="node" presStyleLbl="revTx" presStyleIdx="2" presStyleCnt="5">
        <dgm:presLayoutVars>
          <dgm:bulletEnabled val="1"/>
        </dgm:presLayoutVars>
      </dgm:prSet>
      <dgm:spPr/>
    </dgm:pt>
    <dgm:pt modelId="{EEC86F09-7D00-4D75-8124-078B9B128D52}" type="pres">
      <dgm:prSet presAssocID="{3B323DF9-51E0-4C50-AEE3-4E8DD7F55C04}" presName="sibTrans" presStyleLbl="node1" presStyleIdx="2" presStyleCnt="5"/>
      <dgm:spPr/>
    </dgm:pt>
    <dgm:pt modelId="{256DF443-C27C-4544-8E2D-23FF4E7D8A1F}" type="pres">
      <dgm:prSet presAssocID="{E0E14A95-8062-4C63-BB00-57C0F4CBA748}" presName="dummy" presStyleCnt="0"/>
      <dgm:spPr/>
    </dgm:pt>
    <dgm:pt modelId="{FC2B0836-F301-4AAC-91EC-C859A7248CC9}" type="pres">
      <dgm:prSet presAssocID="{E0E14A95-8062-4C63-BB00-57C0F4CBA748}" presName="node" presStyleLbl="revTx" presStyleIdx="3" presStyleCnt="5">
        <dgm:presLayoutVars>
          <dgm:bulletEnabled val="1"/>
        </dgm:presLayoutVars>
      </dgm:prSet>
      <dgm:spPr/>
    </dgm:pt>
    <dgm:pt modelId="{861DEB8E-0029-49F6-BE52-5FED5F45C5AB}" type="pres">
      <dgm:prSet presAssocID="{6ECABC0E-1DA5-44FA-BCBF-A25B0593A2E3}" presName="sibTrans" presStyleLbl="node1" presStyleIdx="3" presStyleCnt="5"/>
      <dgm:spPr/>
    </dgm:pt>
    <dgm:pt modelId="{A7F806B3-CD45-42E1-BD00-B4052C61A200}" type="pres">
      <dgm:prSet presAssocID="{EC76E4A4-97FD-4737-8AB8-DE6BA8CDF2AC}" presName="dummy" presStyleCnt="0"/>
      <dgm:spPr/>
    </dgm:pt>
    <dgm:pt modelId="{31DDEA93-25DA-4A7E-8FCA-BEE2A5711407}" type="pres">
      <dgm:prSet presAssocID="{EC76E4A4-97FD-4737-8AB8-DE6BA8CDF2AC}" presName="node" presStyleLbl="revTx" presStyleIdx="4" presStyleCnt="5" custScaleX="116090">
        <dgm:presLayoutVars>
          <dgm:bulletEnabled val="1"/>
        </dgm:presLayoutVars>
      </dgm:prSet>
      <dgm:spPr/>
    </dgm:pt>
    <dgm:pt modelId="{D6508B07-B367-4A89-8126-DB403C4110C0}" type="pres">
      <dgm:prSet presAssocID="{A0714FE5-5433-4A24-9CD9-7B44DFF5293E}" presName="sibTrans" presStyleLbl="node1" presStyleIdx="4" presStyleCnt="5"/>
      <dgm:spPr/>
    </dgm:pt>
  </dgm:ptLst>
  <dgm:cxnLst>
    <dgm:cxn modelId="{58AC0916-BA9E-4036-BF66-3CF4EFFD472E}" srcId="{E67592B1-0051-4DF7-B88B-1138048ED780}" destId="{AA245A28-3414-415F-B3A1-0EA1F104B6C8}" srcOrd="2" destOrd="0" parTransId="{038A9629-8879-4DF5-B150-FDDAE622645F}" sibTransId="{3B323DF9-51E0-4C50-AEE3-4E8DD7F55C04}"/>
    <dgm:cxn modelId="{65CB332A-5F40-476E-859E-2BAEE1E87392}" type="presOf" srcId="{AA245A28-3414-415F-B3A1-0EA1F104B6C8}" destId="{E197823A-3D23-4FE2-9576-3A4745602BF2}" srcOrd="0" destOrd="0" presId="urn:microsoft.com/office/officeart/2005/8/layout/cycle1"/>
    <dgm:cxn modelId="{A353D339-8091-4D6F-8F0E-B6299C26FF0C}" type="presOf" srcId="{A0714FE5-5433-4A24-9CD9-7B44DFF5293E}" destId="{D6508B07-B367-4A89-8126-DB403C4110C0}" srcOrd="0" destOrd="0" presId="urn:microsoft.com/office/officeart/2005/8/layout/cycle1"/>
    <dgm:cxn modelId="{FB1CA242-D028-4508-8D94-62E41773F922}" type="presOf" srcId="{A0E60B69-8671-4C1D-B37A-B877DFC57AF7}" destId="{F943A6C9-073D-4C26-8860-3FC82B3BA1D8}" srcOrd="0" destOrd="0" presId="urn:microsoft.com/office/officeart/2005/8/layout/cycle1"/>
    <dgm:cxn modelId="{A099DF66-E1A9-4BD9-8C7E-E2D48531B7D1}" type="presOf" srcId="{E0E14A95-8062-4C63-BB00-57C0F4CBA748}" destId="{FC2B0836-F301-4AAC-91EC-C859A7248CC9}" srcOrd="0" destOrd="0" presId="urn:microsoft.com/office/officeart/2005/8/layout/cycle1"/>
    <dgm:cxn modelId="{BF3EE947-707A-4363-B9D9-9E8549AD2A88}" srcId="{E67592B1-0051-4DF7-B88B-1138048ED780}" destId="{EC76E4A4-97FD-4737-8AB8-DE6BA8CDF2AC}" srcOrd="4" destOrd="0" parTransId="{EB869FEC-5BB3-4573-82ED-5F2DDFA56E78}" sibTransId="{A0714FE5-5433-4A24-9CD9-7B44DFF5293E}"/>
    <dgm:cxn modelId="{C5D3BB49-6421-483C-AD77-F96C145DAC30}" type="presOf" srcId="{4B654610-8126-497D-8776-9E70AF750C25}" destId="{55508ACE-728C-4DB3-85D8-A669FA05BE67}" srcOrd="0" destOrd="0" presId="urn:microsoft.com/office/officeart/2005/8/layout/cycle1"/>
    <dgm:cxn modelId="{D716F34C-6949-4195-84B1-E25DF5B65791}" type="presOf" srcId="{E67592B1-0051-4DF7-B88B-1138048ED780}" destId="{27B8EA39-DF8E-4210-A1A6-FE3E19E0A6FE}" srcOrd="0" destOrd="0" presId="urn:microsoft.com/office/officeart/2005/8/layout/cycle1"/>
    <dgm:cxn modelId="{A8CEA182-4679-4549-A8EA-036D83F3B7D9}" type="presOf" srcId="{7ABAF31D-B187-4119-A49F-5FE49FAA3904}" destId="{283EBAD3-2BFB-487B-B88D-158A17EA05E6}" srcOrd="0" destOrd="0" presId="urn:microsoft.com/office/officeart/2005/8/layout/cycle1"/>
    <dgm:cxn modelId="{3AA2B086-FECE-493B-800F-998CDC83C54E}" srcId="{E67592B1-0051-4DF7-B88B-1138048ED780}" destId="{4B654610-8126-497D-8776-9E70AF750C25}" srcOrd="1" destOrd="0" parTransId="{A92E8381-17E7-469A-A1B9-73780C9E2ABF}" sibTransId="{7ABAF31D-B187-4119-A49F-5FE49FAA3904}"/>
    <dgm:cxn modelId="{F61A9A9A-470A-49BA-80B0-7D2C2EA2EB00}" type="presOf" srcId="{3B323DF9-51E0-4C50-AEE3-4E8DD7F55C04}" destId="{EEC86F09-7D00-4D75-8124-078B9B128D52}" srcOrd="0" destOrd="0" presId="urn:microsoft.com/office/officeart/2005/8/layout/cycle1"/>
    <dgm:cxn modelId="{2DBE89D1-B023-4686-99ED-E3941490013C}" type="presOf" srcId="{EC76E4A4-97FD-4737-8AB8-DE6BA8CDF2AC}" destId="{31DDEA93-25DA-4A7E-8FCA-BEE2A5711407}" srcOrd="0" destOrd="0" presId="urn:microsoft.com/office/officeart/2005/8/layout/cycle1"/>
    <dgm:cxn modelId="{6A0341F3-9747-4691-92E7-4AA53E895751}" srcId="{E67592B1-0051-4DF7-B88B-1138048ED780}" destId="{0F466021-3B19-4B4D-9C2C-117D810B5628}" srcOrd="0" destOrd="0" parTransId="{ECF7A9C1-94AC-40A0-8467-00274826DD53}" sibTransId="{A0E60B69-8671-4C1D-B37A-B877DFC57AF7}"/>
    <dgm:cxn modelId="{E8F63BF7-BDED-4D72-9DFD-9683796C6BCE}" type="presOf" srcId="{6ECABC0E-1DA5-44FA-BCBF-A25B0593A2E3}" destId="{861DEB8E-0029-49F6-BE52-5FED5F45C5AB}" srcOrd="0" destOrd="0" presId="urn:microsoft.com/office/officeart/2005/8/layout/cycle1"/>
    <dgm:cxn modelId="{F13D80F7-06A0-4279-8A2C-DB18738ECE37}" srcId="{E67592B1-0051-4DF7-B88B-1138048ED780}" destId="{E0E14A95-8062-4C63-BB00-57C0F4CBA748}" srcOrd="3" destOrd="0" parTransId="{E3663D25-48A6-4C14-B726-43B5D9BFD75A}" sibTransId="{6ECABC0E-1DA5-44FA-BCBF-A25B0593A2E3}"/>
    <dgm:cxn modelId="{58BE60FC-4BBE-4AB8-840B-901F5D84CAF2}" type="presOf" srcId="{0F466021-3B19-4B4D-9C2C-117D810B5628}" destId="{A6B8765B-2E82-4B15-B4A6-2553ABCA3838}" srcOrd="0" destOrd="0" presId="urn:microsoft.com/office/officeart/2005/8/layout/cycle1"/>
    <dgm:cxn modelId="{44966E3A-974F-4625-8CFA-6DF612EDC627}" type="presParOf" srcId="{27B8EA39-DF8E-4210-A1A6-FE3E19E0A6FE}" destId="{CE572DCA-E330-4D88-86A2-3D6D5263F35C}" srcOrd="0" destOrd="0" presId="urn:microsoft.com/office/officeart/2005/8/layout/cycle1"/>
    <dgm:cxn modelId="{C35B1D86-5AC3-4FF1-A89F-E100B46DCFBA}" type="presParOf" srcId="{27B8EA39-DF8E-4210-A1A6-FE3E19E0A6FE}" destId="{A6B8765B-2E82-4B15-B4A6-2553ABCA3838}" srcOrd="1" destOrd="0" presId="urn:microsoft.com/office/officeart/2005/8/layout/cycle1"/>
    <dgm:cxn modelId="{06F0B3D1-D2E3-4908-93BD-ECBE4FD886F1}" type="presParOf" srcId="{27B8EA39-DF8E-4210-A1A6-FE3E19E0A6FE}" destId="{F943A6C9-073D-4C26-8860-3FC82B3BA1D8}" srcOrd="2" destOrd="0" presId="urn:microsoft.com/office/officeart/2005/8/layout/cycle1"/>
    <dgm:cxn modelId="{EB59E1E0-ECFE-436D-A7CD-CDEE730DF024}" type="presParOf" srcId="{27B8EA39-DF8E-4210-A1A6-FE3E19E0A6FE}" destId="{20F292B6-009D-4D03-8D49-16494CF79296}" srcOrd="3" destOrd="0" presId="urn:microsoft.com/office/officeart/2005/8/layout/cycle1"/>
    <dgm:cxn modelId="{31D07714-726B-4E88-80DD-2AE766F24FA1}" type="presParOf" srcId="{27B8EA39-DF8E-4210-A1A6-FE3E19E0A6FE}" destId="{55508ACE-728C-4DB3-85D8-A669FA05BE67}" srcOrd="4" destOrd="0" presId="urn:microsoft.com/office/officeart/2005/8/layout/cycle1"/>
    <dgm:cxn modelId="{FF432B73-8657-42AE-85C1-655C210C589C}" type="presParOf" srcId="{27B8EA39-DF8E-4210-A1A6-FE3E19E0A6FE}" destId="{283EBAD3-2BFB-487B-B88D-158A17EA05E6}" srcOrd="5" destOrd="0" presId="urn:microsoft.com/office/officeart/2005/8/layout/cycle1"/>
    <dgm:cxn modelId="{CFD0D057-8BF7-40E9-B143-9C1F76D4E683}" type="presParOf" srcId="{27B8EA39-DF8E-4210-A1A6-FE3E19E0A6FE}" destId="{DBB2898F-77DD-44D8-8724-809EE16F793C}" srcOrd="6" destOrd="0" presId="urn:microsoft.com/office/officeart/2005/8/layout/cycle1"/>
    <dgm:cxn modelId="{4DABCA0E-FA90-4A8D-A080-AB6F10ED7FE6}" type="presParOf" srcId="{27B8EA39-DF8E-4210-A1A6-FE3E19E0A6FE}" destId="{E197823A-3D23-4FE2-9576-3A4745602BF2}" srcOrd="7" destOrd="0" presId="urn:microsoft.com/office/officeart/2005/8/layout/cycle1"/>
    <dgm:cxn modelId="{D4CE4AA4-5505-47CF-95D5-45E2DF832FE3}" type="presParOf" srcId="{27B8EA39-DF8E-4210-A1A6-FE3E19E0A6FE}" destId="{EEC86F09-7D00-4D75-8124-078B9B128D52}" srcOrd="8" destOrd="0" presId="urn:microsoft.com/office/officeart/2005/8/layout/cycle1"/>
    <dgm:cxn modelId="{DB5BEE56-7ADB-4862-B2BB-076D101F17ED}" type="presParOf" srcId="{27B8EA39-DF8E-4210-A1A6-FE3E19E0A6FE}" destId="{256DF443-C27C-4544-8E2D-23FF4E7D8A1F}" srcOrd="9" destOrd="0" presId="urn:microsoft.com/office/officeart/2005/8/layout/cycle1"/>
    <dgm:cxn modelId="{027A47E7-F3E7-47A1-BE0F-2D7714B07281}" type="presParOf" srcId="{27B8EA39-DF8E-4210-A1A6-FE3E19E0A6FE}" destId="{FC2B0836-F301-4AAC-91EC-C859A7248CC9}" srcOrd="10" destOrd="0" presId="urn:microsoft.com/office/officeart/2005/8/layout/cycle1"/>
    <dgm:cxn modelId="{B3A95E5D-9233-4629-AF8F-236B9DE5233E}" type="presParOf" srcId="{27B8EA39-DF8E-4210-A1A6-FE3E19E0A6FE}" destId="{861DEB8E-0029-49F6-BE52-5FED5F45C5AB}" srcOrd="11" destOrd="0" presId="urn:microsoft.com/office/officeart/2005/8/layout/cycle1"/>
    <dgm:cxn modelId="{B14692F4-218D-44C4-9842-3F85B0085938}" type="presParOf" srcId="{27B8EA39-DF8E-4210-A1A6-FE3E19E0A6FE}" destId="{A7F806B3-CD45-42E1-BD00-B4052C61A200}" srcOrd="12" destOrd="0" presId="urn:microsoft.com/office/officeart/2005/8/layout/cycle1"/>
    <dgm:cxn modelId="{CECF8F47-1DBE-45EF-9CFD-D2081BD2D0CB}" type="presParOf" srcId="{27B8EA39-DF8E-4210-A1A6-FE3E19E0A6FE}" destId="{31DDEA93-25DA-4A7E-8FCA-BEE2A5711407}" srcOrd="13" destOrd="0" presId="urn:microsoft.com/office/officeart/2005/8/layout/cycle1"/>
    <dgm:cxn modelId="{EDEA158E-5E35-4896-B322-B4022484A40C}" type="presParOf" srcId="{27B8EA39-DF8E-4210-A1A6-FE3E19E0A6FE}" destId="{D6508B07-B367-4A89-8126-DB403C4110C0}" srcOrd="14"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0FD2E-FC74-4924-AC2F-77DC07571DE9}">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15D65-F195-40CD-B56C-162F2488805B}">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DE910F-6C19-496D-AB8E-5E0E51C496C8}">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Circular economy paradigm</a:t>
          </a:r>
        </a:p>
      </dsp:txBody>
      <dsp:txXfrm>
        <a:off x="1312541" y="828340"/>
        <a:ext cx="2148945" cy="911674"/>
      </dsp:txXfrm>
    </dsp:sp>
    <dsp:sp modelId="{33AB0DFE-E038-4CA4-870C-4BCFA4FD7700}">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F37FA-62E1-4170-8CD1-EE4418AB7ABE}">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09136E-2B54-4F38-AE69-34CE63750D72}">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Empirical assessment of the Circular economy transition</a:t>
          </a:r>
        </a:p>
      </dsp:txBody>
      <dsp:txXfrm>
        <a:off x="4942957" y="828340"/>
        <a:ext cx="2148945" cy="911674"/>
      </dsp:txXfrm>
    </dsp:sp>
    <dsp:sp modelId="{22E4D0EA-1B61-4E6E-AD32-4DD7A9E68446}">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33ED2A-E88D-4BED-ADAA-9083E3F30EAB}">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E5B9B-1C25-45F2-B3A8-69662FE2558A}">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Multi-scale complexity for transitions</a:t>
          </a:r>
        </a:p>
      </dsp:txBody>
      <dsp:txXfrm>
        <a:off x="8573374" y="828340"/>
        <a:ext cx="2148945" cy="911674"/>
      </dsp:txXfrm>
    </dsp:sp>
    <dsp:sp modelId="{3D215797-16DD-483D-B058-D768398873ED}">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223C2-D985-4D21-8032-E60794661AB4}">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0B825-9EE4-4E61-9218-F37204B9FDA9}">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Research protocol to measure systemically circular economy</a:t>
          </a:r>
        </a:p>
      </dsp:txBody>
      <dsp:txXfrm>
        <a:off x="1312541" y="2452790"/>
        <a:ext cx="2148945" cy="911674"/>
      </dsp:txXfrm>
    </dsp:sp>
    <dsp:sp modelId="{3368947E-A8BE-4267-94C9-EA4CBB50291E}">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335C4-0E6C-4CC5-9351-52814D6DB010}">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F8A03A-0642-4B31-BC87-61CBC31F8A69}">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Results &amp; Discussion</a:t>
          </a:r>
        </a:p>
      </dsp:txBody>
      <dsp:txXfrm>
        <a:off x="4942957" y="2452790"/>
        <a:ext cx="2148945" cy="91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FF5C2-D700-44CF-A741-782924426D3E}">
      <dsp:nvSpPr>
        <dsp:cNvPr id="0" name=""/>
        <dsp:cNvSpPr/>
      </dsp:nvSpPr>
      <dsp:spPr>
        <a:xfrm>
          <a:off x="1720577" y="998"/>
          <a:ext cx="2964789" cy="204628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Long life loops</a:t>
          </a:r>
        </a:p>
        <a:p>
          <a:pPr marL="114300" lvl="1" indent="-114300" algn="l" defTabSz="533400">
            <a:lnSpc>
              <a:spcPct val="90000"/>
            </a:lnSpc>
            <a:spcBef>
              <a:spcPct val="0"/>
            </a:spcBef>
            <a:spcAft>
              <a:spcPct val="15000"/>
            </a:spcAft>
            <a:buChar char="•"/>
          </a:pPr>
          <a:r>
            <a:rPr lang="en-US" sz="1200" kern="1200" dirty="0"/>
            <a:t>Closing loops (Recycling, Materials &amp; eco-design)</a:t>
          </a:r>
        </a:p>
        <a:p>
          <a:pPr marL="114300" lvl="1" indent="-114300" algn="l" defTabSz="533400">
            <a:lnSpc>
              <a:spcPct val="90000"/>
            </a:lnSpc>
            <a:spcBef>
              <a:spcPct val="0"/>
            </a:spcBef>
            <a:spcAft>
              <a:spcPct val="15000"/>
            </a:spcAft>
            <a:buChar char="•"/>
          </a:pPr>
          <a:r>
            <a:rPr lang="en-US" sz="1200" kern="1200" dirty="0"/>
            <a:t>Extended loops (industrial symbiosis)</a:t>
          </a:r>
        </a:p>
        <a:p>
          <a:pPr marL="114300" lvl="1" indent="-114300" algn="l" defTabSz="533400">
            <a:lnSpc>
              <a:spcPct val="90000"/>
            </a:lnSpc>
            <a:spcBef>
              <a:spcPct val="0"/>
            </a:spcBef>
            <a:spcAft>
              <a:spcPct val="15000"/>
            </a:spcAft>
            <a:buChar char="•"/>
          </a:pPr>
          <a:r>
            <a:rPr lang="en-US" sz="1200" kern="1200" dirty="0"/>
            <a:t>Intensifying loops (Circular business models)</a:t>
          </a:r>
        </a:p>
      </dsp:txBody>
      <dsp:txXfrm>
        <a:off x="1720577" y="256783"/>
        <a:ext cx="2197433" cy="1534713"/>
      </dsp:txXfrm>
    </dsp:sp>
    <dsp:sp modelId="{8E16C513-455A-42DD-8CFD-923DED2D28ED}">
      <dsp:nvSpPr>
        <dsp:cNvPr id="0" name=""/>
        <dsp:cNvSpPr/>
      </dsp:nvSpPr>
      <dsp:spPr>
        <a:xfrm>
          <a:off x="124" y="1999"/>
          <a:ext cx="1720453" cy="2044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Principles</a:t>
          </a:r>
        </a:p>
      </dsp:txBody>
      <dsp:txXfrm>
        <a:off x="84110" y="85985"/>
        <a:ext cx="1552481" cy="1876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8765B-2E82-4B15-B4A6-2553ABCA3838}">
      <dsp:nvSpPr>
        <dsp:cNvPr id="0" name=""/>
        <dsp:cNvSpPr/>
      </dsp:nvSpPr>
      <dsp:spPr>
        <a:xfrm>
          <a:off x="2022551" y="197779"/>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Sorting</a:t>
          </a:r>
        </a:p>
      </dsp:txBody>
      <dsp:txXfrm>
        <a:off x="2022551" y="197779"/>
        <a:ext cx="818591" cy="818591"/>
      </dsp:txXfrm>
    </dsp:sp>
    <dsp:sp modelId="{F943A6C9-073D-4C26-8860-3FC82B3BA1D8}">
      <dsp:nvSpPr>
        <dsp:cNvPr id="0" name=""/>
        <dsp:cNvSpPr/>
      </dsp:nvSpPr>
      <dsp:spPr>
        <a:xfrm>
          <a:off x="94102" y="173757"/>
          <a:ext cx="3072692" cy="3072692"/>
        </a:xfrm>
        <a:prstGeom prst="circularArrow">
          <a:avLst>
            <a:gd name="adj1" fmla="val 5195"/>
            <a:gd name="adj2" fmla="val 335535"/>
            <a:gd name="adj3" fmla="val 21294783"/>
            <a:gd name="adj4" fmla="val 19764888"/>
            <a:gd name="adj5" fmla="val 606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08ACE-728C-4DB3-85D8-A669FA05BE67}">
      <dsp:nvSpPr>
        <dsp:cNvPr id="0" name=""/>
        <dsp:cNvSpPr/>
      </dsp:nvSpPr>
      <dsp:spPr>
        <a:xfrm>
          <a:off x="2364331" y="1722127"/>
          <a:ext cx="1125612"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0000"/>
              </a:solidFill>
            </a:rPr>
            <a:t>Recycling</a:t>
          </a:r>
        </a:p>
      </dsp:txBody>
      <dsp:txXfrm>
        <a:off x="2364331" y="1722127"/>
        <a:ext cx="1125612" cy="818591"/>
      </dsp:txXfrm>
    </dsp:sp>
    <dsp:sp modelId="{283EBAD3-2BFB-487B-B88D-158A17EA05E6}">
      <dsp:nvSpPr>
        <dsp:cNvPr id="0" name=""/>
        <dsp:cNvSpPr/>
      </dsp:nvSpPr>
      <dsp:spPr>
        <a:xfrm>
          <a:off x="94102" y="173757"/>
          <a:ext cx="3072692" cy="3072692"/>
        </a:xfrm>
        <a:prstGeom prst="circularArrow">
          <a:avLst>
            <a:gd name="adj1" fmla="val 5195"/>
            <a:gd name="adj2" fmla="val 335535"/>
            <a:gd name="adj3" fmla="val 4016296"/>
            <a:gd name="adj4" fmla="val 2251966"/>
            <a:gd name="adj5" fmla="val 606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7823A-3D23-4FE2-9576-3A4745602BF2}">
      <dsp:nvSpPr>
        <dsp:cNvPr id="0" name=""/>
        <dsp:cNvSpPr/>
      </dsp:nvSpPr>
      <dsp:spPr>
        <a:xfrm>
          <a:off x="1221153" y="2664227"/>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Production</a:t>
          </a:r>
        </a:p>
      </dsp:txBody>
      <dsp:txXfrm>
        <a:off x="1221153" y="2664227"/>
        <a:ext cx="818591" cy="818591"/>
      </dsp:txXfrm>
    </dsp:sp>
    <dsp:sp modelId="{EEC86F09-7D00-4D75-8124-078B9B128D52}">
      <dsp:nvSpPr>
        <dsp:cNvPr id="0" name=""/>
        <dsp:cNvSpPr/>
      </dsp:nvSpPr>
      <dsp:spPr>
        <a:xfrm>
          <a:off x="94102" y="173757"/>
          <a:ext cx="3072692" cy="3072692"/>
        </a:xfrm>
        <a:prstGeom prst="circularArrow">
          <a:avLst>
            <a:gd name="adj1" fmla="val 5195"/>
            <a:gd name="adj2" fmla="val 335535"/>
            <a:gd name="adj3" fmla="val 8212500"/>
            <a:gd name="adj4" fmla="val 6448170"/>
            <a:gd name="adj5" fmla="val 606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DEA93-25DA-4A7E-8FCA-BEE2A5711407}">
      <dsp:nvSpPr>
        <dsp:cNvPr id="0" name=""/>
        <dsp:cNvSpPr/>
      </dsp:nvSpPr>
      <dsp:spPr>
        <a:xfrm>
          <a:off x="-75534" y="1722127"/>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solidFill>
            </a:rPr>
            <a:t>Closing loops</a:t>
          </a:r>
        </a:p>
      </dsp:txBody>
      <dsp:txXfrm>
        <a:off x="-75534" y="1722127"/>
        <a:ext cx="818591" cy="818591"/>
      </dsp:txXfrm>
    </dsp:sp>
    <dsp:sp modelId="{D6508B07-B367-4A89-8126-DB403C4110C0}">
      <dsp:nvSpPr>
        <dsp:cNvPr id="0" name=""/>
        <dsp:cNvSpPr/>
      </dsp:nvSpPr>
      <dsp:spPr>
        <a:xfrm>
          <a:off x="94102" y="173757"/>
          <a:ext cx="3072692" cy="3072692"/>
        </a:xfrm>
        <a:prstGeom prst="circularArrow">
          <a:avLst>
            <a:gd name="adj1" fmla="val 5195"/>
            <a:gd name="adj2" fmla="val 335535"/>
            <a:gd name="adj3" fmla="val 12299577"/>
            <a:gd name="adj4" fmla="val 10769682"/>
            <a:gd name="adj5" fmla="val 606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334AB-284B-43C8-BD49-73A550D2E62B}">
      <dsp:nvSpPr>
        <dsp:cNvPr id="0" name=""/>
        <dsp:cNvSpPr/>
      </dsp:nvSpPr>
      <dsp:spPr>
        <a:xfrm>
          <a:off x="419756" y="197779"/>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solidFill>
            </a:rPr>
            <a:t>Resource recovery</a:t>
          </a:r>
          <a:endParaRPr lang="en-US" sz="1600" b="1" kern="1200" dirty="0">
            <a:solidFill>
              <a:schemeClr val="accent1"/>
            </a:solidFill>
          </a:endParaRPr>
        </a:p>
      </dsp:txBody>
      <dsp:txXfrm>
        <a:off x="419756" y="197779"/>
        <a:ext cx="818591" cy="818591"/>
      </dsp:txXfrm>
    </dsp:sp>
    <dsp:sp modelId="{887D5267-2DBE-417A-96D6-944775628714}">
      <dsp:nvSpPr>
        <dsp:cNvPr id="0" name=""/>
        <dsp:cNvSpPr/>
      </dsp:nvSpPr>
      <dsp:spPr>
        <a:xfrm>
          <a:off x="94102" y="173757"/>
          <a:ext cx="3072692" cy="3072692"/>
        </a:xfrm>
        <a:prstGeom prst="circularArrow">
          <a:avLst>
            <a:gd name="adj1" fmla="val 5195"/>
            <a:gd name="adj2" fmla="val 335535"/>
            <a:gd name="adj3" fmla="val 16867279"/>
            <a:gd name="adj4" fmla="val 15197186"/>
            <a:gd name="adj5" fmla="val 6061"/>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8765B-2E82-4B15-B4A6-2553ABCA3838}">
      <dsp:nvSpPr>
        <dsp:cNvPr id="0" name=""/>
        <dsp:cNvSpPr/>
      </dsp:nvSpPr>
      <dsp:spPr>
        <a:xfrm>
          <a:off x="2099306" y="188600"/>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solidFill>
            </a:rPr>
            <a:t>Sharing platforms</a:t>
          </a:r>
        </a:p>
      </dsp:txBody>
      <dsp:txXfrm>
        <a:off x="2099306" y="188600"/>
        <a:ext cx="818591" cy="818591"/>
      </dsp:txXfrm>
    </dsp:sp>
    <dsp:sp modelId="{F943A6C9-073D-4C26-8860-3FC82B3BA1D8}">
      <dsp:nvSpPr>
        <dsp:cNvPr id="0" name=""/>
        <dsp:cNvSpPr/>
      </dsp:nvSpPr>
      <dsp:spPr>
        <a:xfrm>
          <a:off x="170858" y="164578"/>
          <a:ext cx="3072692" cy="3072692"/>
        </a:xfrm>
        <a:prstGeom prst="circularArrow">
          <a:avLst>
            <a:gd name="adj1" fmla="val 5195"/>
            <a:gd name="adj2" fmla="val 335535"/>
            <a:gd name="adj3" fmla="val 21294783"/>
            <a:gd name="adj4" fmla="val 19764888"/>
            <a:gd name="adj5" fmla="val 606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DEA93-25DA-4A7E-8FCA-BEE2A5711407}">
      <dsp:nvSpPr>
        <dsp:cNvPr id="0" name=""/>
        <dsp:cNvSpPr/>
      </dsp:nvSpPr>
      <dsp:spPr>
        <a:xfrm>
          <a:off x="2594597" y="1712949"/>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Logistics</a:t>
          </a:r>
        </a:p>
      </dsp:txBody>
      <dsp:txXfrm>
        <a:off x="2594597" y="1712949"/>
        <a:ext cx="818591" cy="818591"/>
      </dsp:txXfrm>
    </dsp:sp>
    <dsp:sp modelId="{D6508B07-B367-4A89-8126-DB403C4110C0}">
      <dsp:nvSpPr>
        <dsp:cNvPr id="0" name=""/>
        <dsp:cNvSpPr/>
      </dsp:nvSpPr>
      <dsp:spPr>
        <a:xfrm>
          <a:off x="170858" y="164578"/>
          <a:ext cx="3072692" cy="3072692"/>
        </a:xfrm>
        <a:prstGeom prst="circularArrow">
          <a:avLst>
            <a:gd name="adj1" fmla="val 5195"/>
            <a:gd name="adj2" fmla="val 335535"/>
            <a:gd name="adj3" fmla="val 3626289"/>
            <a:gd name="adj4" fmla="val 2251966"/>
            <a:gd name="adj5" fmla="val 606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2AABB-2DDA-4D15-B5E9-3E9A0F980490}">
      <dsp:nvSpPr>
        <dsp:cNvPr id="0" name=""/>
        <dsp:cNvSpPr/>
      </dsp:nvSpPr>
      <dsp:spPr>
        <a:xfrm>
          <a:off x="1153312" y="2636691"/>
          <a:ext cx="1107783" cy="85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0000"/>
              </a:solidFill>
            </a:rPr>
            <a:t>Industrial symbiosis</a:t>
          </a:r>
        </a:p>
      </dsp:txBody>
      <dsp:txXfrm>
        <a:off x="1153312" y="2636691"/>
        <a:ext cx="1107783" cy="855305"/>
      </dsp:txXfrm>
    </dsp:sp>
    <dsp:sp modelId="{FFB56A5B-0C20-46FC-993A-5D08239C2EDB}">
      <dsp:nvSpPr>
        <dsp:cNvPr id="0" name=""/>
        <dsp:cNvSpPr/>
      </dsp:nvSpPr>
      <dsp:spPr>
        <a:xfrm>
          <a:off x="170858" y="164578"/>
          <a:ext cx="3072692" cy="3072692"/>
        </a:xfrm>
        <a:prstGeom prst="circularArrow">
          <a:avLst>
            <a:gd name="adj1" fmla="val 5195"/>
            <a:gd name="adj2" fmla="val 335535"/>
            <a:gd name="adj3" fmla="val 8212500"/>
            <a:gd name="adj4" fmla="val 6838176"/>
            <a:gd name="adj5" fmla="val 606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151D0-041E-40B2-B520-82057243AE94}">
      <dsp:nvSpPr>
        <dsp:cNvPr id="0" name=""/>
        <dsp:cNvSpPr/>
      </dsp:nvSpPr>
      <dsp:spPr>
        <a:xfrm>
          <a:off x="1220" y="1712949"/>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solidFill>
            </a:rPr>
            <a:t>Product use extension</a:t>
          </a:r>
        </a:p>
      </dsp:txBody>
      <dsp:txXfrm>
        <a:off x="1220" y="1712949"/>
        <a:ext cx="818591" cy="818591"/>
      </dsp:txXfrm>
    </dsp:sp>
    <dsp:sp modelId="{BE9454D9-E6B2-444B-A082-7BA6D9C19C3A}">
      <dsp:nvSpPr>
        <dsp:cNvPr id="0" name=""/>
        <dsp:cNvSpPr/>
      </dsp:nvSpPr>
      <dsp:spPr>
        <a:xfrm>
          <a:off x="170858" y="164578"/>
          <a:ext cx="3072692" cy="3072692"/>
        </a:xfrm>
        <a:prstGeom prst="circularArrow">
          <a:avLst>
            <a:gd name="adj1" fmla="val 5195"/>
            <a:gd name="adj2" fmla="val 335535"/>
            <a:gd name="adj3" fmla="val 12299577"/>
            <a:gd name="adj4" fmla="val 10769682"/>
            <a:gd name="adj5" fmla="val 606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7FB04-F470-47E5-AC54-5DA37273E673}">
      <dsp:nvSpPr>
        <dsp:cNvPr id="0" name=""/>
        <dsp:cNvSpPr/>
      </dsp:nvSpPr>
      <dsp:spPr>
        <a:xfrm>
          <a:off x="496511" y="188600"/>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Narrowing loops</a:t>
          </a:r>
        </a:p>
      </dsp:txBody>
      <dsp:txXfrm>
        <a:off x="496511" y="188600"/>
        <a:ext cx="818591" cy="818591"/>
      </dsp:txXfrm>
    </dsp:sp>
    <dsp:sp modelId="{66FD1668-CC69-46AD-B15C-7EEB6F3CFBEC}">
      <dsp:nvSpPr>
        <dsp:cNvPr id="0" name=""/>
        <dsp:cNvSpPr/>
      </dsp:nvSpPr>
      <dsp:spPr>
        <a:xfrm>
          <a:off x="170858" y="164578"/>
          <a:ext cx="3072692" cy="3072692"/>
        </a:xfrm>
        <a:prstGeom prst="circularArrow">
          <a:avLst>
            <a:gd name="adj1" fmla="val 5195"/>
            <a:gd name="adj2" fmla="val 335535"/>
            <a:gd name="adj3" fmla="val 16867279"/>
            <a:gd name="adj4" fmla="val 15197186"/>
            <a:gd name="adj5" fmla="val 6061"/>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8765B-2E82-4B15-B4A6-2553ABCA3838}">
      <dsp:nvSpPr>
        <dsp:cNvPr id="0" name=""/>
        <dsp:cNvSpPr/>
      </dsp:nvSpPr>
      <dsp:spPr>
        <a:xfrm>
          <a:off x="1900499" y="197779"/>
          <a:ext cx="1216205"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Long-life &amp; Dematerializing loops</a:t>
          </a:r>
        </a:p>
      </dsp:txBody>
      <dsp:txXfrm>
        <a:off x="1900499" y="197779"/>
        <a:ext cx="1216205" cy="818591"/>
      </dsp:txXfrm>
    </dsp:sp>
    <dsp:sp modelId="{F943A6C9-073D-4C26-8860-3FC82B3BA1D8}">
      <dsp:nvSpPr>
        <dsp:cNvPr id="0" name=""/>
        <dsp:cNvSpPr/>
      </dsp:nvSpPr>
      <dsp:spPr>
        <a:xfrm>
          <a:off x="170858" y="173757"/>
          <a:ext cx="3072692" cy="3072692"/>
        </a:xfrm>
        <a:prstGeom prst="circularArrow">
          <a:avLst>
            <a:gd name="adj1" fmla="val 5195"/>
            <a:gd name="adj2" fmla="val 335535"/>
            <a:gd name="adj3" fmla="val 21294783"/>
            <a:gd name="adj4" fmla="val 19764888"/>
            <a:gd name="adj5" fmla="val 6061"/>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08ACE-728C-4DB3-85D8-A669FA05BE67}">
      <dsp:nvSpPr>
        <dsp:cNvPr id="0" name=""/>
        <dsp:cNvSpPr/>
      </dsp:nvSpPr>
      <dsp:spPr>
        <a:xfrm>
          <a:off x="2594597" y="1722127"/>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0000"/>
              </a:solidFill>
            </a:rPr>
            <a:t>Circular-design</a:t>
          </a:r>
        </a:p>
      </dsp:txBody>
      <dsp:txXfrm>
        <a:off x="2594597" y="1722127"/>
        <a:ext cx="818591" cy="818591"/>
      </dsp:txXfrm>
    </dsp:sp>
    <dsp:sp modelId="{283EBAD3-2BFB-487B-B88D-158A17EA05E6}">
      <dsp:nvSpPr>
        <dsp:cNvPr id="0" name=""/>
        <dsp:cNvSpPr/>
      </dsp:nvSpPr>
      <dsp:spPr>
        <a:xfrm>
          <a:off x="170858" y="173757"/>
          <a:ext cx="3072692" cy="3072692"/>
        </a:xfrm>
        <a:prstGeom prst="circularArrow">
          <a:avLst>
            <a:gd name="adj1" fmla="val 5195"/>
            <a:gd name="adj2" fmla="val 335535"/>
            <a:gd name="adj3" fmla="val 4016296"/>
            <a:gd name="adj4" fmla="val 2251966"/>
            <a:gd name="adj5" fmla="val 606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7823A-3D23-4FE2-9576-3A4745602BF2}">
      <dsp:nvSpPr>
        <dsp:cNvPr id="0" name=""/>
        <dsp:cNvSpPr/>
      </dsp:nvSpPr>
      <dsp:spPr>
        <a:xfrm>
          <a:off x="1297908" y="2664227"/>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6"/>
              </a:solidFill>
            </a:rPr>
            <a:t>Circular input</a:t>
          </a:r>
        </a:p>
      </dsp:txBody>
      <dsp:txXfrm>
        <a:off x="1297908" y="2664227"/>
        <a:ext cx="818591" cy="818591"/>
      </dsp:txXfrm>
    </dsp:sp>
    <dsp:sp modelId="{EEC86F09-7D00-4D75-8124-078B9B128D52}">
      <dsp:nvSpPr>
        <dsp:cNvPr id="0" name=""/>
        <dsp:cNvSpPr/>
      </dsp:nvSpPr>
      <dsp:spPr>
        <a:xfrm>
          <a:off x="170858" y="173757"/>
          <a:ext cx="3072692" cy="3072692"/>
        </a:xfrm>
        <a:prstGeom prst="circularArrow">
          <a:avLst>
            <a:gd name="adj1" fmla="val 5195"/>
            <a:gd name="adj2" fmla="val 335535"/>
            <a:gd name="adj3" fmla="val 8212500"/>
            <a:gd name="adj4" fmla="val 6448170"/>
            <a:gd name="adj5" fmla="val 6061"/>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B0836-F301-4AAC-91EC-C859A7248CC9}">
      <dsp:nvSpPr>
        <dsp:cNvPr id="0" name=""/>
        <dsp:cNvSpPr/>
      </dsp:nvSpPr>
      <dsp:spPr>
        <a:xfrm>
          <a:off x="1220" y="1722127"/>
          <a:ext cx="818591"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6"/>
              </a:solidFill>
            </a:rPr>
            <a:t>Product as a service</a:t>
          </a:r>
        </a:p>
      </dsp:txBody>
      <dsp:txXfrm>
        <a:off x="1220" y="1722127"/>
        <a:ext cx="818591" cy="818591"/>
      </dsp:txXfrm>
    </dsp:sp>
    <dsp:sp modelId="{861DEB8E-0029-49F6-BE52-5FED5F45C5AB}">
      <dsp:nvSpPr>
        <dsp:cNvPr id="0" name=""/>
        <dsp:cNvSpPr/>
      </dsp:nvSpPr>
      <dsp:spPr>
        <a:xfrm>
          <a:off x="170858" y="173757"/>
          <a:ext cx="3072692" cy="3072692"/>
        </a:xfrm>
        <a:prstGeom prst="circularArrow">
          <a:avLst>
            <a:gd name="adj1" fmla="val 5195"/>
            <a:gd name="adj2" fmla="val 335535"/>
            <a:gd name="adj3" fmla="val 12299577"/>
            <a:gd name="adj4" fmla="val 10769682"/>
            <a:gd name="adj5" fmla="val 606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DEA93-25DA-4A7E-8FCA-BEE2A5711407}">
      <dsp:nvSpPr>
        <dsp:cNvPr id="0" name=""/>
        <dsp:cNvSpPr/>
      </dsp:nvSpPr>
      <dsp:spPr>
        <a:xfrm>
          <a:off x="430655" y="197779"/>
          <a:ext cx="950302" cy="81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solidFill>
            </a:rPr>
            <a:t>Intensifying loops</a:t>
          </a:r>
        </a:p>
      </dsp:txBody>
      <dsp:txXfrm>
        <a:off x="430655" y="197779"/>
        <a:ext cx="950302" cy="818591"/>
      </dsp:txXfrm>
    </dsp:sp>
    <dsp:sp modelId="{D6508B07-B367-4A89-8126-DB403C4110C0}">
      <dsp:nvSpPr>
        <dsp:cNvPr id="0" name=""/>
        <dsp:cNvSpPr/>
      </dsp:nvSpPr>
      <dsp:spPr>
        <a:xfrm>
          <a:off x="170858" y="173757"/>
          <a:ext cx="3072692" cy="3072692"/>
        </a:xfrm>
        <a:prstGeom prst="circularArrow">
          <a:avLst>
            <a:gd name="adj1" fmla="val 5195"/>
            <a:gd name="adj2" fmla="val 335535"/>
            <a:gd name="adj3" fmla="val 16353490"/>
            <a:gd name="adj4" fmla="val 15369338"/>
            <a:gd name="adj5" fmla="val 6061"/>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D75E8-4723-49A9-B426-3CF298C5404D}" type="datetimeFigureOut">
              <a:rPr lang="fr-FR" smtClean="0"/>
              <a:t>15/11/2024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17421-BF9F-45EA-9013-F3732F82CA70}" type="slidenum">
              <a:rPr lang="fr-FR" smtClean="0"/>
              <a:t>‹N°›</a:t>
            </a:fld>
            <a:endParaRPr lang="fr-FR"/>
          </a:p>
        </p:txBody>
      </p:sp>
    </p:spTree>
    <p:extLst>
      <p:ext uri="{BB962C8B-B14F-4D97-AF65-F5344CB8AC3E}">
        <p14:creationId xmlns:p14="http://schemas.microsoft.com/office/powerpoint/2010/main" val="316560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9.3 billion tons have been saved worldwide</a:t>
            </a:r>
            <a:r>
              <a:rPr lang="en-US" sz="1100" baseline="0" dirty="0"/>
              <a:t> from the adoption of the principles of circularity.</a:t>
            </a:r>
            <a:endParaRPr lang="en-US" sz="1100" dirty="0"/>
          </a:p>
        </p:txBody>
      </p:sp>
      <p:sp>
        <p:nvSpPr>
          <p:cNvPr id="4" name="Slide Number Placeholder 3"/>
          <p:cNvSpPr>
            <a:spLocks noGrp="1"/>
          </p:cNvSpPr>
          <p:nvPr>
            <p:ph type="sldNum" sz="quarter" idx="10"/>
          </p:nvPr>
        </p:nvSpPr>
        <p:spPr/>
        <p:txBody>
          <a:bodyPr/>
          <a:lstStyle/>
          <a:p>
            <a:fld id="{B616C64D-A993-7640-BC19-121073D26D2F}" type="slidenum">
              <a:rPr lang="en-US" smtClean="0"/>
              <a:t>3</a:t>
            </a:fld>
            <a:endParaRPr lang="en-US"/>
          </a:p>
        </p:txBody>
      </p:sp>
    </p:spTree>
    <p:extLst>
      <p:ext uri="{BB962C8B-B14F-4D97-AF65-F5344CB8AC3E}">
        <p14:creationId xmlns:p14="http://schemas.microsoft.com/office/powerpoint/2010/main" val="7100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Scope 0: the indicators measure physical</a:t>
            </a:r>
            <a:r>
              <a:rPr lang="en-US" sz="1200" b="0" i="0" kern="1200" baseline="0" dirty="0">
                <a:solidFill>
                  <a:schemeClr val="tx1"/>
                </a:solidFill>
                <a:effectLst/>
                <a:latin typeface="+mn-lt"/>
                <a:ea typeface="+mn-ea"/>
                <a:cs typeface="+mn-cs"/>
              </a:rPr>
              <a:t> properties from the technological cycles without LCT approach</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Scope1: the </a:t>
            </a:r>
            <a:r>
              <a:rPr lang="fr-FR" sz="1200" b="0" i="0" kern="1200" dirty="0" err="1">
                <a:solidFill>
                  <a:schemeClr val="tx1"/>
                </a:solidFill>
                <a:effectLst/>
                <a:latin typeface="+mn-lt"/>
                <a:ea typeface="+mn-ea"/>
                <a:cs typeface="+mn-cs"/>
              </a:rPr>
              <a:t>indicators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measure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physical</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properties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from</a:t>
            </a:r>
            <a:r>
              <a:rPr lang="fr-FR" sz="1200" b="0" i="0" kern="1200" dirty="0">
                <a:solidFill>
                  <a:schemeClr val="tx1"/>
                </a:solidFill>
                <a:effectLst/>
                <a:latin typeface="+mn-lt"/>
                <a:ea typeface="+mn-ea"/>
                <a:cs typeface="+mn-cs"/>
              </a:rPr>
              <a:t> the </a:t>
            </a:r>
            <a:r>
              <a:rPr lang="fr-FR" sz="1200" b="0" i="0" kern="1200" dirty="0" err="1">
                <a:solidFill>
                  <a:schemeClr val="tx1"/>
                </a:solidFill>
                <a:effectLst/>
                <a:latin typeface="+mn-lt"/>
                <a:ea typeface="+mn-ea"/>
                <a:cs typeface="+mn-cs"/>
              </a:rPr>
              <a:t>technological</a:t>
            </a:r>
            <a:r>
              <a:rPr lang="fr-FR" sz="1200" b="0" i="0" kern="1200" dirty="0">
                <a:solidFill>
                  <a:schemeClr val="tx1"/>
                </a:solidFill>
                <a:effectLst/>
                <a:latin typeface="+mn-lt"/>
                <a:ea typeface="+mn-ea"/>
                <a:cs typeface="+mn-cs"/>
              </a:rPr>
              <a:t> cycles </a:t>
            </a:r>
            <a:r>
              <a:rPr lang="fr-FR" sz="1200" b="0" i="0" kern="1200" dirty="0" err="1">
                <a:solidFill>
                  <a:schemeClr val="tx1"/>
                </a:solidFill>
                <a:effectLst/>
                <a:latin typeface="+mn-lt"/>
                <a:ea typeface="+mn-ea"/>
                <a:cs typeface="+mn-cs"/>
              </a:rPr>
              <a:t>with</a:t>
            </a:r>
            <a:r>
              <a:rPr lang="fr-FR" sz="1200" b="0" i="0" kern="1200" dirty="0">
                <a:solidFill>
                  <a:schemeClr val="tx1"/>
                </a:solidFill>
                <a:effectLst/>
                <a:latin typeface="+mn-lt"/>
                <a:ea typeface="+mn-ea"/>
                <a:cs typeface="+mn-cs"/>
              </a:rPr>
              <a:t> full or partial LCT </a:t>
            </a:r>
            <a:r>
              <a:rPr lang="fr-FR" sz="1200" b="0" i="0" kern="1200" dirty="0" err="1">
                <a:solidFill>
                  <a:schemeClr val="tx1"/>
                </a:solidFill>
                <a:effectLst/>
                <a:latin typeface="+mn-lt"/>
                <a:ea typeface="+mn-ea"/>
                <a:cs typeface="+mn-cs"/>
              </a:rPr>
              <a:t>approach</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e.g</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Recyclability</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Scope2: the </a:t>
            </a:r>
            <a:r>
              <a:rPr lang="fr-FR" sz="1200" b="0" i="0" kern="1200" dirty="0" err="1">
                <a:solidFill>
                  <a:schemeClr val="tx1"/>
                </a:solidFill>
                <a:effectLst/>
                <a:latin typeface="+mn-lt"/>
                <a:ea typeface="+mn-ea"/>
                <a:cs typeface="+mn-cs"/>
              </a:rPr>
              <a:t>indicators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measure</a:t>
            </a:r>
            <a:r>
              <a:rPr lang="fr-FR" sz="1200" b="0" i="0" kern="1200" dirty="0">
                <a:solidFill>
                  <a:schemeClr val="tx1"/>
                </a:solidFill>
                <a:effectLst/>
                <a:latin typeface="+mn-lt"/>
                <a:ea typeface="+mn-ea"/>
                <a:cs typeface="+mn-cs"/>
              </a:rPr>
              <a:t> the </a:t>
            </a:r>
            <a:r>
              <a:rPr lang="fr-FR" sz="1200" b="0" i="0" kern="1200" dirty="0" err="1">
                <a:solidFill>
                  <a:schemeClr val="tx1"/>
                </a:solidFill>
                <a:effectLst/>
                <a:latin typeface="+mn-lt"/>
                <a:ea typeface="+mn-ea"/>
                <a:cs typeface="+mn-cs"/>
              </a:rPr>
              <a:t>effects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burdens</a:t>
            </a:r>
            <a:r>
              <a:rPr lang="fr-FR" sz="1200" b="0" i="0" kern="1200" dirty="0">
                <a:solidFill>
                  <a:schemeClr val="tx1"/>
                </a:solidFill>
                <a:effectLst/>
                <a:latin typeface="+mn-lt"/>
                <a:ea typeface="+mn-ea"/>
                <a:cs typeface="+mn-cs"/>
              </a:rPr>
              <a:t>/</a:t>
            </a:r>
            <a:r>
              <a:rPr lang="fr-FR" sz="1200" b="0" i="0" kern="1200" dirty="0" err="1">
                <a:solidFill>
                  <a:schemeClr val="tx1"/>
                </a:solidFill>
                <a:effectLst/>
                <a:latin typeface="+mn-lt"/>
                <a:ea typeface="+mn-ea"/>
                <a:cs typeface="+mn-cs"/>
              </a:rPr>
              <a:t>benefits</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from</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technological</a:t>
            </a:r>
            <a:r>
              <a:rPr lang="fr-FR" sz="1200" b="0" i="0" kern="1200" dirty="0">
                <a:solidFill>
                  <a:schemeClr val="tx1"/>
                </a:solidFill>
                <a:effectLst/>
                <a:latin typeface="+mn-lt"/>
                <a:ea typeface="+mn-ea"/>
                <a:cs typeface="+mn-cs"/>
              </a:rPr>
              <a:t> cycles </a:t>
            </a:r>
            <a:r>
              <a:rPr lang="fr-FR" sz="1200" b="0" i="0" kern="1200" dirty="0" err="1">
                <a:solidFill>
                  <a:schemeClr val="tx1"/>
                </a:solidFill>
                <a:effectLst/>
                <a:latin typeface="+mn-lt"/>
                <a:ea typeface="+mn-ea"/>
                <a:cs typeface="+mn-cs"/>
              </a:rPr>
              <a:t>regarding</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environmental</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economic</a:t>
            </a:r>
            <a:r>
              <a:rPr lang="fr-FR" sz="1200" b="0" i="0" kern="1200" dirty="0">
                <a:solidFill>
                  <a:schemeClr val="tx1"/>
                </a:solidFill>
                <a:effectLst/>
                <a:latin typeface="+mn-lt"/>
                <a:ea typeface="+mn-ea"/>
                <a:cs typeface="+mn-cs"/>
              </a:rPr>
              <a:t>, and/or social </a:t>
            </a:r>
            <a:r>
              <a:rPr lang="fr-FR" sz="1200" b="0" i="0" kern="1200" dirty="0" err="1">
                <a:solidFill>
                  <a:schemeClr val="tx1"/>
                </a:solidFill>
                <a:effectLst/>
                <a:latin typeface="+mn-lt"/>
                <a:ea typeface="+mn-ea"/>
                <a:cs typeface="+mn-cs"/>
              </a:rPr>
              <a:t>concerns</a:t>
            </a:r>
            <a:r>
              <a:rPr lang="fr-FR" sz="1200" b="0" i="0" kern="1200" dirty="0">
                <a:solidFill>
                  <a:schemeClr val="tx1"/>
                </a:solidFill>
                <a:effectLst/>
                <a:latin typeface="+mn-lt"/>
                <a:ea typeface="+mn-ea"/>
                <a:cs typeface="+mn-cs"/>
              </a:rPr>
              <a:t> in a cause-and-</a:t>
            </a:r>
            <a:r>
              <a:rPr lang="fr-FR" sz="1200" b="0" i="0" kern="1200" dirty="0" err="1">
                <a:solidFill>
                  <a:schemeClr val="tx1"/>
                </a:solidFill>
                <a:effectLst/>
                <a:latin typeface="+mn-lt"/>
                <a:ea typeface="+mn-ea"/>
                <a:cs typeface="+mn-cs"/>
              </a:rPr>
              <a:t>effect</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chain</a:t>
            </a:r>
            <a:r>
              <a:rPr lang="fr-FR" sz="1200" b="0" i="0" kern="1200" baseline="0" dirty="0">
                <a:solidFill>
                  <a:schemeClr val="tx1"/>
                </a:solidFill>
                <a:effectLst/>
                <a:latin typeface="+mn-lt"/>
                <a:ea typeface="+mn-ea"/>
                <a:cs typeface="+mn-cs"/>
              </a:rPr>
              <a:t> </a:t>
            </a:r>
            <a:r>
              <a:rPr lang="fr-FR" sz="1200" b="0" i="0" kern="1200" baseline="0" dirty="0" err="1">
                <a:solidFill>
                  <a:schemeClr val="tx1"/>
                </a:solidFill>
                <a:effectLst/>
                <a:latin typeface="+mn-lt"/>
                <a:ea typeface="+mn-ea"/>
                <a:cs typeface="+mn-cs"/>
              </a:rPr>
              <a:t>modelling</a:t>
            </a:r>
            <a:endParaRPr lang="fr-FR" dirty="0"/>
          </a:p>
        </p:txBody>
      </p:sp>
      <p:sp>
        <p:nvSpPr>
          <p:cNvPr id="4" name="Slide Number Placeholder 3"/>
          <p:cNvSpPr>
            <a:spLocks noGrp="1"/>
          </p:cNvSpPr>
          <p:nvPr>
            <p:ph type="sldNum" sz="quarter" idx="10"/>
          </p:nvPr>
        </p:nvSpPr>
        <p:spPr/>
        <p:txBody>
          <a:bodyPr/>
          <a:lstStyle/>
          <a:p>
            <a:fld id="{87217421-BF9F-45EA-9013-F3732F82CA70}" type="slidenum">
              <a:rPr lang="fr-FR" smtClean="0"/>
              <a:t>4</a:t>
            </a:fld>
            <a:endParaRPr lang="fr-FR"/>
          </a:p>
        </p:txBody>
      </p:sp>
    </p:spTree>
    <p:extLst>
      <p:ext uri="{BB962C8B-B14F-4D97-AF65-F5344CB8AC3E}">
        <p14:creationId xmlns:p14="http://schemas.microsoft.com/office/powerpoint/2010/main" val="321774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grey relational analysis is </a:t>
            </a:r>
            <a:r>
              <a:rPr lang="en-US" sz="1200" b="0" i="0" kern="1200" dirty="0">
                <a:solidFill>
                  <a:schemeClr val="tx1"/>
                </a:solidFill>
                <a:effectLst/>
                <a:latin typeface="+mn-lt"/>
                <a:ea typeface="+mn-ea"/>
                <a:cs typeface="+mn-cs"/>
              </a:rPr>
              <a:t>the non-parametric approach of constructing a ranking system of countries based on different criteria. Thus, some correlating factors between the best and worst-performing ones exist which surely influence their results. </a:t>
            </a:r>
            <a:r>
              <a:rPr lang="en-US" dirty="0"/>
              <a:t>Some of the countries found to be the worst-ranked have greater corruption indices in the world rankings, as well as lower government efficiency indices, with worse PISA results in schooling. </a:t>
            </a:r>
            <a:r>
              <a:rPr lang="en-US" sz="1200" dirty="0"/>
              <a:t>Greater effects for the </a:t>
            </a:r>
            <a:r>
              <a:rPr lang="en-US" sz="1200" b="1" dirty="0"/>
              <a:t>GINI</a:t>
            </a:r>
            <a:r>
              <a:rPr lang="en-US" sz="1200" dirty="0"/>
              <a:t> variable compared to the GDP per capita. This means that variables related to the inequality within a society could affect the CE achievements and goals in a greater manner compared to the growth of the economy.</a:t>
            </a:r>
            <a:endParaRPr lang="sv-SE" sz="1200" dirty="0"/>
          </a:p>
        </p:txBody>
      </p:sp>
      <p:sp>
        <p:nvSpPr>
          <p:cNvPr id="4" name="Slide Number Placeholder 3"/>
          <p:cNvSpPr>
            <a:spLocks noGrp="1"/>
          </p:cNvSpPr>
          <p:nvPr>
            <p:ph type="sldNum" sz="quarter" idx="10"/>
          </p:nvPr>
        </p:nvSpPr>
        <p:spPr/>
        <p:txBody>
          <a:bodyPr/>
          <a:lstStyle/>
          <a:p>
            <a:fld id="{87217421-BF9F-45EA-9013-F3732F82CA70}" type="slidenum">
              <a:rPr lang="fr-FR" smtClean="0"/>
              <a:t>5</a:t>
            </a:fld>
            <a:endParaRPr lang="fr-FR"/>
          </a:p>
        </p:txBody>
      </p:sp>
    </p:spTree>
    <p:extLst>
      <p:ext uri="{BB962C8B-B14F-4D97-AF65-F5344CB8AC3E}">
        <p14:creationId xmlns:p14="http://schemas.microsoft.com/office/powerpoint/2010/main" val="70113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87217421-BF9F-45EA-9013-F3732F82CA70}" type="slidenum">
              <a:rPr lang="fr-FR" smtClean="0"/>
              <a:t>13</a:t>
            </a:fld>
            <a:endParaRPr lang="fr-FR"/>
          </a:p>
        </p:txBody>
      </p:sp>
    </p:spTree>
    <p:extLst>
      <p:ext uri="{BB962C8B-B14F-4D97-AF65-F5344CB8AC3E}">
        <p14:creationId xmlns:p14="http://schemas.microsoft.com/office/powerpoint/2010/main" val="119886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D593-F3C1-0342-8D07-6E449170C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AA66F-75EA-B54E-9F80-B8C4EAA65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A8DE3-9BD0-7149-B097-C558D46E3023}"/>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5" name="Footer Placeholder 4">
            <a:extLst>
              <a:ext uri="{FF2B5EF4-FFF2-40B4-BE49-F238E27FC236}">
                <a16:creationId xmlns:a16="http://schemas.microsoft.com/office/drawing/2014/main" id="{E1BC5937-FD13-FC41-93C6-4C11597F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73F8-9E8F-C14F-8E33-6CCCE8C35919}"/>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60920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5FED-A74F-3D4E-97E2-99B8089C12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A719C-63CC-B44F-AF79-7F45939B02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6DC3D-65E6-EB44-91A2-ACB6F7270B82}"/>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5" name="Footer Placeholder 4">
            <a:extLst>
              <a:ext uri="{FF2B5EF4-FFF2-40B4-BE49-F238E27FC236}">
                <a16:creationId xmlns:a16="http://schemas.microsoft.com/office/drawing/2014/main" id="{9433487F-1E4D-C54C-8443-0C545F052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781-10C6-5147-9F36-D158B2F51B4B}"/>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337244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2853D-98DF-F643-A7ED-F8DB4B19D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70169A-79EE-0049-96EB-8A8598ED3E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01D6D-A42F-D541-ACEA-D9B3C66EF933}"/>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5" name="Footer Placeholder 4">
            <a:extLst>
              <a:ext uri="{FF2B5EF4-FFF2-40B4-BE49-F238E27FC236}">
                <a16:creationId xmlns:a16="http://schemas.microsoft.com/office/drawing/2014/main" id="{162D73C5-3AD8-694D-8158-C3F005C91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30183-E457-AA45-9EB5-C0431BBF5704}"/>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99824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0663-F0F0-DD40-9E9E-A5DADB30A6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B6824-A136-FE41-99EE-6A09ABF0F4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2582B-BA19-FE4D-9172-911387503FD7}"/>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5" name="Footer Placeholder 4">
            <a:extLst>
              <a:ext uri="{FF2B5EF4-FFF2-40B4-BE49-F238E27FC236}">
                <a16:creationId xmlns:a16="http://schemas.microsoft.com/office/drawing/2014/main" id="{3D30E79F-61AC-1C4E-91D8-0B8E06C74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96FBC-CBF0-6640-A9D7-F7D96D1F1B70}"/>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352265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6C1-5188-B045-A8C9-B38B70A79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AA09E-0BB5-934F-A341-38DE6A140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68B61B-5957-3443-8020-23B1761D6A76}"/>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5" name="Footer Placeholder 4">
            <a:extLst>
              <a:ext uri="{FF2B5EF4-FFF2-40B4-BE49-F238E27FC236}">
                <a16:creationId xmlns:a16="http://schemas.microsoft.com/office/drawing/2014/main" id="{62D1924D-33F9-A74B-A87F-763EB5836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16B21-E336-C043-911A-973F539F76E9}"/>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194041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CB2B-BB73-9841-A137-F945C3150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EAB89-D2B1-4440-864B-B4AA013FB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3D251-A623-7F4C-92A0-ED0919276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959EF-7C54-9B44-A6E0-3A31A3407D91}"/>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6" name="Footer Placeholder 5">
            <a:extLst>
              <a:ext uri="{FF2B5EF4-FFF2-40B4-BE49-F238E27FC236}">
                <a16:creationId xmlns:a16="http://schemas.microsoft.com/office/drawing/2014/main" id="{62D0040C-8DCE-6047-8414-7828B22B2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604B7-FE49-414D-8EDE-579ECEE6967E}"/>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101549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1147-95CF-FC41-A09A-66AF3F823E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DD3A6-BC26-E74C-8DB0-78078C7D2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9BE37-085F-8740-8C81-0D9D8C807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C13A8-A3D0-C74A-92A4-EC44CBE8D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82B2F-6117-6642-BE54-C532D41155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1784F2-2BEB-4A4A-883A-1D64AC4AFC67}"/>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8" name="Footer Placeholder 7">
            <a:extLst>
              <a:ext uri="{FF2B5EF4-FFF2-40B4-BE49-F238E27FC236}">
                <a16:creationId xmlns:a16="http://schemas.microsoft.com/office/drawing/2014/main" id="{44E0415B-1420-4042-A30D-67FBAD4555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3407FC-4D5C-1447-AE45-FED2CCE38B67}"/>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243757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DA51-C9C0-BF48-BD62-1EF235D95D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B4086-B90C-DD47-BEE1-B5D55E736F73}"/>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4" name="Footer Placeholder 3">
            <a:extLst>
              <a:ext uri="{FF2B5EF4-FFF2-40B4-BE49-F238E27FC236}">
                <a16:creationId xmlns:a16="http://schemas.microsoft.com/office/drawing/2014/main" id="{57F7D1BE-6934-8746-8C2B-189A0FC3B5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49E4A9-490F-AC41-9B36-2DB34F5E21A8}"/>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375579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848D5-520C-F54D-8F25-B88A0FF53739}"/>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3" name="Footer Placeholder 2">
            <a:extLst>
              <a:ext uri="{FF2B5EF4-FFF2-40B4-BE49-F238E27FC236}">
                <a16:creationId xmlns:a16="http://schemas.microsoft.com/office/drawing/2014/main" id="{82D21C4E-4F13-F147-9D0A-F0E33ECC1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5D0118-B145-9746-B313-93BDB5C4C3F5}"/>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283358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8004-5761-3A46-98D2-697DDB1C1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EBD4B-20ED-5543-90CE-3E00432A7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59B8EB-BE02-3E42-8285-783FB2CEF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BBE21-396E-874A-9C6A-E48AC262153C}"/>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6" name="Footer Placeholder 5">
            <a:extLst>
              <a:ext uri="{FF2B5EF4-FFF2-40B4-BE49-F238E27FC236}">
                <a16:creationId xmlns:a16="http://schemas.microsoft.com/office/drawing/2014/main" id="{2F1C794A-A725-6B42-822C-CC68BA37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38027-1E5C-DB40-86FE-57F9A1137C3F}"/>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393331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1BA0-120E-6247-99C7-CB6684A4C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EFABD0-B294-0640-AD26-A0A927F4B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F7271B-45B8-BB48-A723-01A158EE8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93957-6BD4-BA40-A82F-333D8130DBCF}"/>
              </a:ext>
            </a:extLst>
          </p:cNvPr>
          <p:cNvSpPr>
            <a:spLocks noGrp="1"/>
          </p:cNvSpPr>
          <p:nvPr>
            <p:ph type="dt" sz="half" idx="10"/>
          </p:nvPr>
        </p:nvSpPr>
        <p:spPr/>
        <p:txBody>
          <a:bodyPr/>
          <a:lstStyle/>
          <a:p>
            <a:fld id="{DEBC2CBE-06FD-BF43-B16F-1CFB846FA337}" type="datetimeFigureOut">
              <a:rPr lang="en-US" smtClean="0"/>
              <a:t>11/15/2024</a:t>
            </a:fld>
            <a:endParaRPr lang="en-US"/>
          </a:p>
        </p:txBody>
      </p:sp>
      <p:sp>
        <p:nvSpPr>
          <p:cNvPr id="6" name="Footer Placeholder 5">
            <a:extLst>
              <a:ext uri="{FF2B5EF4-FFF2-40B4-BE49-F238E27FC236}">
                <a16:creationId xmlns:a16="http://schemas.microsoft.com/office/drawing/2014/main" id="{AAB5F9F3-2C3D-CD49-9F8D-D8A3C452E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D6622-C433-1940-B6CB-32216B5ED746}"/>
              </a:ext>
            </a:extLst>
          </p:cNvPr>
          <p:cNvSpPr>
            <a:spLocks noGrp="1"/>
          </p:cNvSpPr>
          <p:nvPr>
            <p:ph type="sldNum" sz="quarter" idx="12"/>
          </p:nvPr>
        </p:nvSpPr>
        <p:spPr/>
        <p:txBody>
          <a:bodyPr/>
          <a:lstStyle/>
          <a:p>
            <a:fld id="{A8E9343A-87F8-D54A-9957-21DE52D5CA00}" type="slidenum">
              <a:rPr lang="en-US" smtClean="0"/>
              <a:t>‹N°›</a:t>
            </a:fld>
            <a:endParaRPr lang="en-US"/>
          </a:p>
        </p:txBody>
      </p:sp>
    </p:spTree>
    <p:extLst>
      <p:ext uri="{BB962C8B-B14F-4D97-AF65-F5344CB8AC3E}">
        <p14:creationId xmlns:p14="http://schemas.microsoft.com/office/powerpoint/2010/main" val="372781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48596-AA3C-AF4B-B286-D33601AE5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A72A47-AD04-3C45-8C82-2FEAF5F13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496A9-1894-5046-AC48-20352465A8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C2CBE-06FD-BF43-B16F-1CFB846FA337}" type="datetimeFigureOut">
              <a:rPr lang="en-US" smtClean="0"/>
              <a:t>11/15/2024</a:t>
            </a:fld>
            <a:endParaRPr lang="en-US"/>
          </a:p>
        </p:txBody>
      </p:sp>
      <p:sp>
        <p:nvSpPr>
          <p:cNvPr id="5" name="Footer Placeholder 4">
            <a:extLst>
              <a:ext uri="{FF2B5EF4-FFF2-40B4-BE49-F238E27FC236}">
                <a16:creationId xmlns:a16="http://schemas.microsoft.com/office/drawing/2014/main" id="{8CA27559-314E-134A-833F-009405C24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304C81-8321-5944-B9B2-6D3546F84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9343A-87F8-D54A-9957-21DE52D5CA00}" type="slidenum">
              <a:rPr lang="en-US" smtClean="0"/>
              <a:t>‹N°›</a:t>
            </a:fld>
            <a:endParaRPr lang="en-US"/>
          </a:p>
        </p:txBody>
      </p:sp>
    </p:spTree>
    <p:extLst>
      <p:ext uri="{BB962C8B-B14F-4D97-AF65-F5344CB8AC3E}">
        <p14:creationId xmlns:p14="http://schemas.microsoft.com/office/powerpoint/2010/main" val="404408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respol.2007.01.003" TargetMode="External"/><Relationship Id="rId7" Type="http://schemas.openxmlformats.org/officeDocument/2006/relationships/hyperlink" Target="https://doi.org/10.1016/j.jclepro.2020.120246" TargetMode="External"/><Relationship Id="rId2" Type="http://schemas.openxmlformats.org/officeDocument/2006/relationships/hyperlink" Target="https://doi.org/10.1016/j.jclepro.2018.07.145" TargetMode="External"/><Relationship Id="rId1" Type="http://schemas.openxmlformats.org/officeDocument/2006/relationships/slideLayout" Target="../slideLayouts/slideLayout2.xml"/><Relationship Id="rId6" Type="http://schemas.openxmlformats.org/officeDocument/2006/relationships/hyperlink" Target="https://doi.org/10.9790/9622-111101516551|P" TargetMode="External"/><Relationship Id="rId5" Type="http://schemas.openxmlformats.org/officeDocument/2006/relationships/hyperlink" Target="https://doi.org/10.1016/j.resconrec.2019.03.045" TargetMode="External"/><Relationship Id="rId4" Type="http://schemas.openxmlformats.org/officeDocument/2006/relationships/hyperlink" Target="https://doi.org/10.1016/j.resconrec.2017.09.0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manuel.morales@esc-clermont.fr"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2.jpe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maine d’innovation 2: Le biomimétisme (1) – Leaf Giver – Medium"/>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539011" y="1613126"/>
            <a:ext cx="9262803" cy="4816658"/>
          </a:xfrm>
          <a:prstGeom prst="rect">
            <a:avLst/>
          </a:prstGeom>
        </p:spPr>
      </p:pic>
      <p:sp>
        <p:nvSpPr>
          <p:cNvPr id="2" name="Title 1">
            <a:extLst>
              <a:ext uri="{FF2B5EF4-FFF2-40B4-BE49-F238E27FC236}">
                <a16:creationId xmlns:a16="http://schemas.microsoft.com/office/drawing/2014/main" id="{1EB5EA9D-8304-B94C-B794-6BC8B9F8716B}"/>
              </a:ext>
            </a:extLst>
          </p:cNvPr>
          <p:cNvSpPr>
            <a:spLocks noGrp="1"/>
          </p:cNvSpPr>
          <p:nvPr>
            <p:ph type="ctrTitle"/>
          </p:nvPr>
        </p:nvSpPr>
        <p:spPr>
          <a:xfrm>
            <a:off x="1542181" y="2038308"/>
            <a:ext cx="9144000" cy="1648560"/>
          </a:xfrm>
        </p:spPr>
        <p:txBody>
          <a:bodyPr>
            <a:noAutofit/>
          </a:bodyPr>
          <a:lstStyle/>
          <a:p>
            <a:r>
              <a:rPr lang="en-US" sz="4400" dirty="0"/>
              <a:t>Empirical assessment of the Circular economy transition. Indicators for a multi-level perspective</a:t>
            </a:r>
            <a:endParaRPr lang="en-US" sz="2000" b="1" dirty="0"/>
          </a:p>
        </p:txBody>
      </p:sp>
      <p:sp>
        <p:nvSpPr>
          <p:cNvPr id="3" name="Subtitle 2">
            <a:extLst>
              <a:ext uri="{FF2B5EF4-FFF2-40B4-BE49-F238E27FC236}">
                <a16:creationId xmlns:a16="http://schemas.microsoft.com/office/drawing/2014/main" id="{91461007-B14C-B24B-BAEA-DB860BD8EE0F}"/>
              </a:ext>
            </a:extLst>
          </p:cNvPr>
          <p:cNvSpPr>
            <a:spLocks noGrp="1"/>
          </p:cNvSpPr>
          <p:nvPr>
            <p:ph type="subTitle" idx="1"/>
          </p:nvPr>
        </p:nvSpPr>
        <p:spPr>
          <a:xfrm>
            <a:off x="1542181" y="3985800"/>
            <a:ext cx="9144000" cy="1626698"/>
          </a:xfrm>
        </p:spPr>
        <p:txBody>
          <a:bodyPr>
            <a:normAutofit/>
          </a:bodyPr>
          <a:lstStyle/>
          <a:p>
            <a:r>
              <a:rPr lang="en-US" sz="2800" dirty="0">
                <a:latin typeface="Founders Grotesk Regular" panose="020B0503030202060203" pitchFamily="34" charset="77"/>
              </a:rPr>
              <a:t>6/December/2024</a:t>
            </a:r>
          </a:p>
          <a:p>
            <a:r>
              <a:rPr lang="en-US" sz="2800" b="1" dirty="0">
                <a:latin typeface="Founders Grotesk Regular" panose="020B0503030202060203" pitchFamily="34" charset="77"/>
              </a:rPr>
              <a:t>Dr. Manuel Morales </a:t>
            </a:r>
          </a:p>
        </p:txBody>
      </p:sp>
      <p:pic>
        <p:nvPicPr>
          <p:cNvPr id="4" name="Picture 4" descr="L'ESC Clermont devient Clermont school of business et inaugure son...">
            <a:extLst>
              <a:ext uri="{FF2B5EF4-FFF2-40B4-BE49-F238E27FC236}">
                <a16:creationId xmlns:a16="http://schemas.microsoft.com/office/drawing/2014/main" id="{10359270-A526-CAEB-A3CC-B7E2FE0D7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6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89EFF4D4-0B6E-3C2E-FA4B-0CD8D71860F9}"/>
              </a:ext>
            </a:extLst>
          </p:cNvPr>
          <p:cNvPicPr>
            <a:picLocks noChangeAspect="1"/>
          </p:cNvPicPr>
          <p:nvPr/>
        </p:nvPicPr>
        <p:blipFill>
          <a:blip r:embed="rId5"/>
          <a:stretch>
            <a:fillRect/>
          </a:stretch>
        </p:blipFill>
        <p:spPr>
          <a:xfrm>
            <a:off x="5953125" y="13138"/>
            <a:ext cx="6238875" cy="1362075"/>
          </a:xfrm>
          <a:prstGeom prst="rect">
            <a:avLst/>
          </a:prstGeom>
        </p:spPr>
      </p:pic>
    </p:spTree>
    <p:extLst>
      <p:ext uri="{BB962C8B-B14F-4D97-AF65-F5344CB8AC3E}">
        <p14:creationId xmlns:p14="http://schemas.microsoft.com/office/powerpoint/2010/main" val="12711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6486" y="1175804"/>
            <a:ext cx="3937681" cy="584775"/>
          </a:xfrm>
          <a:prstGeom prst="rect">
            <a:avLst/>
          </a:prstGeom>
          <a:noFill/>
        </p:spPr>
        <p:txBody>
          <a:bodyPr wrap="none" rtlCol="0">
            <a:spAutoFit/>
          </a:bodyPr>
          <a:lstStyle/>
          <a:p>
            <a:pPr marL="457200" lvl="1" indent="0">
              <a:buFont typeface="Arial" panose="020B0604020202020204" pitchFamily="34" charset="0"/>
              <a:buNone/>
            </a:pPr>
            <a:r>
              <a:rPr lang="en-US" sz="3200" dirty="0"/>
              <a:t>4.1. Protocol design</a:t>
            </a:r>
          </a:p>
        </p:txBody>
      </p:sp>
      <p:sp>
        <p:nvSpPr>
          <p:cNvPr id="2" name="Title 1"/>
          <p:cNvSpPr txBox="1">
            <a:spLocks/>
          </p:cNvSpPr>
          <p:nvPr/>
        </p:nvSpPr>
        <p:spPr>
          <a:xfrm>
            <a:off x="241738" y="149752"/>
            <a:ext cx="8324193" cy="8763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4. Research protocol</a:t>
            </a:r>
            <a:endParaRPr lang="fr-FR" dirty="0"/>
          </a:p>
        </p:txBody>
      </p:sp>
      <p:graphicFrame>
        <p:nvGraphicFramePr>
          <p:cNvPr id="14" name="Tableau 13">
            <a:extLst>
              <a:ext uri="{FF2B5EF4-FFF2-40B4-BE49-F238E27FC236}">
                <a16:creationId xmlns:a16="http://schemas.microsoft.com/office/drawing/2014/main" id="{19022DF8-B7B1-7CFB-99BF-1EB9257D273F}"/>
              </a:ext>
            </a:extLst>
          </p:cNvPr>
          <p:cNvGraphicFramePr>
            <a:graphicFrameLocks noGrp="1"/>
          </p:cNvGraphicFramePr>
          <p:nvPr/>
        </p:nvGraphicFramePr>
        <p:xfrm>
          <a:off x="1279190" y="1910331"/>
          <a:ext cx="4462530" cy="4398284"/>
        </p:xfrm>
        <a:graphic>
          <a:graphicData uri="http://schemas.openxmlformats.org/drawingml/2006/table">
            <a:tbl>
              <a:tblPr firstRow="1" firstCol="1" bandRow="1">
                <a:tableStyleId>{5C22544A-7EE6-4342-B048-85BDC9FD1C3A}</a:tableStyleId>
              </a:tblPr>
              <a:tblGrid>
                <a:gridCol w="1078150">
                  <a:extLst>
                    <a:ext uri="{9D8B030D-6E8A-4147-A177-3AD203B41FA5}">
                      <a16:colId xmlns:a16="http://schemas.microsoft.com/office/drawing/2014/main" val="133841016"/>
                    </a:ext>
                  </a:extLst>
                </a:gridCol>
                <a:gridCol w="1489738">
                  <a:extLst>
                    <a:ext uri="{9D8B030D-6E8A-4147-A177-3AD203B41FA5}">
                      <a16:colId xmlns:a16="http://schemas.microsoft.com/office/drawing/2014/main" val="3759664657"/>
                    </a:ext>
                  </a:extLst>
                </a:gridCol>
                <a:gridCol w="1894642">
                  <a:extLst>
                    <a:ext uri="{9D8B030D-6E8A-4147-A177-3AD203B41FA5}">
                      <a16:colId xmlns:a16="http://schemas.microsoft.com/office/drawing/2014/main" val="831944340"/>
                    </a:ext>
                  </a:extLst>
                </a:gridCol>
              </a:tblGrid>
              <a:tr h="515333">
                <a:tc>
                  <a:txBody>
                    <a:bodyPr/>
                    <a:lstStyle/>
                    <a:p>
                      <a:pPr algn="ctr">
                        <a:lnSpc>
                          <a:spcPct val="107000"/>
                        </a:lnSpc>
                        <a:spcAft>
                          <a:spcPts val="800"/>
                        </a:spcAft>
                      </a:pPr>
                      <a:r>
                        <a:rPr lang="fr-FR" sz="1000" kern="100">
                          <a:effectLst/>
                        </a:rPr>
                        <a:t>SUBSET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b"/>
                </a:tc>
                <a:tc>
                  <a:txBody>
                    <a:bodyPr/>
                    <a:lstStyle/>
                    <a:p>
                      <a:pPr>
                        <a:lnSpc>
                          <a:spcPct val="107000"/>
                        </a:lnSpc>
                        <a:spcAft>
                          <a:spcPts val="800"/>
                        </a:spcAft>
                      </a:pPr>
                      <a:r>
                        <a:rPr lang="fr-FR" sz="1000" kern="100">
                          <a:effectLst/>
                        </a:rPr>
                        <a:t>DRIVERS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b"/>
                </a:tc>
                <a:tc>
                  <a:txBody>
                    <a:bodyPr/>
                    <a:lstStyle/>
                    <a:p>
                      <a:pPr>
                        <a:lnSpc>
                          <a:spcPct val="107000"/>
                        </a:lnSpc>
                        <a:spcAft>
                          <a:spcPts val="800"/>
                        </a:spcAft>
                      </a:pPr>
                      <a:r>
                        <a:rPr lang="fr-FR" sz="1000" kern="100">
                          <a:effectLst/>
                        </a:rPr>
                        <a:t>INDICATORS &amp; PROXYS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b"/>
                </a:tc>
                <a:extLst>
                  <a:ext uri="{0D108BD9-81ED-4DB2-BD59-A6C34878D82A}">
                    <a16:rowId xmlns:a16="http://schemas.microsoft.com/office/drawing/2014/main" val="1109202348"/>
                  </a:ext>
                </a:extLst>
              </a:tr>
              <a:tr h="308400">
                <a:tc>
                  <a:txBody>
                    <a:bodyPr/>
                    <a:lstStyle/>
                    <a:p>
                      <a:pPr algn="ctr">
                        <a:lnSpc>
                          <a:spcPct val="107000"/>
                        </a:lnSpc>
                        <a:spcAft>
                          <a:spcPts val="800"/>
                        </a:spcAft>
                      </a:pPr>
                      <a:r>
                        <a:rPr lang="en-US" sz="1000" kern="100">
                          <a:effectLst/>
                        </a:rPr>
                        <a:t>CROSS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Innovation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R&amp;D expenditure (% of GDP) in the Business enterprise sector</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2306757551"/>
                  </a:ext>
                </a:extLst>
              </a:tr>
              <a:tr h="198253">
                <a:tc>
                  <a:txBody>
                    <a:bodyPr/>
                    <a:lstStyle/>
                    <a:p>
                      <a:pPr algn="ctr">
                        <a:lnSpc>
                          <a:spcPct val="107000"/>
                        </a:lnSpc>
                        <a:spcAft>
                          <a:spcPts val="800"/>
                        </a:spcAft>
                      </a:pPr>
                      <a:r>
                        <a:rPr lang="en-US" sz="1000" kern="100">
                          <a:effectLst/>
                        </a:rPr>
                        <a:t>ENV</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Material circularity</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Circular material use rate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1545822108"/>
                  </a:ext>
                </a:extLst>
              </a:tr>
              <a:tr h="308400">
                <a:tc>
                  <a:txBody>
                    <a:bodyPr/>
                    <a:lstStyle/>
                    <a:p>
                      <a:pPr algn="ctr">
                        <a:lnSpc>
                          <a:spcPct val="107000"/>
                        </a:lnSpc>
                        <a:spcAft>
                          <a:spcPts val="800"/>
                        </a:spcAft>
                      </a:pPr>
                      <a:r>
                        <a:rPr lang="en-US" sz="1000" kern="100">
                          <a:effectLst/>
                        </a:rPr>
                        <a:t>ECO</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Resource productivity</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Resource productivity (ratio GDP/DMC)</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3461261919"/>
                  </a:ext>
                </a:extLst>
              </a:tr>
              <a:tr h="253049">
                <a:tc>
                  <a:txBody>
                    <a:bodyPr/>
                    <a:lstStyle/>
                    <a:p>
                      <a:pPr algn="ctr">
                        <a:lnSpc>
                          <a:spcPct val="107000"/>
                        </a:lnSpc>
                        <a:spcAft>
                          <a:spcPts val="800"/>
                        </a:spcAft>
                      </a:pPr>
                      <a:r>
                        <a:rPr lang="en-US" sz="1000" kern="100">
                          <a:effectLst/>
                        </a:rPr>
                        <a:t>ECO</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Competition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Economic complexity index</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195943144"/>
                  </a:ext>
                </a:extLst>
              </a:tr>
              <a:tr h="335552">
                <a:tc>
                  <a:txBody>
                    <a:bodyPr/>
                    <a:lstStyle/>
                    <a:p>
                      <a:pPr algn="ctr">
                        <a:lnSpc>
                          <a:spcPct val="107000"/>
                        </a:lnSpc>
                        <a:spcAft>
                          <a:spcPts val="800"/>
                        </a:spcAft>
                      </a:pPr>
                      <a:r>
                        <a:rPr lang="en-US" sz="1000" kern="100">
                          <a:effectLst/>
                        </a:rPr>
                        <a:t>ECO</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Value-added</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Value added by Manufacturing in percentage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554580785"/>
                  </a:ext>
                </a:extLst>
              </a:tr>
              <a:tr h="308400">
                <a:tc>
                  <a:txBody>
                    <a:bodyPr/>
                    <a:lstStyle/>
                    <a:p>
                      <a:pPr algn="ctr">
                        <a:lnSpc>
                          <a:spcPct val="107000"/>
                        </a:lnSpc>
                        <a:spcAft>
                          <a:spcPts val="800"/>
                        </a:spcAft>
                      </a:pPr>
                      <a:r>
                        <a:rPr lang="en-US" sz="1000" kern="100">
                          <a:effectLst/>
                        </a:rPr>
                        <a:t>SOC</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Wages of employees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High-pay wages level (thousand persons)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3252517304"/>
                  </a:ext>
                </a:extLst>
              </a:tr>
              <a:tr h="268441">
                <a:tc>
                  <a:txBody>
                    <a:bodyPr/>
                    <a:lstStyle/>
                    <a:p>
                      <a:pPr algn="ctr">
                        <a:lnSpc>
                          <a:spcPct val="107000"/>
                        </a:lnSpc>
                        <a:spcAft>
                          <a:spcPts val="800"/>
                        </a:spcAft>
                      </a:pPr>
                      <a:r>
                        <a:rPr lang="fr-FR" sz="1000" kern="100">
                          <a:effectLst/>
                        </a:rPr>
                        <a:t>SOC</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fr-FR" sz="1000" kern="100">
                          <a:effectLst/>
                        </a:rPr>
                        <a:t>Internationalisation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fr-FR" sz="1000" kern="100">
                          <a:effectLst/>
                        </a:rPr>
                        <a:t>Exports (million euros)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3523992265"/>
                  </a:ext>
                </a:extLst>
              </a:tr>
              <a:tr h="343556">
                <a:tc>
                  <a:txBody>
                    <a:bodyPr/>
                    <a:lstStyle/>
                    <a:p>
                      <a:pPr algn="ctr">
                        <a:lnSpc>
                          <a:spcPct val="107000"/>
                        </a:lnSpc>
                        <a:spcAft>
                          <a:spcPts val="800"/>
                        </a:spcAft>
                      </a:pPr>
                      <a:r>
                        <a:rPr lang="en-US" sz="1000" kern="100">
                          <a:effectLst/>
                        </a:rPr>
                        <a:t>INST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Government revenue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General government revenue, (Thousand US dollars/capita)</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1697589923"/>
                  </a:ext>
                </a:extLst>
              </a:tr>
              <a:tr h="466510">
                <a:tc>
                  <a:txBody>
                    <a:bodyPr/>
                    <a:lstStyle/>
                    <a:p>
                      <a:pPr algn="ctr">
                        <a:lnSpc>
                          <a:spcPct val="107000"/>
                        </a:lnSpc>
                        <a:spcAft>
                          <a:spcPts val="800"/>
                        </a:spcAft>
                      </a:pPr>
                      <a:r>
                        <a:rPr lang="en-US" sz="1000" kern="100">
                          <a:effectLst/>
                        </a:rPr>
                        <a:t>INST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Taxation, incentives, and subsidies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General government spending. Environmental protection + Education, % of GDP</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2200440322"/>
                  </a:ext>
                </a:extLst>
              </a:tr>
              <a:tr h="522722">
                <a:tc>
                  <a:txBody>
                    <a:bodyPr/>
                    <a:lstStyle/>
                    <a:p>
                      <a:pPr algn="ctr">
                        <a:lnSpc>
                          <a:spcPct val="107000"/>
                        </a:lnSpc>
                        <a:spcAft>
                          <a:spcPts val="800"/>
                        </a:spcAft>
                      </a:pPr>
                      <a:r>
                        <a:rPr lang="en-US" sz="1000" kern="100">
                          <a:effectLst/>
                        </a:rPr>
                        <a:t>ORG</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Education and competences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Employment by tertiary level (% total employment of 25–64-year-olds)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2707863536"/>
                  </a:ext>
                </a:extLst>
              </a:tr>
              <a:tr h="522722">
                <a:tc>
                  <a:txBody>
                    <a:bodyPr/>
                    <a:lstStyle/>
                    <a:p>
                      <a:pPr algn="ctr">
                        <a:lnSpc>
                          <a:spcPct val="107000"/>
                        </a:lnSpc>
                        <a:spcAft>
                          <a:spcPts val="800"/>
                        </a:spcAft>
                      </a:pPr>
                      <a:r>
                        <a:rPr lang="en-US" sz="1000" kern="100">
                          <a:effectLst/>
                        </a:rPr>
                        <a:t>ORG</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a:effectLst/>
                        </a:rPr>
                        <a:t>Skills Upgradability*</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tc>
                  <a:txBody>
                    <a:bodyPr/>
                    <a:lstStyle/>
                    <a:p>
                      <a:pPr algn="ctr">
                        <a:lnSpc>
                          <a:spcPct val="107000"/>
                        </a:lnSpc>
                        <a:spcAft>
                          <a:spcPts val="800"/>
                        </a:spcAft>
                      </a:pPr>
                      <a:r>
                        <a:rPr lang="en-US" sz="1000" kern="100" dirty="0">
                          <a:effectLst/>
                        </a:rPr>
                        <a:t>Percentage of total employment on High-technology manufacturing and knowledge-intensive positions</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098" marR="43098" marT="0" marB="0" anchor="ctr"/>
                </a:tc>
                <a:extLst>
                  <a:ext uri="{0D108BD9-81ED-4DB2-BD59-A6C34878D82A}">
                    <a16:rowId xmlns:a16="http://schemas.microsoft.com/office/drawing/2014/main" val="3386905436"/>
                  </a:ext>
                </a:extLst>
              </a:tr>
            </a:tbl>
          </a:graphicData>
        </a:graphic>
      </p:graphicFrame>
      <p:graphicFrame>
        <p:nvGraphicFramePr>
          <p:cNvPr id="17" name="Tableau 16">
            <a:extLst>
              <a:ext uri="{FF2B5EF4-FFF2-40B4-BE49-F238E27FC236}">
                <a16:creationId xmlns:a16="http://schemas.microsoft.com/office/drawing/2014/main" id="{AF6CF210-8BD4-0FDA-7244-60270A1D141C}"/>
              </a:ext>
            </a:extLst>
          </p:cNvPr>
          <p:cNvGraphicFramePr>
            <a:graphicFrameLocks noGrp="1"/>
          </p:cNvGraphicFramePr>
          <p:nvPr/>
        </p:nvGraphicFramePr>
        <p:xfrm>
          <a:off x="6797062" y="1353390"/>
          <a:ext cx="4546732" cy="5261806"/>
        </p:xfrm>
        <a:graphic>
          <a:graphicData uri="http://schemas.openxmlformats.org/drawingml/2006/table">
            <a:tbl>
              <a:tblPr firstRow="1" firstCol="1" bandRow="1">
                <a:tableStyleId>{21E4AEA4-8DFA-4A89-87EB-49C32662AFE0}</a:tableStyleId>
              </a:tblPr>
              <a:tblGrid>
                <a:gridCol w="1356922">
                  <a:extLst>
                    <a:ext uri="{9D8B030D-6E8A-4147-A177-3AD203B41FA5}">
                      <a16:colId xmlns:a16="http://schemas.microsoft.com/office/drawing/2014/main" val="3787477049"/>
                    </a:ext>
                  </a:extLst>
                </a:gridCol>
                <a:gridCol w="1756846">
                  <a:extLst>
                    <a:ext uri="{9D8B030D-6E8A-4147-A177-3AD203B41FA5}">
                      <a16:colId xmlns:a16="http://schemas.microsoft.com/office/drawing/2014/main" val="2920565011"/>
                    </a:ext>
                  </a:extLst>
                </a:gridCol>
                <a:gridCol w="1432964">
                  <a:extLst>
                    <a:ext uri="{9D8B030D-6E8A-4147-A177-3AD203B41FA5}">
                      <a16:colId xmlns:a16="http://schemas.microsoft.com/office/drawing/2014/main" val="3459574441"/>
                    </a:ext>
                  </a:extLst>
                </a:gridCol>
              </a:tblGrid>
              <a:tr h="218606">
                <a:tc>
                  <a:txBody>
                    <a:bodyPr/>
                    <a:lstStyle/>
                    <a:p>
                      <a:pPr algn="just">
                        <a:lnSpc>
                          <a:spcPct val="150000"/>
                        </a:lnSpc>
                        <a:spcAft>
                          <a:spcPts val="800"/>
                        </a:spcAft>
                      </a:pPr>
                      <a:r>
                        <a:rPr lang="fr-FR" sz="1100" kern="0">
                          <a:effectLst/>
                        </a:rPr>
                        <a:t>COUNTRY</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POSITION</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ORGANIZATION</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565657507"/>
                  </a:ext>
                </a:extLst>
              </a:tr>
              <a:tr h="461940">
                <a:tc>
                  <a:txBody>
                    <a:bodyPr/>
                    <a:lstStyle/>
                    <a:p>
                      <a:pPr algn="just">
                        <a:lnSpc>
                          <a:spcPct val="150000"/>
                        </a:lnSpc>
                        <a:spcAft>
                          <a:spcPts val="800"/>
                        </a:spcAft>
                      </a:pPr>
                      <a:r>
                        <a:rPr lang="fr-FR" sz="1100" kern="0">
                          <a:effectLst/>
                        </a:rPr>
                        <a:t>Austria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Executive Director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Circular Economy Forum Austria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693266498"/>
                  </a:ext>
                </a:extLst>
              </a:tr>
              <a:tr h="461940">
                <a:tc>
                  <a:txBody>
                    <a:bodyPr/>
                    <a:lstStyle/>
                    <a:p>
                      <a:pPr algn="just">
                        <a:lnSpc>
                          <a:spcPct val="150000"/>
                        </a:lnSpc>
                        <a:spcAft>
                          <a:spcPts val="800"/>
                        </a:spcAft>
                      </a:pPr>
                      <a:r>
                        <a:rPr lang="fr-FR" sz="1100" kern="0">
                          <a:effectLst/>
                        </a:rPr>
                        <a:t>Greece</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Professor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Technical University of Crete</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3300543612"/>
                  </a:ext>
                </a:extLst>
              </a:tr>
              <a:tr h="461940">
                <a:tc>
                  <a:txBody>
                    <a:bodyPr/>
                    <a:lstStyle/>
                    <a:p>
                      <a:pPr algn="just">
                        <a:lnSpc>
                          <a:spcPct val="150000"/>
                        </a:lnSpc>
                        <a:spcAft>
                          <a:spcPts val="800"/>
                        </a:spcAft>
                      </a:pPr>
                      <a:r>
                        <a:rPr lang="fr-FR" sz="1100" kern="0">
                          <a:effectLst/>
                        </a:rPr>
                        <a:t>Germany</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Research fellow &amp; Cofounder of SortSmart</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Deutsche Bundesstiftung Umwelt  </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2078912735"/>
                  </a:ext>
                </a:extLst>
              </a:tr>
              <a:tr h="218606">
                <a:tc>
                  <a:txBody>
                    <a:bodyPr/>
                    <a:lstStyle/>
                    <a:p>
                      <a:pPr algn="just">
                        <a:lnSpc>
                          <a:spcPct val="150000"/>
                        </a:lnSpc>
                        <a:spcAft>
                          <a:spcPts val="800"/>
                        </a:spcAft>
                      </a:pPr>
                      <a:r>
                        <a:rPr lang="fr-FR" sz="1100" kern="0">
                          <a:effectLst/>
                        </a:rPr>
                        <a:t>France</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Responsable territorial littoral</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ECOPAL</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883898180"/>
                  </a:ext>
                </a:extLst>
              </a:tr>
              <a:tr h="218606">
                <a:tc>
                  <a:txBody>
                    <a:bodyPr/>
                    <a:lstStyle/>
                    <a:p>
                      <a:pPr algn="just">
                        <a:lnSpc>
                          <a:spcPct val="150000"/>
                        </a:lnSpc>
                        <a:spcAft>
                          <a:spcPts val="800"/>
                        </a:spcAft>
                      </a:pPr>
                      <a:r>
                        <a:rPr lang="fr-FR" sz="1100" kern="0">
                          <a:effectLst/>
                        </a:rPr>
                        <a:t>France</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Professor-researcher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Université de Lorraine</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1632036988"/>
                  </a:ext>
                </a:extLst>
              </a:tr>
              <a:tr h="218606">
                <a:tc>
                  <a:txBody>
                    <a:bodyPr/>
                    <a:lstStyle/>
                    <a:p>
                      <a:pPr algn="just">
                        <a:lnSpc>
                          <a:spcPct val="150000"/>
                        </a:lnSpc>
                        <a:spcAft>
                          <a:spcPts val="800"/>
                        </a:spcAft>
                      </a:pPr>
                      <a:r>
                        <a:rPr lang="fr-FR" sz="1100" kern="0">
                          <a:effectLst/>
                        </a:rPr>
                        <a:t>Spain</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Postdoctoral researcher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Universidad de Almeria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1434177968"/>
                  </a:ext>
                </a:extLst>
              </a:tr>
              <a:tr h="461940">
                <a:tc>
                  <a:txBody>
                    <a:bodyPr/>
                    <a:lstStyle/>
                    <a:p>
                      <a:pPr algn="just">
                        <a:lnSpc>
                          <a:spcPct val="150000"/>
                        </a:lnSpc>
                        <a:spcAft>
                          <a:spcPts val="800"/>
                        </a:spcAft>
                      </a:pPr>
                      <a:r>
                        <a:rPr lang="fr-FR" sz="1100" kern="0">
                          <a:effectLst/>
                        </a:rPr>
                        <a:t>Austria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Postdoctoral researcher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University of Graz and KTH Stockholm</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460926766"/>
                  </a:ext>
                </a:extLst>
              </a:tr>
              <a:tr h="218606">
                <a:tc>
                  <a:txBody>
                    <a:bodyPr/>
                    <a:lstStyle/>
                    <a:p>
                      <a:pPr algn="just">
                        <a:lnSpc>
                          <a:spcPct val="150000"/>
                        </a:lnSpc>
                        <a:spcAft>
                          <a:spcPts val="800"/>
                        </a:spcAft>
                      </a:pPr>
                      <a:r>
                        <a:rPr lang="fr-FR" sz="1100" kern="0">
                          <a:effectLst/>
                        </a:rPr>
                        <a:t>Italy</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Professor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GB" sz="1100" kern="0">
                          <a:effectLst/>
                        </a:rPr>
                        <a:t>University of Pisa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540190443"/>
                  </a:ext>
                </a:extLst>
              </a:tr>
              <a:tr h="705273">
                <a:tc>
                  <a:txBody>
                    <a:bodyPr/>
                    <a:lstStyle/>
                    <a:p>
                      <a:pPr algn="just">
                        <a:lnSpc>
                          <a:spcPct val="150000"/>
                        </a:lnSpc>
                        <a:spcAft>
                          <a:spcPts val="800"/>
                        </a:spcAft>
                      </a:pPr>
                      <a:r>
                        <a:rPr lang="fr-FR" sz="1100" kern="0">
                          <a:effectLst/>
                        </a:rPr>
                        <a:t>Lithuania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fr-FR" sz="1100" kern="0">
                          <a:effectLst/>
                        </a:rPr>
                        <a:t>Director</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fr-FR" sz="1100" kern="0">
                          <a:effectLst/>
                        </a:rPr>
                        <a:t>Kauno RATC </a:t>
                      </a:r>
                      <a:r>
                        <a:rPr lang="en-GB" sz="1100" kern="0">
                          <a:effectLst/>
                        </a:rPr>
                        <a:t>Kauno Waste Management Centre</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970662380"/>
                  </a:ext>
                </a:extLst>
              </a:tr>
              <a:tr h="705273">
                <a:tc>
                  <a:txBody>
                    <a:bodyPr/>
                    <a:lstStyle/>
                    <a:p>
                      <a:pPr algn="just">
                        <a:lnSpc>
                          <a:spcPct val="150000"/>
                        </a:lnSpc>
                        <a:spcAft>
                          <a:spcPts val="800"/>
                        </a:spcAft>
                      </a:pPr>
                      <a:r>
                        <a:rPr lang="lt-LT" sz="1100" kern="0">
                          <a:effectLst/>
                        </a:rPr>
                        <a:t>Lithuania</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US" sz="1100" kern="0">
                          <a:effectLst/>
                        </a:rPr>
                        <a:t>Head of Innovation Policy Group </a:t>
                      </a:r>
                      <a:endParaRPr lang="fr-FR" sz="1000" kern="10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tc>
                  <a:txBody>
                    <a:bodyPr/>
                    <a:lstStyle/>
                    <a:p>
                      <a:pPr algn="just">
                        <a:lnSpc>
                          <a:spcPct val="150000"/>
                        </a:lnSpc>
                        <a:spcAft>
                          <a:spcPts val="800"/>
                        </a:spcAft>
                      </a:pPr>
                      <a:r>
                        <a:rPr lang="en-US" sz="1100" kern="0" dirty="0">
                          <a:effectLst/>
                        </a:rPr>
                        <a:t>Ministry of Economy and Innovation of the Republic of Lithuania</a:t>
                      </a:r>
                      <a:endParaRPr lang="fr-FR"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814343847"/>
                  </a:ext>
                </a:extLst>
              </a:tr>
            </a:tbl>
          </a:graphicData>
        </a:graphic>
      </p:graphicFrame>
      <p:pic>
        <p:nvPicPr>
          <p:cNvPr id="18" name="Picture 4" descr="L'ESC Clermont devient Clermont school of business et inaugure son...">
            <a:extLst>
              <a:ext uri="{FF2B5EF4-FFF2-40B4-BE49-F238E27FC236}">
                <a16:creationId xmlns:a16="http://schemas.microsoft.com/office/drawing/2014/main" id="{0464E050-A84C-C19A-F784-081D66075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4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2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7C69F-4E95-9313-C15F-95ECCAA21812}"/>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2118A360-E5E2-713F-959A-D8212B101FDF}"/>
              </a:ext>
            </a:extLst>
          </p:cNvPr>
          <p:cNvSpPr txBox="1"/>
          <p:nvPr/>
        </p:nvSpPr>
        <p:spPr>
          <a:xfrm>
            <a:off x="466486" y="903274"/>
            <a:ext cx="5526513" cy="584775"/>
          </a:xfrm>
          <a:prstGeom prst="rect">
            <a:avLst/>
          </a:prstGeom>
          <a:noFill/>
        </p:spPr>
        <p:txBody>
          <a:bodyPr wrap="none" rtlCol="0">
            <a:spAutoFit/>
          </a:bodyPr>
          <a:lstStyle/>
          <a:p>
            <a:pPr marL="457200" lvl="1" indent="0">
              <a:buFont typeface="Arial" panose="020B0604020202020204" pitchFamily="34" charset="0"/>
              <a:buNone/>
            </a:pPr>
            <a:r>
              <a:rPr lang="en-US" sz="3200" dirty="0"/>
              <a:t>4.1. Protocol implementation</a:t>
            </a:r>
          </a:p>
        </p:txBody>
      </p:sp>
      <p:sp>
        <p:nvSpPr>
          <p:cNvPr id="2" name="Title 1">
            <a:extLst>
              <a:ext uri="{FF2B5EF4-FFF2-40B4-BE49-F238E27FC236}">
                <a16:creationId xmlns:a16="http://schemas.microsoft.com/office/drawing/2014/main" id="{1ED85C9A-95A7-C015-3E27-FE667FD6F26E}"/>
              </a:ext>
            </a:extLst>
          </p:cNvPr>
          <p:cNvSpPr txBox="1">
            <a:spLocks/>
          </p:cNvSpPr>
          <p:nvPr/>
        </p:nvSpPr>
        <p:spPr>
          <a:xfrm>
            <a:off x="241738" y="149752"/>
            <a:ext cx="8324193" cy="8763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4. Research protocol</a:t>
            </a:r>
            <a:endParaRPr lang="fr-FR" dirty="0"/>
          </a:p>
        </p:txBody>
      </p:sp>
      <p:pic>
        <p:nvPicPr>
          <p:cNvPr id="35" name="Picture 4" descr="L'ESC Clermont devient Clermont school of business et inaugure son...">
            <a:extLst>
              <a:ext uri="{FF2B5EF4-FFF2-40B4-BE49-F238E27FC236}">
                <a16:creationId xmlns:a16="http://schemas.microsoft.com/office/drawing/2014/main" id="{7E055950-3D81-CDB3-81B4-EB83B6933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4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3CF8D0AA-0226-C39E-D186-F22B7600D7F3}"/>
              </a:ext>
            </a:extLst>
          </p:cNvPr>
          <p:cNvPicPr>
            <a:picLocks noChangeAspect="1"/>
          </p:cNvPicPr>
          <p:nvPr/>
        </p:nvPicPr>
        <p:blipFill>
          <a:blip r:embed="rId3"/>
          <a:stretch>
            <a:fillRect/>
          </a:stretch>
        </p:blipFill>
        <p:spPr>
          <a:xfrm>
            <a:off x="2007513" y="546537"/>
            <a:ext cx="8512399" cy="6001407"/>
          </a:xfrm>
          <a:prstGeom prst="rect">
            <a:avLst/>
          </a:prstGeom>
        </p:spPr>
      </p:pic>
    </p:spTree>
    <p:extLst>
      <p:ext uri="{BB962C8B-B14F-4D97-AF65-F5344CB8AC3E}">
        <p14:creationId xmlns:p14="http://schemas.microsoft.com/office/powerpoint/2010/main" val="210766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BC20-73FF-187B-81A7-C14F4CE2F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BC9CE-B2F0-F4D4-C490-34AFD45016CA}"/>
              </a:ext>
            </a:extLst>
          </p:cNvPr>
          <p:cNvSpPr txBox="1">
            <a:spLocks/>
          </p:cNvSpPr>
          <p:nvPr/>
        </p:nvSpPr>
        <p:spPr>
          <a:xfrm>
            <a:off x="241738" y="149752"/>
            <a:ext cx="8324193" cy="8763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5. Results</a:t>
            </a:r>
            <a:endParaRPr lang="fr-FR" b="1" dirty="0"/>
          </a:p>
        </p:txBody>
      </p:sp>
      <p:pic>
        <p:nvPicPr>
          <p:cNvPr id="35" name="Picture 4" descr="L'ESC Clermont devient Clermont school of business et inaugure son...">
            <a:extLst>
              <a:ext uri="{FF2B5EF4-FFF2-40B4-BE49-F238E27FC236}">
                <a16:creationId xmlns:a16="http://schemas.microsoft.com/office/drawing/2014/main" id="{825958D4-C212-EE33-80B7-811A19F75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4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204CCE75-7A66-5432-7948-EFEDCC755D3D}"/>
              </a:ext>
            </a:extLst>
          </p:cNvPr>
          <p:cNvPicPr>
            <a:picLocks noChangeAspect="1"/>
          </p:cNvPicPr>
          <p:nvPr/>
        </p:nvPicPr>
        <p:blipFill>
          <a:blip r:embed="rId3"/>
          <a:stretch>
            <a:fillRect/>
          </a:stretch>
        </p:blipFill>
        <p:spPr>
          <a:xfrm>
            <a:off x="2598364" y="830317"/>
            <a:ext cx="7200389" cy="5349765"/>
          </a:xfrm>
          <a:prstGeom prst="rect">
            <a:avLst/>
          </a:prstGeom>
        </p:spPr>
      </p:pic>
    </p:spTree>
    <p:extLst>
      <p:ext uri="{BB962C8B-B14F-4D97-AF65-F5344CB8AC3E}">
        <p14:creationId xmlns:p14="http://schemas.microsoft.com/office/powerpoint/2010/main" val="416189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F612794-F3EB-B7B6-46D5-02F87C8CDEFA}"/>
              </a:ext>
            </a:extLst>
          </p:cNvPr>
          <p:cNvGraphicFramePr>
            <a:graphicFrameLocks noGrp="1"/>
          </p:cNvGraphicFramePr>
          <p:nvPr>
            <p:extLst>
              <p:ext uri="{D42A27DB-BD31-4B8C-83A1-F6EECF244321}">
                <p14:modId xmlns:p14="http://schemas.microsoft.com/office/powerpoint/2010/main" val="300739854"/>
              </p:ext>
            </p:extLst>
          </p:nvPr>
        </p:nvGraphicFramePr>
        <p:xfrm>
          <a:off x="1655378" y="1169408"/>
          <a:ext cx="9189536" cy="5364582"/>
        </p:xfrm>
        <a:graphic>
          <a:graphicData uri="http://schemas.openxmlformats.org/drawingml/2006/table">
            <a:tbl>
              <a:tblPr>
                <a:tableStyleId>{5C22544A-7EE6-4342-B048-85BDC9FD1C3A}</a:tableStyleId>
              </a:tblPr>
              <a:tblGrid>
                <a:gridCol w="1334132">
                  <a:extLst>
                    <a:ext uri="{9D8B030D-6E8A-4147-A177-3AD203B41FA5}">
                      <a16:colId xmlns:a16="http://schemas.microsoft.com/office/drawing/2014/main" val="777817118"/>
                    </a:ext>
                  </a:extLst>
                </a:gridCol>
                <a:gridCol w="1874995">
                  <a:extLst>
                    <a:ext uri="{9D8B030D-6E8A-4147-A177-3AD203B41FA5}">
                      <a16:colId xmlns:a16="http://schemas.microsoft.com/office/drawing/2014/main" val="2844182321"/>
                    </a:ext>
                  </a:extLst>
                </a:gridCol>
                <a:gridCol w="5980409">
                  <a:extLst>
                    <a:ext uri="{9D8B030D-6E8A-4147-A177-3AD203B41FA5}">
                      <a16:colId xmlns:a16="http://schemas.microsoft.com/office/drawing/2014/main" val="4083237356"/>
                    </a:ext>
                  </a:extLst>
                </a:gridCol>
              </a:tblGrid>
              <a:tr h="541754">
                <a:tc>
                  <a:txBody>
                    <a:bodyPr/>
                    <a:lstStyle/>
                    <a:p>
                      <a:pPr algn="ctr">
                        <a:lnSpc>
                          <a:spcPct val="150000"/>
                        </a:lnSpc>
                      </a:pPr>
                      <a:r>
                        <a:rPr lang="en-GB" sz="1200" b="1" dirty="0">
                          <a:effectLst/>
                        </a:rPr>
                        <a:t>KEYDRIVER</a:t>
                      </a:r>
                      <a:endParaRPr lang="fr-FR" sz="1200" b="1" dirty="0">
                        <a:effectLst/>
                        <a:latin typeface="Times New Roman" panose="02020603050405020304" pitchFamily="18" charset="0"/>
                        <a:ea typeface="Times New Roman" panose="02020603050405020304" pitchFamily="18" charset="0"/>
                      </a:endParaRPr>
                    </a:p>
                  </a:txBody>
                  <a:tcPr marL="26230" marR="26230" marT="26230" marB="26230">
                    <a:solidFill>
                      <a:schemeClr val="accent1"/>
                    </a:solidFill>
                  </a:tcPr>
                </a:tc>
                <a:tc>
                  <a:txBody>
                    <a:bodyPr/>
                    <a:lstStyle/>
                    <a:p>
                      <a:pPr algn="ctr">
                        <a:lnSpc>
                          <a:spcPct val="150000"/>
                        </a:lnSpc>
                      </a:pPr>
                      <a:r>
                        <a:rPr lang="en-GB" sz="1200" b="1" dirty="0">
                          <a:effectLst/>
                        </a:rPr>
                        <a:t>INFLUENCING ELEMENTS</a:t>
                      </a:r>
                      <a:endParaRPr lang="fr-FR" sz="1200" b="1" dirty="0">
                        <a:effectLst/>
                        <a:latin typeface="Times New Roman" panose="02020603050405020304" pitchFamily="18" charset="0"/>
                        <a:ea typeface="Times New Roman" panose="02020603050405020304" pitchFamily="18" charset="0"/>
                      </a:endParaRPr>
                    </a:p>
                  </a:txBody>
                  <a:tcPr marL="26230" marR="26230" marT="26230" marB="26230">
                    <a:solidFill>
                      <a:schemeClr val="accent1"/>
                    </a:solidFill>
                  </a:tcPr>
                </a:tc>
                <a:tc>
                  <a:txBody>
                    <a:bodyPr/>
                    <a:lstStyle/>
                    <a:p>
                      <a:pPr algn="ctr">
                        <a:lnSpc>
                          <a:spcPct val="150000"/>
                        </a:lnSpc>
                      </a:pPr>
                      <a:r>
                        <a:rPr lang="en-GB" sz="1200" b="1" dirty="0">
                          <a:effectLst/>
                        </a:rPr>
                        <a:t>PROPOSED STRATEGIES </a:t>
                      </a:r>
                      <a:endParaRPr lang="fr-FR" sz="1200" b="1" dirty="0">
                        <a:effectLst/>
                        <a:latin typeface="Times New Roman" panose="02020603050405020304" pitchFamily="18" charset="0"/>
                        <a:ea typeface="Times New Roman" panose="02020603050405020304" pitchFamily="18" charset="0"/>
                      </a:endParaRPr>
                    </a:p>
                  </a:txBody>
                  <a:tcPr marL="26230" marR="26230" marT="26230" marB="26230">
                    <a:solidFill>
                      <a:schemeClr val="accent1"/>
                    </a:solidFill>
                  </a:tcPr>
                </a:tc>
                <a:extLst>
                  <a:ext uri="{0D108BD9-81ED-4DB2-BD59-A6C34878D82A}">
                    <a16:rowId xmlns:a16="http://schemas.microsoft.com/office/drawing/2014/main" val="3681028496"/>
                  </a:ext>
                </a:extLst>
              </a:tr>
              <a:tr h="806754">
                <a:tc rowSpan="6">
                  <a:txBody>
                    <a:bodyPr/>
                    <a:lstStyle/>
                    <a:p>
                      <a:pPr algn="ctr">
                        <a:lnSpc>
                          <a:spcPct val="150000"/>
                        </a:lnSpc>
                      </a:pPr>
                      <a:r>
                        <a:rPr lang="en-GB" sz="1400" b="1" dirty="0">
                          <a:effectLst/>
                        </a:rPr>
                        <a:t>Innovation</a:t>
                      </a:r>
                      <a:endParaRPr lang="fr-FR" sz="1400" b="1" dirty="0">
                        <a:effectLst/>
                        <a:latin typeface="Times New Roman" panose="02020603050405020304" pitchFamily="18" charset="0"/>
                        <a:ea typeface="Times New Roman" panose="02020603050405020304" pitchFamily="18" charset="0"/>
                      </a:endParaRPr>
                    </a:p>
                  </a:txBody>
                  <a:tcPr marL="26230" marR="26230" marT="26230" marB="26230" anchor="ctr"/>
                </a:tc>
                <a:tc rowSpan="2">
                  <a:txBody>
                    <a:bodyPr/>
                    <a:lstStyle/>
                    <a:p>
                      <a:pPr algn="ctr">
                        <a:lnSpc>
                          <a:spcPct val="150000"/>
                        </a:lnSpc>
                      </a:pPr>
                      <a:r>
                        <a:rPr lang="en-GB" sz="1200" b="1" dirty="0">
                          <a:effectLst/>
                        </a:rPr>
                        <a:t>Value added of circularity adoption</a:t>
                      </a:r>
                      <a:endParaRPr lang="fr-FR" sz="1200" b="1" dirty="0">
                        <a:effectLst/>
                        <a:latin typeface="Times New Roman" panose="02020603050405020304" pitchFamily="18" charset="0"/>
                        <a:ea typeface="Times New Roman" panose="02020603050405020304" pitchFamily="18" charset="0"/>
                      </a:endParaRPr>
                    </a:p>
                  </a:txBody>
                  <a:tcPr marL="26230" marR="26230" marT="26230" marB="26230"/>
                </a:tc>
                <a:tc>
                  <a:txBody>
                    <a:bodyPr/>
                    <a:lstStyle/>
                    <a:p>
                      <a:pPr algn="ctr">
                        <a:lnSpc>
                          <a:spcPct val="150000"/>
                        </a:lnSpc>
                      </a:pPr>
                      <a:r>
                        <a:rPr lang="en-US" sz="1200" b="1" dirty="0">
                          <a:effectLst/>
                        </a:rPr>
                        <a:t>Biochemical recycling </a:t>
                      </a:r>
                      <a:r>
                        <a:rPr lang="en-US" sz="1200" dirty="0">
                          <a:effectLst/>
                        </a:rPr>
                        <a:t>technologies and </a:t>
                      </a:r>
                      <a:r>
                        <a:rPr lang="en-US" sz="1200" b="1" dirty="0">
                          <a:effectLst/>
                        </a:rPr>
                        <a:t>industrial symbiosis </a:t>
                      </a:r>
                      <a:r>
                        <a:rPr lang="en-US" sz="1200" dirty="0">
                          <a:effectLst/>
                        </a:rPr>
                        <a:t>efforts that entail an inter-organizational collaboration and coordination among different value chain aside from textile production</a:t>
                      </a:r>
                      <a:endParaRPr lang="fr-FR" sz="1200" dirty="0">
                        <a:effectLst/>
                        <a:latin typeface="Times New Roman" panose="02020603050405020304" pitchFamily="18" charset="0"/>
                        <a:ea typeface="Times New Roman" panose="02020603050405020304" pitchFamily="18" charset="0"/>
                      </a:endParaRPr>
                    </a:p>
                  </a:txBody>
                  <a:tcPr marL="26230" marR="26230" marT="26230" marB="26230"/>
                </a:tc>
                <a:extLst>
                  <a:ext uri="{0D108BD9-81ED-4DB2-BD59-A6C34878D82A}">
                    <a16:rowId xmlns:a16="http://schemas.microsoft.com/office/drawing/2014/main" val="366746522"/>
                  </a:ext>
                </a:extLst>
              </a:tr>
              <a:tr h="545205">
                <a:tc vMerge="1">
                  <a:txBody>
                    <a:bodyPr/>
                    <a:lstStyle/>
                    <a:p>
                      <a:endParaRPr lang="en-US"/>
                    </a:p>
                  </a:txBody>
                  <a:tcPr/>
                </a:tc>
                <a:tc vMerge="1">
                  <a:txBody>
                    <a:bodyPr/>
                    <a:lstStyle/>
                    <a:p>
                      <a:endParaRPr lang="en-US"/>
                    </a:p>
                  </a:txBody>
                  <a:tcPr/>
                </a:tc>
                <a:tc>
                  <a:txBody>
                    <a:bodyPr/>
                    <a:lstStyle/>
                    <a:p>
                      <a:pPr algn="ctr">
                        <a:lnSpc>
                          <a:spcPct val="150000"/>
                        </a:lnSpc>
                      </a:pPr>
                      <a:r>
                        <a:rPr lang="en-US" sz="1200" dirty="0">
                          <a:effectLst/>
                        </a:rPr>
                        <a:t>The </a:t>
                      </a:r>
                      <a:r>
                        <a:rPr lang="en-US" sz="1200" b="1" dirty="0">
                          <a:effectLst/>
                        </a:rPr>
                        <a:t>circular design </a:t>
                      </a:r>
                      <a:r>
                        <a:rPr lang="en-US" sz="1200" dirty="0">
                          <a:effectLst/>
                        </a:rPr>
                        <a:t>which entails the adoption of advanced modular materials evaluated through life cycle assessment criteria</a:t>
                      </a:r>
                      <a:endParaRPr lang="fr-FR" sz="1200" dirty="0">
                        <a:effectLst/>
                        <a:latin typeface="Times New Roman" panose="02020603050405020304" pitchFamily="18" charset="0"/>
                        <a:ea typeface="Times New Roman" panose="02020603050405020304" pitchFamily="18" charset="0"/>
                      </a:endParaRPr>
                    </a:p>
                  </a:txBody>
                  <a:tcPr marL="26230" marR="26230" marT="26230" marB="26230"/>
                </a:tc>
                <a:extLst>
                  <a:ext uri="{0D108BD9-81ED-4DB2-BD59-A6C34878D82A}">
                    <a16:rowId xmlns:a16="http://schemas.microsoft.com/office/drawing/2014/main" val="1722028357"/>
                  </a:ext>
                </a:extLst>
              </a:tr>
              <a:tr h="806754">
                <a:tc vMerge="1">
                  <a:txBody>
                    <a:bodyPr/>
                    <a:lstStyle/>
                    <a:p>
                      <a:endParaRPr lang="en-US"/>
                    </a:p>
                  </a:txBody>
                  <a:tcPr/>
                </a:tc>
                <a:tc rowSpan="2">
                  <a:txBody>
                    <a:bodyPr/>
                    <a:lstStyle/>
                    <a:p>
                      <a:pPr algn="ctr">
                        <a:lnSpc>
                          <a:spcPct val="150000"/>
                        </a:lnSpc>
                      </a:pPr>
                      <a:r>
                        <a:rPr lang="en-GB" sz="1200" b="1" dirty="0">
                          <a:effectLst/>
                        </a:rPr>
                        <a:t>Internationalization of environmental &amp; regulation standards </a:t>
                      </a:r>
                      <a:endParaRPr lang="fr-FR" sz="1200" b="1" dirty="0">
                        <a:effectLst/>
                        <a:latin typeface="Times New Roman" panose="02020603050405020304" pitchFamily="18" charset="0"/>
                        <a:ea typeface="Times New Roman" panose="02020603050405020304" pitchFamily="18" charset="0"/>
                      </a:endParaRPr>
                    </a:p>
                  </a:txBody>
                  <a:tcPr marL="26230" marR="26230" marT="26230" marB="26230"/>
                </a:tc>
                <a:tc>
                  <a:txBody>
                    <a:bodyPr/>
                    <a:lstStyle/>
                    <a:p>
                      <a:pPr algn="ctr">
                        <a:lnSpc>
                          <a:spcPct val="150000"/>
                        </a:lnSpc>
                      </a:pPr>
                      <a:r>
                        <a:rPr lang="en-US" sz="1200" dirty="0">
                          <a:effectLst/>
                        </a:rPr>
                        <a:t>Circular design and composition requirements using certifications, regulations and standards adoption obtained by the </a:t>
                      </a:r>
                      <a:r>
                        <a:rPr lang="en-US" sz="1200" b="1" dirty="0">
                          <a:effectLst/>
                        </a:rPr>
                        <a:t>global</a:t>
                      </a:r>
                      <a:r>
                        <a:rPr lang="en-US" sz="1200" dirty="0">
                          <a:effectLst/>
                        </a:rPr>
                        <a:t> macro-environment (socio-economic, organizational, institutional and environmental)</a:t>
                      </a:r>
                      <a:endParaRPr lang="fr-FR" sz="1200" dirty="0">
                        <a:effectLst/>
                        <a:latin typeface="Times New Roman" panose="02020603050405020304" pitchFamily="18" charset="0"/>
                        <a:ea typeface="Times New Roman" panose="02020603050405020304" pitchFamily="18" charset="0"/>
                      </a:endParaRPr>
                    </a:p>
                  </a:txBody>
                  <a:tcPr marL="26230" marR="26230" marT="26230" marB="26230"/>
                </a:tc>
                <a:extLst>
                  <a:ext uri="{0D108BD9-81ED-4DB2-BD59-A6C34878D82A}">
                    <a16:rowId xmlns:a16="http://schemas.microsoft.com/office/drawing/2014/main" val="1958674525"/>
                  </a:ext>
                </a:extLst>
              </a:tr>
              <a:tr h="668836">
                <a:tc vMerge="1">
                  <a:txBody>
                    <a:bodyPr/>
                    <a:lstStyle/>
                    <a:p>
                      <a:endParaRPr lang="en-US"/>
                    </a:p>
                  </a:txBody>
                  <a:tcPr/>
                </a:tc>
                <a:tc vMerge="1">
                  <a:txBody>
                    <a:bodyPr/>
                    <a:lstStyle/>
                    <a:p>
                      <a:endParaRPr lang="en-US"/>
                    </a:p>
                  </a:txBody>
                  <a:tcPr/>
                </a:tc>
                <a:tc>
                  <a:txBody>
                    <a:bodyPr/>
                    <a:lstStyle/>
                    <a:p>
                      <a:pPr algn="ctr">
                        <a:lnSpc>
                          <a:spcPct val="150000"/>
                        </a:lnSpc>
                      </a:pPr>
                      <a:r>
                        <a:rPr lang="en-US" sz="1200">
                          <a:effectLst/>
                        </a:rPr>
                        <a:t>Sensibilization on environmental </a:t>
                      </a:r>
                      <a:r>
                        <a:rPr lang="en-US" sz="1200" b="1" dirty="0">
                          <a:effectLst/>
                        </a:rPr>
                        <a:t>&amp; social benefit awareness </a:t>
                      </a:r>
                      <a:r>
                        <a:rPr lang="en-US" sz="1200" dirty="0">
                          <a:effectLst/>
                        </a:rPr>
                        <a:t>out of circular technological changes</a:t>
                      </a:r>
                      <a:endParaRPr lang="fr-FR" sz="1200" dirty="0">
                        <a:effectLst/>
                        <a:latin typeface="Times New Roman" panose="02020603050405020304" pitchFamily="18" charset="0"/>
                        <a:ea typeface="Times New Roman" panose="02020603050405020304" pitchFamily="18" charset="0"/>
                      </a:endParaRPr>
                    </a:p>
                  </a:txBody>
                  <a:tcPr marL="26230" marR="26230" marT="26230" marB="26230"/>
                </a:tc>
                <a:extLst>
                  <a:ext uri="{0D108BD9-81ED-4DB2-BD59-A6C34878D82A}">
                    <a16:rowId xmlns:a16="http://schemas.microsoft.com/office/drawing/2014/main" val="2472329775"/>
                  </a:ext>
                </a:extLst>
              </a:tr>
              <a:tr h="1043724">
                <a:tc vMerge="1">
                  <a:txBody>
                    <a:bodyPr/>
                    <a:lstStyle/>
                    <a:p>
                      <a:endParaRPr lang="en-US"/>
                    </a:p>
                  </a:txBody>
                  <a:tcPr/>
                </a:tc>
                <a:tc rowSpan="2">
                  <a:txBody>
                    <a:bodyPr/>
                    <a:lstStyle/>
                    <a:p>
                      <a:pPr algn="ctr">
                        <a:lnSpc>
                          <a:spcPct val="150000"/>
                        </a:lnSpc>
                      </a:pPr>
                      <a:r>
                        <a:rPr lang="en-GB" sz="1200" b="1" dirty="0">
                          <a:effectLst/>
                        </a:rPr>
                        <a:t>Education and competences of workforce</a:t>
                      </a:r>
                      <a:endParaRPr lang="fr-FR" sz="1200" b="1" dirty="0">
                        <a:effectLst/>
                        <a:latin typeface="Times New Roman" panose="02020603050405020304" pitchFamily="18" charset="0"/>
                        <a:ea typeface="Times New Roman" panose="02020603050405020304" pitchFamily="18" charset="0"/>
                      </a:endParaRPr>
                    </a:p>
                  </a:txBody>
                  <a:tcPr marL="26230" marR="26230" marT="26230" marB="26230"/>
                </a:tc>
                <a:tc>
                  <a:txBody>
                    <a:bodyPr/>
                    <a:lstStyle/>
                    <a:p>
                      <a:pPr algn="ctr">
                        <a:lnSpc>
                          <a:spcPct val="150000"/>
                        </a:lnSpc>
                      </a:pPr>
                      <a:r>
                        <a:rPr lang="en-US" sz="1200" b="1" dirty="0">
                          <a:effectLst/>
                        </a:rPr>
                        <a:t>Multiple-stakeholders integration, including the consumers </a:t>
                      </a:r>
                      <a:r>
                        <a:rPr lang="en-US" sz="1200" dirty="0">
                          <a:effectLst/>
                        </a:rPr>
                        <a:t>perspective and moral stance (Ki, Park, and Ha-Brookshire 2021) as proposed by the Quintuple Helix Model in creating circular fashion economy and the knowledge feedback and flows to promote innovation</a:t>
                      </a:r>
                      <a:endParaRPr lang="fr-FR" sz="1200" dirty="0">
                        <a:effectLst/>
                        <a:latin typeface="Times New Roman" panose="02020603050405020304" pitchFamily="18" charset="0"/>
                        <a:ea typeface="Times New Roman" panose="02020603050405020304" pitchFamily="18" charset="0"/>
                      </a:endParaRPr>
                    </a:p>
                  </a:txBody>
                  <a:tcPr marL="26230" marR="26230" marT="26230" marB="26230"/>
                </a:tc>
                <a:extLst>
                  <a:ext uri="{0D108BD9-81ED-4DB2-BD59-A6C34878D82A}">
                    <a16:rowId xmlns:a16="http://schemas.microsoft.com/office/drawing/2014/main" val="979976190"/>
                  </a:ext>
                </a:extLst>
              </a:tr>
              <a:tr h="806754">
                <a:tc vMerge="1">
                  <a:txBody>
                    <a:bodyPr/>
                    <a:lstStyle/>
                    <a:p>
                      <a:endParaRPr lang="en-US"/>
                    </a:p>
                  </a:txBody>
                  <a:tcPr/>
                </a:tc>
                <a:tc vMerge="1">
                  <a:txBody>
                    <a:bodyPr/>
                    <a:lstStyle/>
                    <a:p>
                      <a:endParaRPr lang="en-US"/>
                    </a:p>
                  </a:txBody>
                  <a:tcPr/>
                </a:tc>
                <a:tc>
                  <a:txBody>
                    <a:bodyPr/>
                    <a:lstStyle/>
                    <a:p>
                      <a:pPr algn="ctr">
                        <a:lnSpc>
                          <a:spcPct val="150000"/>
                        </a:lnSpc>
                      </a:pPr>
                      <a:r>
                        <a:rPr lang="en-US" sz="1200" dirty="0">
                          <a:effectLst/>
                        </a:rPr>
                        <a:t>Open innovation (Bagherzadeh, Markovic, and </a:t>
                      </a:r>
                      <a:r>
                        <a:rPr lang="en-US" sz="1200" dirty="0" err="1">
                          <a:effectLst/>
                        </a:rPr>
                        <a:t>Bogers</a:t>
                      </a:r>
                      <a:r>
                        <a:rPr lang="en-US" sz="1200" dirty="0">
                          <a:effectLst/>
                        </a:rPr>
                        <a:t> 2021) </a:t>
                      </a:r>
                      <a:r>
                        <a:rPr lang="en-US" sz="1200" b="1" dirty="0">
                          <a:effectLst/>
                        </a:rPr>
                        <a:t>and systems-thinking training</a:t>
                      </a:r>
                      <a:r>
                        <a:rPr lang="en-US" sz="1200" dirty="0">
                          <a:effectLst/>
                        </a:rPr>
                        <a:t> of stakeholders to support data-driven solutions addressed to CE. Education and competences training for circularity are here addressing mainly high-skilled STEM employees</a:t>
                      </a:r>
                      <a:endParaRPr lang="fr-FR" sz="1200" dirty="0">
                        <a:effectLst/>
                        <a:latin typeface="Times New Roman" panose="02020603050405020304" pitchFamily="18" charset="0"/>
                        <a:ea typeface="Times New Roman" panose="02020603050405020304" pitchFamily="18" charset="0"/>
                      </a:endParaRPr>
                    </a:p>
                  </a:txBody>
                  <a:tcPr marL="26230" marR="26230" marT="26230" marB="26230"/>
                </a:tc>
                <a:extLst>
                  <a:ext uri="{0D108BD9-81ED-4DB2-BD59-A6C34878D82A}">
                    <a16:rowId xmlns:a16="http://schemas.microsoft.com/office/drawing/2014/main" val="2262867780"/>
                  </a:ext>
                </a:extLst>
              </a:tr>
            </a:tbl>
          </a:graphicData>
        </a:graphic>
      </p:graphicFrame>
      <p:sp>
        <p:nvSpPr>
          <p:cNvPr id="5" name="TextBox 14">
            <a:extLst>
              <a:ext uri="{FF2B5EF4-FFF2-40B4-BE49-F238E27FC236}">
                <a16:creationId xmlns:a16="http://schemas.microsoft.com/office/drawing/2014/main" id="{53C5909F-AA0A-778F-1C52-6EF904ED5499}"/>
              </a:ext>
            </a:extLst>
          </p:cNvPr>
          <p:cNvSpPr txBox="1"/>
          <p:nvPr/>
        </p:nvSpPr>
        <p:spPr>
          <a:xfrm>
            <a:off x="238480" y="260755"/>
            <a:ext cx="8636082" cy="584775"/>
          </a:xfrm>
          <a:prstGeom prst="rect">
            <a:avLst/>
          </a:prstGeom>
          <a:noFill/>
        </p:spPr>
        <p:txBody>
          <a:bodyPr wrap="none" rtlCol="0">
            <a:spAutoFit/>
          </a:bodyPr>
          <a:lstStyle/>
          <a:p>
            <a:pPr lvl="1"/>
            <a:r>
              <a:rPr lang="en-US" sz="3200" dirty="0"/>
              <a:t>5. Discussion on the textile ecosystem in Europe</a:t>
            </a:r>
          </a:p>
        </p:txBody>
      </p:sp>
      <p:pic>
        <p:nvPicPr>
          <p:cNvPr id="6" name="Picture 4" descr="L'ESC Clermont devient Clermont school of business et inaugure son...">
            <a:extLst>
              <a:ext uri="{FF2B5EF4-FFF2-40B4-BE49-F238E27FC236}">
                <a16:creationId xmlns:a16="http://schemas.microsoft.com/office/drawing/2014/main" id="{94D56209-8F37-0D74-0EF0-0DC0FEA65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147" y="53229"/>
            <a:ext cx="2089378" cy="8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6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838200" y="365125"/>
            <a:ext cx="7790234" cy="734101"/>
          </a:xfrm>
        </p:spPr>
        <p:txBody>
          <a:bodyPr>
            <a:noAutofit/>
          </a:bodyPr>
          <a:lstStyle/>
          <a:p>
            <a:r>
              <a:rPr lang="en-US" sz="3200" dirty="0"/>
              <a:t>Conclusion</a:t>
            </a:r>
            <a:endParaRPr lang="sv-SE" sz="3200" dirty="0"/>
          </a:p>
        </p:txBody>
      </p:sp>
      <p:sp>
        <p:nvSpPr>
          <p:cNvPr id="9" name="TextBox 8"/>
          <p:cNvSpPr txBox="1"/>
          <p:nvPr/>
        </p:nvSpPr>
        <p:spPr>
          <a:xfrm>
            <a:off x="838199" y="1140641"/>
            <a:ext cx="10436157" cy="4785926"/>
          </a:xfrm>
          <a:prstGeom prst="rect">
            <a:avLst/>
          </a:prstGeom>
          <a:noFill/>
        </p:spPr>
        <p:txBody>
          <a:bodyPr wrap="square" rtlCol="0">
            <a:spAutoFit/>
          </a:bodyPr>
          <a:lstStyle/>
          <a:p>
            <a:pPr algn="just">
              <a:lnSpc>
                <a:spcPct val="150000"/>
              </a:lnSpc>
              <a:spcBef>
                <a:spcPts val="600"/>
              </a:spcBef>
              <a:spcAft>
                <a:spcPts val="600"/>
              </a:spcAft>
            </a:pPr>
            <a:r>
              <a:rPr lang="en-US" sz="2000" dirty="0"/>
              <a:t>Since there is </a:t>
            </a:r>
            <a:r>
              <a:rPr lang="en-US" sz="2000" b="1" dirty="0"/>
              <a:t>not consensus </a:t>
            </a:r>
            <a:r>
              <a:rPr lang="en-US" sz="2000" dirty="0"/>
              <a:t>in the measurement of operationalization of circular economy, a set of indicators should be used to better assess CE instead of a single indicator. The assessment should include a </a:t>
            </a:r>
            <a:r>
              <a:rPr lang="en-US" sz="2000" b="1" dirty="0"/>
              <a:t>systemic and holistic perspective</a:t>
            </a:r>
            <a:r>
              <a:rPr lang="en-US" sz="2000" dirty="0"/>
              <a:t>. Scholars and practitioners should develop a </a:t>
            </a:r>
            <a:r>
              <a:rPr lang="en-US" sz="2000" b="1" dirty="0"/>
              <a:t>set of indicators able </a:t>
            </a:r>
            <a:r>
              <a:rPr lang="en-US" sz="2000" dirty="0"/>
              <a:t>to assess the </a:t>
            </a:r>
            <a:r>
              <a:rPr lang="en-US" sz="2000" b="1" dirty="0"/>
              <a:t>preservation of functions (inter-supply chains), SCOPE 2, </a:t>
            </a:r>
            <a:r>
              <a:rPr lang="en-US" sz="2000" dirty="0"/>
              <a:t> instead of just products/components as with Life cycle assessments. The set of indicators should be able to depict all the </a:t>
            </a:r>
            <a:r>
              <a:rPr lang="en-US" sz="2000" b="1" dirty="0"/>
              <a:t>five Circular economy principles </a:t>
            </a:r>
            <a:r>
              <a:rPr lang="en-US" sz="2000" dirty="0"/>
              <a:t>including the </a:t>
            </a:r>
            <a:r>
              <a:rPr lang="en-US" sz="2000" b="1" dirty="0"/>
              <a:t>slowing down loop</a:t>
            </a:r>
            <a:r>
              <a:rPr lang="en-US" sz="2000" dirty="0"/>
              <a:t>.</a:t>
            </a:r>
          </a:p>
          <a:p>
            <a:pPr marL="0" algn="just" rtl="0" eaLnBrk="1" fontAlgn="t" latinLnBrk="0" hangingPunct="1">
              <a:lnSpc>
                <a:spcPct val="150000"/>
              </a:lnSpc>
            </a:pPr>
            <a:r>
              <a:rPr lang="en-US" sz="2000" dirty="0"/>
              <a:t>Circularity transition in textile present </a:t>
            </a:r>
            <a:r>
              <a:rPr lang="en-US" sz="2000" b="1" dirty="0"/>
              <a:t>Innovation</a:t>
            </a:r>
            <a:r>
              <a:rPr lang="en-US" sz="2000" dirty="0"/>
              <a:t> as the most significative variables, whilst Innovation is found to be defined mainly by </a:t>
            </a:r>
            <a:r>
              <a:rPr lang="en-GB" sz="2000" b="1" i="0" u="none" strike="noStrike" kern="1200" dirty="0">
                <a:solidFill>
                  <a:srgbClr val="000000"/>
                </a:solidFill>
                <a:effectLst/>
              </a:rPr>
              <a:t>Value added of circularity adoption; Internationalization of  environmental &amp; regulation standards; and Education and competences of workforce.</a:t>
            </a:r>
            <a:endParaRPr lang="fr-FR" sz="2000" dirty="0"/>
          </a:p>
        </p:txBody>
      </p:sp>
    </p:spTree>
    <p:extLst>
      <p:ext uri="{BB962C8B-B14F-4D97-AF65-F5344CB8AC3E}">
        <p14:creationId xmlns:p14="http://schemas.microsoft.com/office/powerpoint/2010/main" val="210678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fr-FR" dirty="0"/>
          </a:p>
        </p:txBody>
      </p:sp>
      <p:sp>
        <p:nvSpPr>
          <p:cNvPr id="3" name="Content Placeholder 2"/>
          <p:cNvSpPr>
            <a:spLocks noGrp="1"/>
          </p:cNvSpPr>
          <p:nvPr>
            <p:ph idx="1"/>
          </p:nvPr>
        </p:nvSpPr>
        <p:spPr>
          <a:xfrm>
            <a:off x="838200" y="1566153"/>
            <a:ext cx="10515600" cy="4610810"/>
          </a:xfrm>
        </p:spPr>
        <p:txBody>
          <a:bodyPr>
            <a:normAutofit fontScale="70000" lnSpcReduction="20000"/>
          </a:bodyPr>
          <a:lstStyle/>
          <a:p>
            <a:r>
              <a:rPr lang="en-US" dirty="0" err="1"/>
              <a:t>Blomsma</a:t>
            </a:r>
            <a:r>
              <a:rPr lang="en-US" dirty="0"/>
              <a:t>, F. (2018). Collective ‘action recipes’ in a circular economy – On waste and resource management frameworks and their role in collective change. </a:t>
            </a:r>
            <a:r>
              <a:rPr lang="en-US" i="1" dirty="0"/>
              <a:t>Journal of Cleaner Production</a:t>
            </a:r>
            <a:r>
              <a:rPr lang="en-US" dirty="0"/>
              <a:t>, </a:t>
            </a:r>
            <a:r>
              <a:rPr lang="en-US" i="1" dirty="0"/>
              <a:t>199</a:t>
            </a:r>
            <a:r>
              <a:rPr lang="en-US" dirty="0"/>
              <a:t>, 969–982. </a:t>
            </a:r>
            <a:r>
              <a:rPr lang="en-US" dirty="0">
                <a:hlinkClick r:id="rId2"/>
              </a:rPr>
              <a:t>https://doi.org/10.1016/j.jclepro.2018.07.145</a:t>
            </a:r>
            <a:endParaRPr lang="en-US" dirty="0"/>
          </a:p>
          <a:p>
            <a:r>
              <a:rPr lang="en-US" dirty="0" err="1"/>
              <a:t>Geels</a:t>
            </a:r>
            <a:r>
              <a:rPr lang="en-US" dirty="0"/>
              <a:t>, F. W., &amp; </a:t>
            </a:r>
            <a:r>
              <a:rPr lang="en-US" dirty="0" err="1"/>
              <a:t>Schot</a:t>
            </a:r>
            <a:r>
              <a:rPr lang="en-US" dirty="0"/>
              <a:t>, J. (2007). Typology of sociotechnical transition pathways [Article]. </a:t>
            </a:r>
            <a:r>
              <a:rPr lang="en-US" i="1" dirty="0"/>
              <a:t>Research Policy</a:t>
            </a:r>
            <a:r>
              <a:rPr lang="en-US" dirty="0"/>
              <a:t>, </a:t>
            </a:r>
            <a:r>
              <a:rPr lang="en-US" i="1" dirty="0"/>
              <a:t>36</a:t>
            </a:r>
            <a:r>
              <a:rPr lang="en-US" dirty="0"/>
              <a:t>(3), 399–417. </a:t>
            </a:r>
            <a:r>
              <a:rPr lang="en-US" dirty="0">
                <a:hlinkClick r:id="rId3"/>
              </a:rPr>
              <a:t>https://doi.org/10.1016/j.respol.2007.01.003</a:t>
            </a:r>
            <a:endParaRPr lang="en-US" dirty="0"/>
          </a:p>
          <a:p>
            <a:r>
              <a:rPr lang="en-US" dirty="0" err="1"/>
              <a:t>Kirchherr</a:t>
            </a:r>
            <a:r>
              <a:rPr lang="en-US" dirty="0"/>
              <a:t>, J., </a:t>
            </a:r>
            <a:r>
              <a:rPr lang="en-US" dirty="0" err="1"/>
              <a:t>Reike</a:t>
            </a:r>
            <a:r>
              <a:rPr lang="en-US" dirty="0"/>
              <a:t>, D., &amp; </a:t>
            </a:r>
            <a:r>
              <a:rPr lang="en-US" dirty="0" err="1"/>
              <a:t>Hekkert</a:t>
            </a:r>
            <a:r>
              <a:rPr lang="en-US" dirty="0"/>
              <a:t>, M. (2017). Conceptualizing the circular economy: An analysis of 114 definitions. In </a:t>
            </a:r>
            <a:r>
              <a:rPr lang="en-US" i="1" dirty="0"/>
              <a:t>Resources, Conservation and Recycling</a:t>
            </a:r>
            <a:r>
              <a:rPr lang="en-US" dirty="0"/>
              <a:t> (Vol. 127, pp. 221–232). Elsevier B.V. </a:t>
            </a:r>
            <a:r>
              <a:rPr lang="en-US" dirty="0">
                <a:hlinkClick r:id="rId4"/>
              </a:rPr>
              <a:t>https://doi.org/10.1016/j.resconrec.2017.09.005</a:t>
            </a:r>
            <a:endParaRPr lang="en-US" dirty="0"/>
          </a:p>
          <a:p>
            <a:r>
              <a:rPr lang="fr-FR" dirty="0" err="1"/>
              <a:t>Moraga</a:t>
            </a:r>
            <a:r>
              <a:rPr lang="fr-FR" dirty="0"/>
              <a:t>, G., </a:t>
            </a:r>
            <a:r>
              <a:rPr lang="fr-FR" dirty="0" err="1"/>
              <a:t>Huysveld</a:t>
            </a:r>
            <a:r>
              <a:rPr lang="fr-FR" dirty="0"/>
              <a:t>, S., </a:t>
            </a:r>
            <a:r>
              <a:rPr lang="fr-FR" dirty="0" err="1"/>
              <a:t>Mathieux</a:t>
            </a:r>
            <a:r>
              <a:rPr lang="fr-FR" dirty="0"/>
              <a:t>, F., </a:t>
            </a:r>
            <a:r>
              <a:rPr lang="fr-FR" dirty="0" err="1"/>
              <a:t>Blengini</a:t>
            </a:r>
            <a:r>
              <a:rPr lang="fr-FR" dirty="0"/>
              <a:t>, G. A., </a:t>
            </a:r>
            <a:r>
              <a:rPr lang="fr-FR" dirty="0" err="1"/>
              <a:t>Alaerts</a:t>
            </a:r>
            <a:r>
              <a:rPr lang="fr-FR" dirty="0"/>
              <a:t>, L., van Acker, K., de </a:t>
            </a:r>
            <a:r>
              <a:rPr lang="fr-FR" dirty="0" err="1"/>
              <a:t>Meester</a:t>
            </a:r>
            <a:r>
              <a:rPr lang="fr-FR" dirty="0"/>
              <a:t>, S., &amp; </a:t>
            </a:r>
            <a:r>
              <a:rPr lang="fr-FR" dirty="0" err="1"/>
              <a:t>Dewulf</a:t>
            </a:r>
            <a:r>
              <a:rPr lang="fr-FR" dirty="0"/>
              <a:t>, J. (2019). </a:t>
            </a:r>
            <a:r>
              <a:rPr lang="fr-FR" dirty="0" err="1"/>
              <a:t>Circular</a:t>
            </a:r>
            <a:r>
              <a:rPr lang="fr-FR" dirty="0"/>
              <a:t> </a:t>
            </a:r>
            <a:r>
              <a:rPr lang="fr-FR" dirty="0" err="1"/>
              <a:t>economy</a:t>
            </a:r>
            <a:r>
              <a:rPr lang="fr-FR" dirty="0"/>
              <a:t> </a:t>
            </a:r>
            <a:r>
              <a:rPr lang="fr-FR" dirty="0" err="1"/>
              <a:t>indicators</a:t>
            </a:r>
            <a:r>
              <a:rPr lang="fr-FR" dirty="0"/>
              <a:t>: </a:t>
            </a:r>
            <a:r>
              <a:rPr lang="fr-FR" dirty="0" err="1"/>
              <a:t>What</a:t>
            </a:r>
            <a:r>
              <a:rPr lang="fr-FR" dirty="0"/>
              <a:t> do </a:t>
            </a:r>
            <a:r>
              <a:rPr lang="fr-FR" dirty="0" err="1"/>
              <a:t>they</a:t>
            </a:r>
            <a:r>
              <a:rPr lang="fr-FR" dirty="0"/>
              <a:t> </a:t>
            </a:r>
            <a:r>
              <a:rPr lang="fr-FR" dirty="0" err="1"/>
              <a:t>measure</a:t>
            </a:r>
            <a:r>
              <a:rPr lang="fr-FR" dirty="0"/>
              <a:t>? </a:t>
            </a:r>
            <a:r>
              <a:rPr lang="fr-FR" i="1" dirty="0" err="1"/>
              <a:t>Resources</a:t>
            </a:r>
            <a:r>
              <a:rPr lang="fr-FR" i="1" dirty="0"/>
              <a:t>, Conservation and </a:t>
            </a:r>
            <a:r>
              <a:rPr lang="fr-FR" i="1" dirty="0" err="1"/>
              <a:t>Recycling</a:t>
            </a:r>
            <a:r>
              <a:rPr lang="fr-FR" dirty="0"/>
              <a:t>, </a:t>
            </a:r>
            <a:r>
              <a:rPr lang="fr-FR" i="1" dirty="0"/>
              <a:t>146</a:t>
            </a:r>
            <a:r>
              <a:rPr lang="fr-FR" dirty="0"/>
              <a:t>, 452–461. </a:t>
            </a:r>
            <a:r>
              <a:rPr lang="fr-FR" dirty="0">
                <a:hlinkClick r:id="rId5"/>
              </a:rPr>
              <a:t>https://doi.org/10.1016/j.resconrec.2019.03.045</a:t>
            </a:r>
            <a:endParaRPr lang="fr-FR" dirty="0"/>
          </a:p>
          <a:p>
            <a:r>
              <a:rPr lang="fr-FR" dirty="0"/>
              <a:t>Morales, M. E., Diemer, A., &amp; Cervantes, G. (2021). </a:t>
            </a:r>
            <a:r>
              <a:rPr lang="fr-FR" dirty="0" err="1"/>
              <a:t>CombiningEfficiency</a:t>
            </a:r>
            <a:r>
              <a:rPr lang="fr-FR" dirty="0"/>
              <a:t> and </a:t>
            </a:r>
            <a:r>
              <a:rPr lang="fr-FR" dirty="0" err="1"/>
              <a:t>Resilience</a:t>
            </a:r>
            <a:r>
              <a:rPr lang="fr-FR" dirty="0"/>
              <a:t> </a:t>
            </a:r>
            <a:r>
              <a:rPr lang="fr-FR" dirty="0" err="1"/>
              <a:t>Assessments</a:t>
            </a:r>
            <a:r>
              <a:rPr lang="fr-FR" dirty="0"/>
              <a:t> in </a:t>
            </a:r>
            <a:r>
              <a:rPr lang="fr-FR" dirty="0" err="1"/>
              <a:t>Industrial</a:t>
            </a:r>
            <a:r>
              <a:rPr lang="fr-FR" dirty="0"/>
              <a:t> </a:t>
            </a:r>
            <a:r>
              <a:rPr lang="fr-FR" dirty="0" err="1"/>
              <a:t>Symbiosis</a:t>
            </a:r>
            <a:r>
              <a:rPr lang="fr-FR" dirty="0"/>
              <a:t> Value </a:t>
            </a:r>
            <a:r>
              <a:rPr lang="fr-FR" dirty="0" err="1"/>
              <a:t>Chains</a:t>
            </a:r>
            <a:r>
              <a:rPr lang="fr-FR" dirty="0"/>
              <a:t>: A </a:t>
            </a:r>
            <a:r>
              <a:rPr lang="fr-FR" dirty="0" err="1"/>
              <a:t>Comprehensive</a:t>
            </a:r>
            <a:r>
              <a:rPr lang="fr-FR" dirty="0"/>
              <a:t> Flow </a:t>
            </a:r>
            <a:r>
              <a:rPr lang="fr-FR" dirty="0" err="1"/>
              <a:t>Analysis</a:t>
            </a:r>
            <a:r>
              <a:rPr lang="fr-FR" dirty="0"/>
              <a:t>. </a:t>
            </a:r>
            <a:r>
              <a:rPr lang="fr-FR" i="1" dirty="0"/>
              <a:t>International Journal of Engineering </a:t>
            </a:r>
            <a:r>
              <a:rPr lang="fr-FR" i="1" dirty="0" err="1"/>
              <a:t>Research</a:t>
            </a:r>
            <a:r>
              <a:rPr lang="fr-FR" i="1" dirty="0"/>
              <a:t> and Applications </a:t>
            </a:r>
            <a:r>
              <a:rPr lang="fr-FR" i="1" dirty="0" err="1"/>
              <a:t>Www.Ijera.Com</a:t>
            </a:r>
            <a:r>
              <a:rPr lang="fr-FR" dirty="0"/>
              <a:t>, </a:t>
            </a:r>
            <a:r>
              <a:rPr lang="fr-FR" i="1" dirty="0"/>
              <a:t>11</a:t>
            </a:r>
            <a:r>
              <a:rPr lang="fr-FR" dirty="0"/>
              <a:t>(11), 51–65. </a:t>
            </a:r>
            <a:r>
              <a:rPr lang="fr-FR" dirty="0">
                <a:hlinkClick r:id="rId6"/>
              </a:rPr>
              <a:t>https://doi.org/10.9790/9622-111101516551|P</a:t>
            </a:r>
            <a:endParaRPr lang="fr-FR" dirty="0"/>
          </a:p>
          <a:p>
            <a:r>
              <a:rPr lang="en-US" dirty="0" err="1"/>
              <a:t>Škrinjarí</a:t>
            </a:r>
            <a:r>
              <a:rPr lang="en-US" dirty="0"/>
              <a:t>, T. (2020). Empirical assessment of the circular economy of selected European countries. </a:t>
            </a:r>
            <a:r>
              <a:rPr lang="en-US" i="1" dirty="0"/>
              <a:t>Journal of Cleaner Production</a:t>
            </a:r>
            <a:r>
              <a:rPr lang="en-US" dirty="0"/>
              <a:t>, </a:t>
            </a:r>
            <a:r>
              <a:rPr lang="en-US" i="1" dirty="0"/>
              <a:t>255</a:t>
            </a:r>
            <a:r>
              <a:rPr lang="en-US" dirty="0"/>
              <a:t>. </a:t>
            </a:r>
            <a:r>
              <a:rPr lang="en-US" dirty="0">
                <a:hlinkClick r:id="rId7"/>
              </a:rPr>
              <a:t>https://doi.org/10.1016/j.jclepro.2020.120246</a:t>
            </a:r>
            <a:endParaRPr lang="fr-FR" dirty="0"/>
          </a:p>
          <a:p>
            <a:pPr marL="0" indent="0">
              <a:buNone/>
            </a:pPr>
            <a:endParaRPr lang="en-US" dirty="0"/>
          </a:p>
          <a:p>
            <a:endParaRPr lang="en-US" dirty="0"/>
          </a:p>
          <a:p>
            <a:endParaRPr lang="en-US" dirty="0"/>
          </a:p>
          <a:p>
            <a:pPr marL="0" indent="0">
              <a:buNone/>
            </a:pPr>
            <a:endParaRPr lang="fr-FR" dirty="0"/>
          </a:p>
        </p:txBody>
      </p:sp>
    </p:spTree>
    <p:extLst>
      <p:ext uri="{BB962C8B-B14F-4D97-AF65-F5344CB8AC3E}">
        <p14:creationId xmlns:p14="http://schemas.microsoft.com/office/powerpoint/2010/main" val="330165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F04D48-16F0-B047-A037-74B47EDB25A7}"/>
              </a:ext>
            </a:extLst>
          </p:cNvPr>
          <p:cNvSpPr>
            <a:spLocks noGrp="1"/>
          </p:cNvSpPr>
          <p:nvPr>
            <p:ph type="title"/>
          </p:nvPr>
        </p:nvSpPr>
        <p:spPr>
          <a:xfrm>
            <a:off x="838200" y="484632"/>
            <a:ext cx="6081713" cy="3566160"/>
          </a:xfrm>
        </p:spPr>
        <p:txBody>
          <a:bodyPr vert="horz" lIns="91440" tIns="45720" rIns="91440" bIns="45720" rtlCol="0" anchor="b">
            <a:normAutofit/>
          </a:bodyPr>
          <a:lstStyle/>
          <a:p>
            <a:r>
              <a:rPr lang="en-US" sz="2600" b="1">
                <a:solidFill>
                  <a:srgbClr val="FFFFFF"/>
                </a:solidFill>
              </a:rPr>
              <a:t>Thank you!</a:t>
            </a:r>
            <a:br>
              <a:rPr lang="en-US" sz="2600">
                <a:solidFill>
                  <a:srgbClr val="FFFFFF"/>
                </a:solidFill>
              </a:rPr>
            </a:br>
            <a:br>
              <a:rPr lang="en-US" sz="2600">
                <a:solidFill>
                  <a:srgbClr val="FFFFFF"/>
                </a:solidFill>
              </a:rPr>
            </a:br>
            <a:r>
              <a:rPr lang="en-US" sz="2600">
                <a:solidFill>
                  <a:srgbClr val="FFFFFF"/>
                </a:solidFill>
              </a:rPr>
              <a:t>Dr. Manuel E. Morales</a:t>
            </a:r>
            <a:br>
              <a:rPr lang="en-US" sz="2600">
                <a:solidFill>
                  <a:srgbClr val="FFFFFF"/>
                </a:solidFill>
              </a:rPr>
            </a:br>
            <a:r>
              <a:rPr lang="en-US" sz="2600">
                <a:solidFill>
                  <a:srgbClr val="FFFFFF"/>
                </a:solidFill>
              </a:rPr>
              <a:t>Associate Professor</a:t>
            </a:r>
            <a:br>
              <a:rPr lang="en-US" sz="2600">
                <a:solidFill>
                  <a:srgbClr val="FFFFFF"/>
                </a:solidFill>
              </a:rPr>
            </a:br>
            <a:r>
              <a:rPr lang="en-US" sz="2600">
                <a:solidFill>
                  <a:srgbClr val="FFFFFF"/>
                </a:solidFill>
                <a:hlinkClick r:id="rId2"/>
              </a:rPr>
              <a:t>manuel.morales@esc-clermont.fr</a:t>
            </a: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endParaRPr lang="en-US" sz="2600">
              <a:solidFill>
                <a:srgbClr val="FFFFFF"/>
              </a:solidFill>
            </a:endParaRPr>
          </a:p>
        </p:txBody>
      </p:sp>
      <p:pic>
        <p:nvPicPr>
          <p:cNvPr id="8" name="Picture 7"/>
          <p:cNvPicPr>
            <a:picLocks noChangeAspect="1"/>
          </p:cNvPicPr>
          <p:nvPr/>
        </p:nvPicPr>
        <p:blipFill rotWithShape="1">
          <a:blip r:embed="rId3"/>
          <a:srcRect b="24270"/>
          <a:stretch/>
        </p:blipFill>
        <p:spPr>
          <a:xfrm>
            <a:off x="8491328" y="283464"/>
            <a:ext cx="2764572" cy="2904040"/>
          </a:xfrm>
          <a:prstGeom prst="rect">
            <a:avLst/>
          </a:prstGeom>
        </p:spPr>
      </p:pic>
      <p:sp>
        <p:nvSpPr>
          <p:cNvPr id="17"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SC Clermont devient Clermont school of business et inaugure son...">
            <a:extLst>
              <a:ext uri="{FF2B5EF4-FFF2-40B4-BE49-F238E27FC236}">
                <a16:creationId xmlns:a16="http://schemas.microsoft.com/office/drawing/2014/main" id="{79BD6D66-7CCA-1D1A-B7EB-7B860396A3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07654" y="4058967"/>
            <a:ext cx="3931920" cy="16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7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Outline</a:t>
            </a:r>
            <a:endParaRPr lang="fr-FR" sz="4000">
              <a:solidFill>
                <a:srgbClr val="FFFFFF"/>
              </a:solidFill>
            </a:endParaRPr>
          </a:p>
        </p:txBody>
      </p:sp>
      <p:graphicFrame>
        <p:nvGraphicFramePr>
          <p:cNvPr id="5" name="Content Placeholder 2">
            <a:extLst>
              <a:ext uri="{FF2B5EF4-FFF2-40B4-BE49-F238E27FC236}">
                <a16:creationId xmlns:a16="http://schemas.microsoft.com/office/drawing/2014/main" id="{4825181C-1AF1-163C-39FF-B1F130F6BFF0}"/>
              </a:ext>
            </a:extLst>
          </p:cNvPr>
          <p:cNvGraphicFramePr>
            <a:graphicFrameLocks noGrp="1"/>
          </p:cNvGraphicFramePr>
          <p:nvPr>
            <p:ph idx="1"/>
            <p:extLst>
              <p:ext uri="{D42A27DB-BD31-4B8C-83A1-F6EECF244321}">
                <p14:modId xmlns:p14="http://schemas.microsoft.com/office/powerpoint/2010/main" val="226624325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93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5242" y="1194038"/>
            <a:ext cx="7796719" cy="1107996"/>
          </a:xfrm>
          <a:prstGeom prst="rect">
            <a:avLst/>
          </a:prstGeom>
          <a:noFill/>
        </p:spPr>
        <p:txBody>
          <a:bodyPr wrap="square" rtlCol="0">
            <a:spAutoFit/>
          </a:bodyPr>
          <a:lstStyle/>
          <a:p>
            <a:pPr algn="just">
              <a:lnSpc>
                <a:spcPct val="150000"/>
              </a:lnSpc>
              <a:spcBef>
                <a:spcPts val="1000"/>
              </a:spcBef>
            </a:pPr>
            <a:r>
              <a:rPr lang="en-US" sz="1600" b="1" dirty="0">
                <a:latin typeface="Arial" panose="020B0604020202020204" pitchFamily="34" charset="0"/>
                <a:cs typeface="Arial" panose="020B0604020202020204" pitchFamily="34" charset="0"/>
              </a:rPr>
              <a:t>Circular economy (CE): </a:t>
            </a:r>
            <a:r>
              <a:rPr lang="en-US" sz="1600" dirty="0">
                <a:latin typeface="Arial" panose="020B0604020202020204" pitchFamily="34" charset="0"/>
                <a:cs typeface="Arial" panose="020B0604020202020204" pitchFamily="34" charset="0"/>
              </a:rPr>
              <a:t>Circular Economy (CE) is understood as the regenerative system approached through a systems perspective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Kirchherr</a:t>
            </a:r>
            <a:r>
              <a:rPr lang="en-US" sz="1600" b="1" dirty="0">
                <a:latin typeface="Arial" panose="020B0604020202020204" pitchFamily="34" charset="0"/>
                <a:cs typeface="Arial" panose="020B0604020202020204" pitchFamily="34" charset="0"/>
              </a:rPr>
              <a:t> et al., 2017).</a:t>
            </a:r>
            <a:endParaRPr lang="en-US" sz="1600" dirty="0">
              <a:latin typeface="Arial" panose="020B0604020202020204" pitchFamily="34" charset="0"/>
              <a:cs typeface="Arial" panose="020B0604020202020204" pitchFamily="34" charset="0"/>
            </a:endParaRPr>
          </a:p>
          <a:p>
            <a:endParaRPr lang="fr-FR" dirty="0"/>
          </a:p>
        </p:txBody>
      </p:sp>
      <p:sp>
        <p:nvSpPr>
          <p:cNvPr id="6" name="Content Placeholder 2"/>
          <p:cNvSpPr txBox="1">
            <a:spLocks/>
          </p:cNvSpPr>
          <p:nvPr/>
        </p:nvSpPr>
        <p:spPr>
          <a:xfrm>
            <a:off x="752268" y="2774105"/>
            <a:ext cx="10601531" cy="1114020"/>
          </a:xfrm>
          <a:prstGeom prst="rect">
            <a:avLst/>
          </a:prstGeom>
        </p:spPr>
        <p:txBody>
          <a:bodyPr vert="horz" lIns="91440" tIns="45720" rIns="91440" bIns="45720" rtlCol="0">
            <a:noAutofit/>
          </a:bodyPr>
          <a:lstStyle>
            <a:lvl1pPr marL="457200" indent="-457200" algn="l" defTabSz="914400" rtl="0" eaLnBrk="1" latinLnBrk="0" hangingPunct="1">
              <a:lnSpc>
                <a:spcPct val="150000"/>
              </a:lnSpc>
              <a:spcBef>
                <a:spcPts val="1000"/>
              </a:spcBef>
              <a:buFontTx/>
              <a:buBlip>
                <a:blip r:embed="rId3"/>
              </a:buBlip>
              <a:defRPr sz="1700" kern="1200">
                <a:solidFill>
                  <a:srgbClr val="113E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Tx/>
              <a:buBlip>
                <a:blip r:embed="rId3"/>
              </a:buBlip>
              <a:defRPr sz="1500" kern="1200">
                <a:solidFill>
                  <a:srgbClr val="113E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Tx/>
              <a:buBlip>
                <a:blip r:embed="rId3"/>
              </a:buBlip>
              <a:defRPr sz="1300" kern="1200">
                <a:solidFill>
                  <a:srgbClr val="113E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3"/>
              </a:buBlip>
              <a:defRPr sz="1800" kern="1200">
                <a:solidFill>
                  <a:srgbClr val="113E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3"/>
              </a:buBlip>
              <a:defRPr sz="1800" kern="1200">
                <a:solidFill>
                  <a:srgbClr val="113E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a:p>
            <a:pPr marL="0" indent="0">
              <a:buFontTx/>
              <a:buNone/>
            </a:pPr>
            <a:endParaRPr lang="en-US" sz="1600" dirty="0"/>
          </a:p>
          <a:p>
            <a:pPr marL="0" indent="0">
              <a:buFontTx/>
              <a:buNone/>
            </a:pPr>
            <a:endParaRPr lang="en-US" sz="1600" dirty="0"/>
          </a:p>
          <a:p>
            <a:pPr marL="0" indent="0">
              <a:buFontTx/>
              <a:buNone/>
            </a:pPr>
            <a:endParaRPr lang="en-US" sz="1600" dirty="0"/>
          </a:p>
          <a:p>
            <a:pPr marL="0" indent="0">
              <a:buFontTx/>
              <a:buNone/>
            </a:pPr>
            <a:endParaRPr lang="en-US" sz="1600" dirty="0"/>
          </a:p>
          <a:p>
            <a:pPr marL="0" indent="0">
              <a:buFontTx/>
              <a:buNone/>
            </a:pPr>
            <a:endParaRPr lang="fr-FR" sz="1600" dirty="0"/>
          </a:p>
        </p:txBody>
      </p:sp>
      <p:graphicFrame>
        <p:nvGraphicFramePr>
          <p:cNvPr id="9" name="Diagram 8"/>
          <p:cNvGraphicFramePr/>
          <p:nvPr>
            <p:extLst>
              <p:ext uri="{D42A27DB-BD31-4B8C-83A1-F6EECF244321}">
                <p14:modId xmlns:p14="http://schemas.microsoft.com/office/powerpoint/2010/main" val="895148885"/>
              </p:ext>
            </p:extLst>
          </p:nvPr>
        </p:nvGraphicFramePr>
        <p:xfrm>
          <a:off x="363164" y="3331115"/>
          <a:ext cx="4685491" cy="2048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itle 1"/>
          <p:cNvSpPr txBox="1">
            <a:spLocks/>
          </p:cNvSpPr>
          <p:nvPr/>
        </p:nvSpPr>
        <p:spPr>
          <a:xfrm>
            <a:off x="838200" y="365125"/>
            <a:ext cx="10515600" cy="724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1. Circular economy paradigm</a:t>
            </a:r>
            <a:endParaRPr lang="fr-FR" dirty="0"/>
          </a:p>
        </p:txBody>
      </p:sp>
      <p:sp>
        <p:nvSpPr>
          <p:cNvPr id="2" name="TextBox 1"/>
          <p:cNvSpPr txBox="1"/>
          <p:nvPr/>
        </p:nvSpPr>
        <p:spPr>
          <a:xfrm>
            <a:off x="2013625" y="5089133"/>
            <a:ext cx="2305455" cy="338554"/>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Slowing down loops</a:t>
            </a:r>
          </a:p>
        </p:txBody>
      </p:sp>
      <p:pic>
        <p:nvPicPr>
          <p:cNvPr id="3" name="Picture 2"/>
          <p:cNvPicPr>
            <a:picLocks noChangeAspect="1"/>
          </p:cNvPicPr>
          <p:nvPr/>
        </p:nvPicPr>
        <p:blipFill>
          <a:blip r:embed="rId9"/>
          <a:stretch>
            <a:fillRect/>
          </a:stretch>
        </p:blipFill>
        <p:spPr>
          <a:xfrm>
            <a:off x="8705343" y="195262"/>
            <a:ext cx="2505075" cy="6282809"/>
          </a:xfrm>
          <a:prstGeom prst="rect">
            <a:avLst/>
          </a:prstGeom>
        </p:spPr>
      </p:pic>
      <p:sp>
        <p:nvSpPr>
          <p:cNvPr id="4" name="TextBox 3"/>
          <p:cNvSpPr txBox="1"/>
          <p:nvPr/>
        </p:nvSpPr>
        <p:spPr>
          <a:xfrm>
            <a:off x="2705909" y="5567074"/>
            <a:ext cx="2511778" cy="369332"/>
          </a:xfrm>
          <a:prstGeom prst="rect">
            <a:avLst/>
          </a:prstGeom>
          <a:noFill/>
        </p:spPr>
        <p:txBody>
          <a:bodyPr wrap="none" rtlCol="0">
            <a:spAutoFit/>
          </a:bodyPr>
          <a:lstStyle/>
          <a:p>
            <a:r>
              <a:rPr lang="en-US" dirty="0"/>
              <a:t>SOURCE: </a:t>
            </a:r>
            <a:r>
              <a:rPr lang="en-US" dirty="0" err="1"/>
              <a:t>Blomsma</a:t>
            </a:r>
            <a:r>
              <a:rPr lang="en-US" dirty="0"/>
              <a:t>, 2018</a:t>
            </a:r>
            <a:endParaRPr lang="fr-FR" dirty="0"/>
          </a:p>
        </p:txBody>
      </p:sp>
      <p:sp>
        <p:nvSpPr>
          <p:cNvPr id="10" name="TextBox 9"/>
          <p:cNvSpPr txBox="1"/>
          <p:nvPr/>
        </p:nvSpPr>
        <p:spPr>
          <a:xfrm>
            <a:off x="7306072" y="6478071"/>
            <a:ext cx="2881430" cy="369332"/>
          </a:xfrm>
          <a:prstGeom prst="rect">
            <a:avLst/>
          </a:prstGeom>
          <a:noFill/>
        </p:spPr>
        <p:txBody>
          <a:bodyPr wrap="none" rtlCol="0">
            <a:spAutoFit/>
          </a:bodyPr>
          <a:lstStyle/>
          <a:p>
            <a:r>
              <a:rPr lang="en-US" dirty="0"/>
              <a:t>SOURCE: Moraga et al., 2017</a:t>
            </a:r>
            <a:endParaRPr lang="fr-FR" dirty="0"/>
          </a:p>
        </p:txBody>
      </p:sp>
    </p:spTree>
    <p:extLst>
      <p:ext uri="{BB962C8B-B14F-4D97-AF65-F5344CB8AC3E}">
        <p14:creationId xmlns:p14="http://schemas.microsoft.com/office/powerpoint/2010/main" val="21642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3828"/>
          </a:xfrm>
        </p:spPr>
        <p:txBody>
          <a:bodyPr>
            <a:normAutofit/>
          </a:bodyPr>
          <a:lstStyle/>
          <a:p>
            <a:r>
              <a:rPr lang="en-US" sz="3200" b="1" dirty="0"/>
              <a:t>2. Empirical assessment of the Circular economy transition (1/2)</a:t>
            </a:r>
            <a:endParaRPr lang="fr-FR" sz="3200" b="1" dirty="0"/>
          </a:p>
        </p:txBody>
      </p:sp>
      <p:sp>
        <p:nvSpPr>
          <p:cNvPr id="3" name="Content Placeholder 2"/>
          <p:cNvSpPr>
            <a:spLocks noGrp="1"/>
          </p:cNvSpPr>
          <p:nvPr>
            <p:ph idx="1"/>
          </p:nvPr>
        </p:nvSpPr>
        <p:spPr>
          <a:xfrm>
            <a:off x="661481" y="1303506"/>
            <a:ext cx="10963071" cy="3741459"/>
          </a:xfrm>
        </p:spPr>
        <p:txBody>
          <a:bodyPr>
            <a:noAutofit/>
          </a:bodyPr>
          <a:lstStyle/>
          <a:p>
            <a:pPr marL="0" indent="0">
              <a:lnSpc>
                <a:spcPct val="170000"/>
              </a:lnSpc>
              <a:buNone/>
            </a:pPr>
            <a:r>
              <a:rPr lang="en-US" sz="1600" dirty="0"/>
              <a:t>CE indicators are classified in </a:t>
            </a:r>
            <a:r>
              <a:rPr lang="en-US" sz="1600" b="1" dirty="0"/>
              <a:t>three</a:t>
            </a:r>
            <a:r>
              <a:rPr lang="en-US" sz="1600" dirty="0"/>
              <a:t> types: </a:t>
            </a:r>
          </a:p>
          <a:p>
            <a:r>
              <a:rPr lang="en-US" sz="1600" b="1" i="0" kern="1200" dirty="0">
                <a:solidFill>
                  <a:schemeClr val="tx1"/>
                </a:solidFill>
                <a:effectLst/>
                <a:latin typeface="+mn-lt"/>
                <a:ea typeface="+mn-ea"/>
                <a:cs typeface="+mn-cs"/>
              </a:rPr>
              <a:t>Scope 0: </a:t>
            </a:r>
            <a:r>
              <a:rPr lang="en-US" sz="1600" b="0" i="0" kern="1200" dirty="0">
                <a:solidFill>
                  <a:schemeClr val="tx1"/>
                </a:solidFill>
                <a:effectLst/>
                <a:latin typeface="+mn-lt"/>
                <a:ea typeface="+mn-ea"/>
                <a:cs typeface="+mn-cs"/>
              </a:rPr>
              <a:t>the indicators measure physical</a:t>
            </a:r>
            <a:r>
              <a:rPr lang="en-US" sz="1600" b="0" i="0" kern="1200" baseline="0" dirty="0">
                <a:solidFill>
                  <a:schemeClr val="tx1"/>
                </a:solidFill>
                <a:effectLst/>
                <a:latin typeface="+mn-lt"/>
                <a:ea typeface="+mn-ea"/>
                <a:cs typeface="+mn-cs"/>
              </a:rPr>
              <a:t> properties from the technological cycles without LCT approach</a:t>
            </a:r>
            <a:endParaRPr lang="en-US" sz="1600" b="0" i="0" kern="1200" dirty="0">
              <a:solidFill>
                <a:schemeClr val="tx1"/>
              </a:solidFill>
              <a:effectLst/>
              <a:latin typeface="+mn-lt"/>
              <a:ea typeface="+mn-ea"/>
              <a:cs typeface="+mn-cs"/>
            </a:endParaRPr>
          </a:p>
          <a:p>
            <a:r>
              <a:rPr lang="en-US" sz="1600" b="1" i="0" kern="1200" dirty="0">
                <a:solidFill>
                  <a:schemeClr val="tx1"/>
                </a:solidFill>
                <a:effectLst/>
                <a:latin typeface="+mn-lt"/>
                <a:ea typeface="+mn-ea"/>
                <a:cs typeface="+mn-cs"/>
              </a:rPr>
              <a:t>Scope1</a:t>
            </a:r>
            <a:r>
              <a:rPr lang="en-US" sz="1600" b="0" i="0" kern="1200" dirty="0">
                <a:solidFill>
                  <a:schemeClr val="tx1"/>
                </a:solidFill>
                <a:effectLst/>
                <a:latin typeface="+mn-lt"/>
                <a:ea typeface="+mn-ea"/>
                <a:cs typeface="+mn-cs"/>
              </a:rPr>
              <a:t>: the indicators measure physical properties from the technological cycles with full or partial LCT approach ,e.g. Recyclability</a:t>
            </a:r>
          </a:p>
          <a:p>
            <a:r>
              <a:rPr lang="en-US" sz="1600" b="1" i="0" kern="1200" dirty="0">
                <a:solidFill>
                  <a:schemeClr val="tx1"/>
                </a:solidFill>
                <a:effectLst/>
                <a:latin typeface="+mn-lt"/>
                <a:ea typeface="+mn-ea"/>
                <a:cs typeface="+mn-cs"/>
              </a:rPr>
              <a:t>Scope2</a:t>
            </a:r>
            <a:r>
              <a:rPr lang="en-US" sz="1600" b="0" i="0" kern="1200" dirty="0">
                <a:solidFill>
                  <a:schemeClr val="tx1"/>
                </a:solidFill>
                <a:effectLst/>
                <a:latin typeface="+mn-lt"/>
                <a:ea typeface="+mn-ea"/>
                <a:cs typeface="+mn-cs"/>
              </a:rPr>
              <a:t>: the indicators measure the effects (burdens/benefits) from technological cycles regarding environmental, economic, and/or social concerns in a cause-and-effect chain</a:t>
            </a:r>
            <a:r>
              <a:rPr lang="en-US" sz="1600" b="0" i="0" kern="1200" baseline="0" dirty="0">
                <a:solidFill>
                  <a:schemeClr val="tx1"/>
                </a:solidFill>
                <a:effectLst/>
                <a:latin typeface="+mn-lt"/>
                <a:ea typeface="+mn-ea"/>
                <a:cs typeface="+mn-cs"/>
              </a:rPr>
              <a:t> modelling</a:t>
            </a:r>
            <a:endParaRPr lang="en-US" sz="900" dirty="0"/>
          </a:p>
          <a:p>
            <a:pPr marL="0" indent="0" algn="just">
              <a:lnSpc>
                <a:spcPct val="170000"/>
              </a:lnSpc>
              <a:buNone/>
            </a:pPr>
            <a:r>
              <a:rPr lang="en-US" sz="1600" dirty="0"/>
              <a:t>None of the current available indicators can assess the preservation of functions, instead of products, with strategies such as  sharing platforms, industrial symbiosis, or multifunctionality. Finally, the framework illustration suggests that a set of indicators should be used to assess CE instead of a single indicator.</a:t>
            </a:r>
          </a:p>
        </p:txBody>
      </p:sp>
      <p:sp>
        <p:nvSpPr>
          <p:cNvPr id="4" name="TextBox 3"/>
          <p:cNvSpPr txBox="1"/>
          <p:nvPr/>
        </p:nvSpPr>
        <p:spPr>
          <a:xfrm>
            <a:off x="3774332" y="6352161"/>
            <a:ext cx="3550596" cy="369332"/>
          </a:xfrm>
          <a:prstGeom prst="rect">
            <a:avLst/>
          </a:prstGeom>
          <a:noFill/>
        </p:spPr>
        <p:txBody>
          <a:bodyPr wrap="square" rtlCol="0">
            <a:spAutoFit/>
          </a:bodyPr>
          <a:lstStyle/>
          <a:p>
            <a:r>
              <a:rPr lang="en-US" dirty="0"/>
              <a:t>SOURCE: (Moraga et al., 2019)</a:t>
            </a:r>
            <a:endParaRPr lang="fr-FR" dirty="0"/>
          </a:p>
        </p:txBody>
      </p:sp>
      <p:pic>
        <p:nvPicPr>
          <p:cNvPr id="5" name="Picture 4"/>
          <p:cNvPicPr>
            <a:picLocks noChangeAspect="1"/>
          </p:cNvPicPr>
          <p:nvPr/>
        </p:nvPicPr>
        <p:blipFill>
          <a:blip r:embed="rId3"/>
          <a:stretch>
            <a:fillRect/>
          </a:stretch>
        </p:blipFill>
        <p:spPr>
          <a:xfrm>
            <a:off x="6750996" y="4154128"/>
            <a:ext cx="5576278" cy="2703872"/>
          </a:xfrm>
          <a:prstGeom prst="rect">
            <a:avLst/>
          </a:prstGeom>
        </p:spPr>
      </p:pic>
    </p:spTree>
    <p:extLst>
      <p:ext uri="{BB962C8B-B14F-4D97-AF65-F5344CB8AC3E}">
        <p14:creationId xmlns:p14="http://schemas.microsoft.com/office/powerpoint/2010/main" val="317229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3556"/>
          </a:xfrm>
        </p:spPr>
        <p:txBody>
          <a:bodyPr>
            <a:normAutofit fontScale="90000"/>
          </a:bodyPr>
          <a:lstStyle/>
          <a:p>
            <a:r>
              <a:rPr lang="en-US" sz="3200" dirty="0"/>
              <a:t>2. Empirical assessment of the Circular economy transition (2/2)</a:t>
            </a:r>
            <a:endParaRPr lang="fr-FR" sz="3200" dirty="0"/>
          </a:p>
        </p:txBody>
      </p:sp>
      <p:pic>
        <p:nvPicPr>
          <p:cNvPr id="4" name="Content Placeholder 3"/>
          <p:cNvPicPr>
            <a:picLocks noGrp="1" noChangeAspect="1"/>
          </p:cNvPicPr>
          <p:nvPr>
            <p:ph idx="1"/>
          </p:nvPr>
        </p:nvPicPr>
        <p:blipFill rotWithShape="1">
          <a:blip r:embed="rId3"/>
          <a:srcRect b="49867"/>
          <a:stretch/>
        </p:blipFill>
        <p:spPr>
          <a:xfrm>
            <a:off x="838948" y="3871609"/>
            <a:ext cx="4227603" cy="2868350"/>
          </a:xfrm>
          <a:prstGeom prst="rect">
            <a:avLst/>
          </a:prstGeom>
        </p:spPr>
      </p:pic>
      <p:pic>
        <p:nvPicPr>
          <p:cNvPr id="5" name="Picture 4"/>
          <p:cNvPicPr>
            <a:picLocks noChangeAspect="1"/>
          </p:cNvPicPr>
          <p:nvPr/>
        </p:nvPicPr>
        <p:blipFill>
          <a:blip r:embed="rId4"/>
          <a:stretch>
            <a:fillRect/>
          </a:stretch>
        </p:blipFill>
        <p:spPr>
          <a:xfrm>
            <a:off x="613193" y="1264597"/>
            <a:ext cx="10965614" cy="2324909"/>
          </a:xfrm>
          <a:prstGeom prst="rect">
            <a:avLst/>
          </a:prstGeom>
        </p:spPr>
      </p:pic>
      <p:pic>
        <p:nvPicPr>
          <p:cNvPr id="6" name="Content Placeholder 3"/>
          <p:cNvPicPr>
            <a:picLocks noChangeAspect="1"/>
          </p:cNvPicPr>
          <p:nvPr/>
        </p:nvPicPr>
        <p:blipFill rotWithShape="1">
          <a:blip r:embed="rId3"/>
          <a:srcRect t="49624"/>
          <a:stretch/>
        </p:blipFill>
        <p:spPr>
          <a:xfrm>
            <a:off x="5156345" y="3735421"/>
            <a:ext cx="4227603" cy="2882254"/>
          </a:xfrm>
          <a:prstGeom prst="rect">
            <a:avLst/>
          </a:prstGeom>
        </p:spPr>
      </p:pic>
      <p:sp>
        <p:nvSpPr>
          <p:cNvPr id="7" name="TextBox 6"/>
          <p:cNvSpPr txBox="1"/>
          <p:nvPr/>
        </p:nvSpPr>
        <p:spPr>
          <a:xfrm>
            <a:off x="7801583" y="3307564"/>
            <a:ext cx="2605906" cy="369332"/>
          </a:xfrm>
          <a:prstGeom prst="rect">
            <a:avLst/>
          </a:prstGeom>
          <a:noFill/>
        </p:spPr>
        <p:txBody>
          <a:bodyPr wrap="none" rtlCol="0">
            <a:spAutoFit/>
          </a:bodyPr>
          <a:lstStyle/>
          <a:p>
            <a:r>
              <a:rPr lang="en-US" dirty="0"/>
              <a:t>SOURCE: </a:t>
            </a:r>
            <a:r>
              <a:rPr lang="en-US" dirty="0" err="1"/>
              <a:t>Skrinjari</a:t>
            </a:r>
            <a:r>
              <a:rPr lang="en-US" dirty="0"/>
              <a:t> T., 2020</a:t>
            </a:r>
            <a:endParaRPr lang="fr-FR" dirty="0"/>
          </a:p>
        </p:txBody>
      </p:sp>
      <p:sp>
        <p:nvSpPr>
          <p:cNvPr id="3" name="TextBox 2"/>
          <p:cNvSpPr txBox="1"/>
          <p:nvPr/>
        </p:nvSpPr>
        <p:spPr>
          <a:xfrm>
            <a:off x="4512949" y="1031373"/>
            <a:ext cx="3288634" cy="369332"/>
          </a:xfrm>
          <a:prstGeom prst="rect">
            <a:avLst/>
          </a:prstGeom>
          <a:noFill/>
        </p:spPr>
        <p:txBody>
          <a:bodyPr wrap="square" rtlCol="0">
            <a:spAutoFit/>
          </a:bodyPr>
          <a:lstStyle/>
          <a:p>
            <a:r>
              <a:rPr lang="en-US" dirty="0"/>
              <a:t>Grey Relational Analysis</a:t>
            </a:r>
            <a:endParaRPr lang="fr-FR" dirty="0"/>
          </a:p>
        </p:txBody>
      </p:sp>
      <p:sp>
        <p:nvSpPr>
          <p:cNvPr id="8" name="Rectangle 7"/>
          <p:cNvSpPr/>
          <p:nvPr/>
        </p:nvSpPr>
        <p:spPr>
          <a:xfrm>
            <a:off x="9383947" y="3822811"/>
            <a:ext cx="2750371" cy="1754326"/>
          </a:xfrm>
          <a:prstGeom prst="rect">
            <a:avLst/>
          </a:prstGeom>
        </p:spPr>
        <p:txBody>
          <a:bodyPr wrap="square">
            <a:spAutoFit/>
          </a:bodyPr>
          <a:lstStyle/>
          <a:p>
            <a:r>
              <a:rPr lang="en-US" dirty="0"/>
              <a:t>Education, R&amp;D investment and innovations surely present one of the major conditions for a greater CE of any of the economies in the future.</a:t>
            </a:r>
            <a:endParaRPr lang="fr-FR" dirty="0"/>
          </a:p>
        </p:txBody>
      </p:sp>
      <p:sp>
        <p:nvSpPr>
          <p:cNvPr id="9" name="Rectangle 8"/>
          <p:cNvSpPr/>
          <p:nvPr/>
        </p:nvSpPr>
        <p:spPr>
          <a:xfrm>
            <a:off x="2250831" y="3225521"/>
            <a:ext cx="2411604" cy="221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930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Multi-scale complexity for transitions</a:t>
            </a:r>
            <a:endParaRPr lang="fr-FR" dirty="0"/>
          </a:p>
        </p:txBody>
      </p:sp>
      <p:sp>
        <p:nvSpPr>
          <p:cNvPr id="3" name="Content Placeholder 2"/>
          <p:cNvSpPr>
            <a:spLocks noGrp="1"/>
          </p:cNvSpPr>
          <p:nvPr>
            <p:ph idx="1"/>
          </p:nvPr>
        </p:nvSpPr>
        <p:spPr>
          <a:xfrm>
            <a:off x="612843" y="1690688"/>
            <a:ext cx="5483157" cy="4351338"/>
          </a:xfrm>
        </p:spPr>
        <p:txBody>
          <a:bodyPr>
            <a:noAutofit/>
          </a:bodyPr>
          <a:lstStyle/>
          <a:p>
            <a:pPr marL="0" indent="0" algn="just">
              <a:lnSpc>
                <a:spcPct val="150000"/>
              </a:lnSpc>
              <a:buNone/>
            </a:pPr>
            <a:r>
              <a:rPr lang="en-GB" altLang="fr-FR" sz="2000" dirty="0">
                <a:solidFill>
                  <a:srgbClr val="000000"/>
                </a:solidFill>
                <a:latin typeface="Arial" panose="020B0604020202020204" pitchFamily="34" charset="0"/>
                <a:ea typeface="Times New Roman" panose="02020603050405020304" pitchFamily="18" charset="0"/>
              </a:rPr>
              <a:t>The multi-level perspective (MLP) allows the integration of Complex Adaptive Systems and System Dynamics over socio-technical transitions. The MLP framework is composed of </a:t>
            </a:r>
            <a:r>
              <a:rPr lang="en-GB" altLang="fr-FR" sz="2000" b="1" dirty="0">
                <a:solidFill>
                  <a:srgbClr val="000000"/>
                </a:solidFill>
                <a:latin typeface="Arial" panose="020B0604020202020204" pitchFamily="34" charset="0"/>
                <a:ea typeface="Times New Roman" panose="02020603050405020304" pitchFamily="18" charset="0"/>
              </a:rPr>
              <a:t>three interconnected layers: 1) niche-innovations, 2) socio-technical regime, and 3) socio-technical landscape</a:t>
            </a:r>
            <a:r>
              <a:rPr lang="en-GB" altLang="fr-FR" sz="2000" dirty="0">
                <a:solidFill>
                  <a:srgbClr val="000000"/>
                </a:solidFill>
                <a:latin typeface="Arial" panose="020B0604020202020204" pitchFamily="34" charset="0"/>
                <a:ea typeface="Times New Roman" panose="02020603050405020304" pitchFamily="18" charset="0"/>
              </a:rPr>
              <a:t>. Socio-technical transitions can be thus considered as the outcome of the interconnected dynamics of these three levels.</a:t>
            </a:r>
            <a:endParaRPr lang="fr-FR" sz="2000" dirty="0"/>
          </a:p>
        </p:txBody>
      </p:sp>
      <p:pic>
        <p:nvPicPr>
          <p:cNvPr id="3073" name="imag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99208"/>
            <a:ext cx="5908006" cy="2483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073113" y="5244195"/>
            <a:ext cx="3695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Figure 4. Multi-level perspective framework for transitions.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Source: adapted from (</a:t>
            </a:r>
            <a:r>
              <a:rPr kumimoji="0" lang="en-GB" altLang="fr-FR"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Geels</a:t>
            </a:r>
            <a:r>
              <a:rPr kumimoji="0" lang="en-GB" altLang="fr-FR" sz="12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&amp; </a:t>
            </a:r>
            <a:r>
              <a:rPr kumimoji="0" lang="en-GB" altLang="fr-FR" sz="1200" b="0" i="0" u="none" strike="noStrike" cap="none" normalizeH="0" dirty="0" err="1">
                <a:ln>
                  <a:noFill/>
                </a:ln>
                <a:solidFill>
                  <a:srgbClr val="000000"/>
                </a:solidFill>
                <a:effectLst/>
                <a:latin typeface="Arial" panose="020B0604020202020204" pitchFamily="34" charset="0"/>
                <a:ea typeface="Times New Roman" panose="02020603050405020304" pitchFamily="18" charset="0"/>
              </a:rPr>
              <a:t>Schots</a:t>
            </a:r>
            <a:r>
              <a:rPr kumimoji="0" lang="en-GB" altLang="fr-FR"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2007)</a:t>
            </a:r>
            <a:endParaRPr kumimoji="0" lang="en-GB"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92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onception">
            <a:extLst>
              <a:ext uri="{FF2B5EF4-FFF2-40B4-BE49-F238E27FC236}">
                <a16:creationId xmlns:a16="http://schemas.microsoft.com/office/drawing/2014/main" id="{62DB21BC-CB0A-820A-CC41-E17A35668EDF}"/>
              </a:ext>
            </a:extLst>
          </p:cNvPr>
          <p:cNvPicPr>
            <a:picLocks noChangeAspect="1"/>
          </p:cNvPicPr>
          <p:nvPr/>
        </p:nvPicPr>
        <p:blipFill rotWithShape="1">
          <a:blip r:embed="rId2">
            <a:extLst>
              <a:ext uri="{28A0092B-C50C-407E-A947-70E740481C1C}">
                <a14:useLocalDpi xmlns:a14="http://schemas.microsoft.com/office/drawing/2010/main" val="0"/>
              </a:ext>
            </a:extLst>
          </a:blip>
          <a:srcRect l="22095" t="9173" r="21411" b="22946"/>
          <a:stretch/>
        </p:blipFill>
        <p:spPr bwMode="auto">
          <a:xfrm>
            <a:off x="3031309" y="1465953"/>
            <a:ext cx="6003258" cy="4056993"/>
          </a:xfrm>
          <a:prstGeom prst="rect">
            <a:avLst/>
          </a:prstGeom>
          <a:noFill/>
          <a:ln>
            <a:noFill/>
          </a:ln>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A1B49736-93B9-C4FD-5863-15981DA9C177}"/>
              </a:ext>
            </a:extLst>
          </p:cNvPr>
          <p:cNvSpPr txBox="1"/>
          <p:nvPr/>
        </p:nvSpPr>
        <p:spPr>
          <a:xfrm>
            <a:off x="1566041" y="5793237"/>
            <a:ext cx="9764111" cy="369332"/>
          </a:xfrm>
          <a:prstGeom prst="rect">
            <a:avLst/>
          </a:prstGeom>
          <a:noFill/>
        </p:spPr>
        <p:txBody>
          <a:bodyPr wrap="square">
            <a:spAutoFit/>
          </a:bodyPr>
          <a:lstStyle/>
          <a:p>
            <a:pPr algn="ctr">
              <a:spcAft>
                <a:spcPts val="1000"/>
              </a:spcAft>
            </a:pPr>
            <a:r>
              <a:rPr lang="en-GB" sz="1800" i="1" dirty="0">
                <a:solidFill>
                  <a:srgbClr val="44546A"/>
                </a:solidFill>
                <a:effectLst/>
                <a:latin typeface="Times New Roman" panose="02020603050405020304" pitchFamily="18" charset="0"/>
                <a:ea typeface="Times New Roman" panose="02020603050405020304" pitchFamily="18" charset="0"/>
              </a:rPr>
              <a:t>Figure 1. Supply chain management framework for Circular economy inspired from </a:t>
            </a:r>
            <a:r>
              <a:rPr lang="en-GB" sz="1800" i="0" dirty="0">
                <a:solidFill>
                  <a:srgbClr val="000000"/>
                </a:solidFill>
                <a:effectLst/>
                <a:latin typeface="Times New Roman" panose="02020603050405020304" pitchFamily="18" charset="0"/>
                <a:ea typeface="Times New Roman" panose="02020603050405020304" pitchFamily="18" charset="0"/>
              </a:rPr>
              <a:t>(Hazen et al. 2020)</a:t>
            </a:r>
            <a:endParaRPr lang="fr-FR" sz="1100" i="1" dirty="0">
              <a:solidFill>
                <a:srgbClr val="44546A"/>
              </a:solidFill>
              <a:effectLst/>
              <a:latin typeface="Times New Roman" panose="02020603050405020304" pitchFamily="18" charset="0"/>
              <a:ea typeface="Times New Roman" panose="02020603050405020304" pitchFamily="18" charset="0"/>
            </a:endParaRPr>
          </a:p>
        </p:txBody>
      </p:sp>
      <p:pic>
        <p:nvPicPr>
          <p:cNvPr id="5" name="Picture 4" descr="L'ESC Clermont devient Clermont school of business et inaugure son...">
            <a:extLst>
              <a:ext uri="{FF2B5EF4-FFF2-40B4-BE49-F238E27FC236}">
                <a16:creationId xmlns:a16="http://schemas.microsoft.com/office/drawing/2014/main" id="{B0500B37-DB9F-945A-C1D9-7281528B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14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CED3DFC-9570-66AD-52FF-39E92F9A9347}"/>
              </a:ext>
            </a:extLst>
          </p:cNvPr>
          <p:cNvPicPr>
            <a:picLocks noChangeAspect="1"/>
          </p:cNvPicPr>
          <p:nvPr/>
        </p:nvPicPr>
        <p:blipFill>
          <a:blip r:embed="rId4"/>
          <a:srcRect l="28965" t="36782" r="28448" b="36245"/>
          <a:stretch/>
        </p:blipFill>
        <p:spPr>
          <a:xfrm>
            <a:off x="3584028" y="375600"/>
            <a:ext cx="4897820" cy="1744972"/>
          </a:xfrm>
          <a:prstGeom prst="rect">
            <a:avLst/>
          </a:prstGeom>
        </p:spPr>
      </p:pic>
      <p:sp>
        <p:nvSpPr>
          <p:cNvPr id="15" name="Forme libre : forme 14">
            <a:extLst>
              <a:ext uri="{FF2B5EF4-FFF2-40B4-BE49-F238E27FC236}">
                <a16:creationId xmlns:a16="http://schemas.microsoft.com/office/drawing/2014/main" id="{07B48435-F4E3-AA38-1922-A63B4730B313}"/>
              </a:ext>
            </a:extLst>
          </p:cNvPr>
          <p:cNvSpPr/>
          <p:nvPr/>
        </p:nvSpPr>
        <p:spPr>
          <a:xfrm>
            <a:off x="3710152" y="1765738"/>
            <a:ext cx="4477407" cy="354834"/>
          </a:xfrm>
          <a:custGeom>
            <a:avLst/>
            <a:gdLst>
              <a:gd name="connsiteX0" fmla="*/ 4477407 w 4477407"/>
              <a:gd name="connsiteY0" fmla="*/ 21020 h 420459"/>
              <a:gd name="connsiteX1" fmla="*/ 2175641 w 4477407"/>
              <a:gd name="connsiteY1" fmla="*/ 420414 h 420459"/>
              <a:gd name="connsiteX2" fmla="*/ 0 w 4477407"/>
              <a:gd name="connsiteY2" fmla="*/ 0 h 420459"/>
            </a:gdLst>
            <a:ahLst/>
            <a:cxnLst>
              <a:cxn ang="0">
                <a:pos x="connsiteX0" y="connsiteY0"/>
              </a:cxn>
              <a:cxn ang="0">
                <a:pos x="connsiteX1" y="connsiteY1"/>
              </a:cxn>
              <a:cxn ang="0">
                <a:pos x="connsiteX2" y="connsiteY2"/>
              </a:cxn>
            </a:cxnLst>
            <a:rect l="l" t="t" r="r" b="b"/>
            <a:pathLst>
              <a:path w="4477407" h="420459">
                <a:moveTo>
                  <a:pt x="4477407" y="21020"/>
                </a:moveTo>
                <a:cubicBezTo>
                  <a:pt x="3699641" y="222468"/>
                  <a:pt x="2921875" y="423917"/>
                  <a:pt x="2175641" y="420414"/>
                </a:cubicBezTo>
                <a:cubicBezTo>
                  <a:pt x="1429407" y="416911"/>
                  <a:pt x="714703" y="208455"/>
                  <a:pt x="0" y="0"/>
                </a:cubicBezTo>
              </a:path>
            </a:pathLst>
          </a:cu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pic>
        <p:nvPicPr>
          <p:cNvPr id="17" name="Graphique 16" descr="Fermer avec un remplissage uni">
            <a:extLst>
              <a:ext uri="{FF2B5EF4-FFF2-40B4-BE49-F238E27FC236}">
                <a16:creationId xmlns:a16="http://schemas.microsoft.com/office/drawing/2014/main" id="{6ADB9563-3BD5-D42A-C719-2EB0AE4A8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6096" y="1681523"/>
            <a:ext cx="783021" cy="783021"/>
          </a:xfrm>
          <a:prstGeom prst="rect">
            <a:avLst/>
          </a:prstGeom>
        </p:spPr>
      </p:pic>
      <p:pic>
        <p:nvPicPr>
          <p:cNvPr id="19" name="Graphique 18" descr="Flèche en cercle avec un remplissage uni">
            <a:extLst>
              <a:ext uri="{FF2B5EF4-FFF2-40B4-BE49-F238E27FC236}">
                <a16:creationId xmlns:a16="http://schemas.microsoft.com/office/drawing/2014/main" id="{94070E55-3EEE-2122-DE1C-A15F67DB51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1644977"/>
            <a:ext cx="914400" cy="914400"/>
          </a:xfrm>
          <a:prstGeom prst="rect">
            <a:avLst/>
          </a:prstGeom>
        </p:spPr>
      </p:pic>
    </p:spTree>
    <p:extLst>
      <p:ext uri="{BB962C8B-B14F-4D97-AF65-F5344CB8AC3E}">
        <p14:creationId xmlns:p14="http://schemas.microsoft.com/office/powerpoint/2010/main" val="1964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28335-8D5F-0359-5BCC-929A41AA35CE}"/>
              </a:ext>
            </a:extLst>
          </p:cNvPr>
          <p:cNvSpPr>
            <a:spLocks noGrp="1"/>
          </p:cNvSpPr>
          <p:nvPr>
            <p:ph type="title"/>
          </p:nvPr>
        </p:nvSpPr>
        <p:spPr>
          <a:xfrm>
            <a:off x="838200" y="365126"/>
            <a:ext cx="8894379" cy="769992"/>
          </a:xfrm>
        </p:spPr>
        <p:txBody>
          <a:bodyPr>
            <a:noAutofit/>
          </a:bodyPr>
          <a:lstStyle/>
          <a:p>
            <a:r>
              <a:rPr lang="en-US" sz="2800" b="1" dirty="0"/>
              <a:t>3.1. Ecosystems approach deployed by Circular Textile transition</a:t>
            </a:r>
          </a:p>
        </p:txBody>
      </p:sp>
      <p:pic>
        <p:nvPicPr>
          <p:cNvPr id="11" name="Picture 4" descr="L'ESC Clermont devient Clermont school of business et inaugure son...">
            <a:extLst>
              <a:ext uri="{FF2B5EF4-FFF2-40B4-BE49-F238E27FC236}">
                <a16:creationId xmlns:a16="http://schemas.microsoft.com/office/drawing/2014/main" id="{8426706D-B47F-7323-F6F9-3663C3166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4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ne image contenant diagramme, conception&#10;&#10;Description générée automatiquement">
            <a:extLst>
              <a:ext uri="{FF2B5EF4-FFF2-40B4-BE49-F238E27FC236}">
                <a16:creationId xmlns:a16="http://schemas.microsoft.com/office/drawing/2014/main" id="{E5CC8EE3-1553-B42D-547E-DAE61FF098BA}"/>
              </a:ext>
            </a:extLst>
          </p:cNvPr>
          <p:cNvPicPr>
            <a:picLocks noChangeAspect="1"/>
          </p:cNvPicPr>
          <p:nvPr/>
        </p:nvPicPr>
        <p:blipFill>
          <a:blip r:embed="rId3"/>
          <a:srcRect l="60641" t="22365" r="3007" b="17616"/>
          <a:stretch/>
        </p:blipFill>
        <p:spPr>
          <a:xfrm>
            <a:off x="2958353" y="892884"/>
            <a:ext cx="6067314" cy="5965116"/>
          </a:xfrm>
          <a:prstGeom prst="rect">
            <a:avLst/>
          </a:prstGeom>
        </p:spPr>
      </p:pic>
      <p:pic>
        <p:nvPicPr>
          <p:cNvPr id="17" name="Image 16" descr="Une image contenant diagramme, conception&#10;&#10;Description générée automatiquement">
            <a:extLst>
              <a:ext uri="{FF2B5EF4-FFF2-40B4-BE49-F238E27FC236}">
                <a16:creationId xmlns:a16="http://schemas.microsoft.com/office/drawing/2014/main" id="{6865ED64-BF57-961B-8BEA-7E26DDA37C85}"/>
              </a:ext>
            </a:extLst>
          </p:cNvPr>
          <p:cNvPicPr>
            <a:picLocks noChangeAspect="1"/>
          </p:cNvPicPr>
          <p:nvPr/>
        </p:nvPicPr>
        <p:blipFill>
          <a:blip r:embed="rId3"/>
          <a:srcRect l="3189" t="13640" r="65001" b="67050"/>
          <a:stretch/>
        </p:blipFill>
        <p:spPr>
          <a:xfrm>
            <a:off x="4156841" y="1462115"/>
            <a:ext cx="3878318" cy="1324304"/>
          </a:xfrm>
          <a:prstGeom prst="rect">
            <a:avLst/>
          </a:prstGeom>
        </p:spPr>
      </p:pic>
      <p:pic>
        <p:nvPicPr>
          <p:cNvPr id="19" name="Image 18" descr="Une image contenant diagramme, conception&#10;&#10;Description générée automatiquement">
            <a:extLst>
              <a:ext uri="{FF2B5EF4-FFF2-40B4-BE49-F238E27FC236}">
                <a16:creationId xmlns:a16="http://schemas.microsoft.com/office/drawing/2014/main" id="{74C6D3B0-F86A-19C5-48BA-03B441359F8E}"/>
              </a:ext>
            </a:extLst>
          </p:cNvPr>
          <p:cNvPicPr>
            <a:picLocks noChangeAspect="1"/>
          </p:cNvPicPr>
          <p:nvPr/>
        </p:nvPicPr>
        <p:blipFill>
          <a:blip r:embed="rId3"/>
          <a:srcRect l="3279" t="32950" r="65905" b="50000"/>
          <a:stretch/>
        </p:blipFill>
        <p:spPr>
          <a:xfrm>
            <a:off x="4098810" y="2718771"/>
            <a:ext cx="3757003" cy="1169276"/>
          </a:xfrm>
          <a:prstGeom prst="rect">
            <a:avLst/>
          </a:prstGeom>
        </p:spPr>
      </p:pic>
      <p:pic>
        <p:nvPicPr>
          <p:cNvPr id="21" name="Image 20" descr="Une image contenant diagramme, conception&#10;&#10;Description générée automatiquement">
            <a:extLst>
              <a:ext uri="{FF2B5EF4-FFF2-40B4-BE49-F238E27FC236}">
                <a16:creationId xmlns:a16="http://schemas.microsoft.com/office/drawing/2014/main" id="{9F41A0E0-4A78-83A8-0B43-C665A13F571C}"/>
              </a:ext>
            </a:extLst>
          </p:cNvPr>
          <p:cNvPicPr>
            <a:picLocks noChangeAspect="1"/>
          </p:cNvPicPr>
          <p:nvPr/>
        </p:nvPicPr>
        <p:blipFill>
          <a:blip r:embed="rId3"/>
          <a:srcRect l="3279" t="50000" r="65905" b="32950"/>
          <a:stretch/>
        </p:blipFill>
        <p:spPr>
          <a:xfrm>
            <a:off x="4098810" y="3882792"/>
            <a:ext cx="3757003" cy="1169276"/>
          </a:xfrm>
          <a:prstGeom prst="rect">
            <a:avLst/>
          </a:prstGeom>
        </p:spPr>
      </p:pic>
      <p:pic>
        <p:nvPicPr>
          <p:cNvPr id="23" name="Image 22" descr="Une image contenant diagramme, conception&#10;&#10;Description générée automatiquement">
            <a:extLst>
              <a:ext uri="{FF2B5EF4-FFF2-40B4-BE49-F238E27FC236}">
                <a16:creationId xmlns:a16="http://schemas.microsoft.com/office/drawing/2014/main" id="{B0445CE0-87B3-0992-5A16-21F3D19CFFE9}"/>
              </a:ext>
            </a:extLst>
          </p:cNvPr>
          <p:cNvPicPr>
            <a:picLocks noChangeAspect="1"/>
          </p:cNvPicPr>
          <p:nvPr/>
        </p:nvPicPr>
        <p:blipFill>
          <a:blip r:embed="rId3"/>
          <a:srcRect l="3879" t="67586" r="65905" b="15364"/>
          <a:stretch/>
        </p:blipFill>
        <p:spPr>
          <a:xfrm>
            <a:off x="4171938" y="4996601"/>
            <a:ext cx="3683875" cy="1169276"/>
          </a:xfrm>
          <a:prstGeom prst="rect">
            <a:avLst/>
          </a:prstGeom>
        </p:spPr>
      </p:pic>
    </p:spTree>
    <p:extLst>
      <p:ext uri="{BB962C8B-B14F-4D97-AF65-F5344CB8AC3E}">
        <p14:creationId xmlns:p14="http://schemas.microsoft.com/office/powerpoint/2010/main" val="1260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240" y="590040"/>
            <a:ext cx="8103367" cy="772620"/>
          </a:xfrm>
        </p:spPr>
        <p:txBody>
          <a:bodyPr>
            <a:noAutofit/>
          </a:bodyPr>
          <a:lstStyle/>
          <a:p>
            <a:r>
              <a:rPr lang="en-US" sz="2800" b="1" dirty="0"/>
              <a:t>3.2. Innovation business strategies on Circular textile</a:t>
            </a:r>
            <a:endParaRPr lang="fr-FR" sz="2800" b="1" dirty="0"/>
          </a:p>
        </p:txBody>
      </p:sp>
      <p:sp>
        <p:nvSpPr>
          <p:cNvPr id="5" name="Title 1"/>
          <p:cNvSpPr txBox="1">
            <a:spLocks/>
          </p:cNvSpPr>
          <p:nvPr/>
        </p:nvSpPr>
        <p:spPr>
          <a:xfrm>
            <a:off x="885218" y="542195"/>
            <a:ext cx="8929992" cy="8685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rgbClr val="323872"/>
                </a:solidFill>
                <a:latin typeface="Arial" panose="020B0604020202020204" pitchFamily="34" charset="0"/>
                <a:ea typeface="+mj-ea"/>
                <a:cs typeface="Arial" panose="020B0604020202020204" pitchFamily="34" charset="0"/>
              </a:defRPr>
            </a:lvl1pPr>
          </a:lstStyle>
          <a:p>
            <a:endParaRPr lang="fr-FR" sz="3600" dirty="0"/>
          </a:p>
        </p:txBody>
      </p:sp>
      <p:graphicFrame>
        <p:nvGraphicFramePr>
          <p:cNvPr id="6" name="Diagram 5"/>
          <p:cNvGraphicFramePr/>
          <p:nvPr/>
        </p:nvGraphicFramePr>
        <p:xfrm>
          <a:off x="817123" y="1643975"/>
          <a:ext cx="3414409" cy="365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360422" y="1669916"/>
          <a:ext cx="3414409" cy="3657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7903722" y="1643974"/>
          <a:ext cx="3414409" cy="36575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Cloud 8"/>
          <p:cNvSpPr/>
          <p:nvPr/>
        </p:nvSpPr>
        <p:spPr>
          <a:xfrm>
            <a:off x="885218" y="5301574"/>
            <a:ext cx="2645922" cy="11575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Biophysical</a:t>
            </a:r>
            <a:r>
              <a:rPr lang="es-MX" dirty="0"/>
              <a:t> </a:t>
            </a:r>
            <a:r>
              <a:rPr lang="es-MX" dirty="0" err="1"/>
              <a:t>materials</a:t>
            </a:r>
            <a:endParaRPr lang="fr-FR" dirty="0"/>
          </a:p>
        </p:txBody>
      </p:sp>
      <p:sp>
        <p:nvSpPr>
          <p:cNvPr id="10" name="Cloud 9"/>
          <p:cNvSpPr/>
          <p:nvPr/>
        </p:nvSpPr>
        <p:spPr>
          <a:xfrm>
            <a:off x="4744665" y="5327515"/>
            <a:ext cx="2645922" cy="11575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Supply</a:t>
            </a:r>
            <a:r>
              <a:rPr lang="es-MX" dirty="0"/>
              <a:t> </a:t>
            </a:r>
            <a:r>
              <a:rPr lang="es-MX" dirty="0" err="1"/>
              <a:t>chain</a:t>
            </a:r>
            <a:r>
              <a:rPr lang="es-MX" dirty="0"/>
              <a:t> </a:t>
            </a:r>
            <a:r>
              <a:rPr lang="es-MX" dirty="0" err="1"/>
              <a:t>integration</a:t>
            </a:r>
            <a:endParaRPr lang="fr-FR" dirty="0"/>
          </a:p>
        </p:txBody>
      </p:sp>
      <p:sp>
        <p:nvSpPr>
          <p:cNvPr id="11" name="Cloud 10"/>
          <p:cNvSpPr/>
          <p:nvPr/>
        </p:nvSpPr>
        <p:spPr>
          <a:xfrm>
            <a:off x="8492249" y="5282115"/>
            <a:ext cx="2645922" cy="11575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Intra-firm</a:t>
            </a:r>
            <a:r>
              <a:rPr lang="es-MX" dirty="0"/>
              <a:t> </a:t>
            </a:r>
            <a:r>
              <a:rPr lang="es-MX" dirty="0" err="1"/>
              <a:t>innovation</a:t>
            </a:r>
            <a:endParaRPr lang="fr-FR" dirty="0"/>
          </a:p>
        </p:txBody>
      </p:sp>
      <p:pic>
        <p:nvPicPr>
          <p:cNvPr id="4" name="Picture 4" descr="L'ESC Clermont devient Clermont school of business et inaugure son...">
            <a:extLst>
              <a:ext uri="{FF2B5EF4-FFF2-40B4-BE49-F238E27FC236}">
                <a16:creationId xmlns:a16="http://schemas.microsoft.com/office/drawing/2014/main" id="{FBEB5DD0-178C-7D68-A6E5-12DD610F71C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19146" y="168501"/>
            <a:ext cx="2393731" cy="102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35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1587</Words>
  <Application>Microsoft Office PowerPoint</Application>
  <PresentationFormat>Grand écran</PresentationFormat>
  <Paragraphs>169</Paragraphs>
  <Slides>16</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Aptos</vt:lpstr>
      <vt:lpstr>Arial</vt:lpstr>
      <vt:lpstr>Calibri</vt:lpstr>
      <vt:lpstr>Calibri Light</vt:lpstr>
      <vt:lpstr>Founders Grotesk Regular</vt:lpstr>
      <vt:lpstr>Times New Roman</vt:lpstr>
      <vt:lpstr>Office Theme</vt:lpstr>
      <vt:lpstr>Empirical assessment of the Circular economy transition. Indicators for a multi-level perspective</vt:lpstr>
      <vt:lpstr>Outline</vt:lpstr>
      <vt:lpstr>Présentation PowerPoint</vt:lpstr>
      <vt:lpstr>2. Empirical assessment of the Circular economy transition (1/2)</vt:lpstr>
      <vt:lpstr>2. Empirical assessment of the Circular economy transition (2/2)</vt:lpstr>
      <vt:lpstr>3. Multi-scale complexity for transitions</vt:lpstr>
      <vt:lpstr>Présentation PowerPoint</vt:lpstr>
      <vt:lpstr>3.1. Ecosystems approach deployed by Circular Textile transition</vt:lpstr>
      <vt:lpstr>3.2. Innovation business strategies on Circular textile</vt:lpstr>
      <vt:lpstr>Présentation PowerPoint</vt:lpstr>
      <vt:lpstr>Présentation PowerPoint</vt:lpstr>
      <vt:lpstr>Présentation PowerPoint</vt:lpstr>
      <vt:lpstr>Présentation PowerPoint</vt:lpstr>
      <vt:lpstr>Conclusion</vt:lpstr>
      <vt:lpstr>REFERENCES</vt:lpstr>
      <vt:lpstr>Thank you!  Dr. Manuel E. Morales Associate Professor manuel.morales@esc-clermont.fr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 policy in the European Union (KTU + erasme funding logos)</dc:title>
  <dc:creator>Claudiu-Eduard Nedelciu - HI</dc:creator>
  <cp:lastModifiedBy>MORALES Manuel</cp:lastModifiedBy>
  <cp:revision>154</cp:revision>
  <dcterms:created xsi:type="dcterms:W3CDTF">2021-11-12T09:15:58Z</dcterms:created>
  <dcterms:modified xsi:type="dcterms:W3CDTF">2024-11-15T14:06:10Z</dcterms:modified>
</cp:coreProperties>
</file>