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72" r:id="rId8"/>
    <p:sldId id="268" r:id="rId9"/>
    <p:sldId id="269" r:id="rId10"/>
    <p:sldId id="270" r:id="rId11"/>
    <p:sldId id="271" r:id="rId12"/>
    <p:sldId id="262" r:id="rId13"/>
    <p:sldId id="265" r:id="rId14"/>
    <p:sldId id="264" r:id="rId15"/>
    <p:sldId id="274" r:id="rId16"/>
    <p:sldId id="275" r:id="rId17"/>
    <p:sldId id="276" r:id="rId18"/>
    <p:sldId id="277" r:id="rId19"/>
    <p:sldId id="263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45"/>
  </p:normalViewPr>
  <p:slideViewPr>
    <p:cSldViewPr snapToGrid="0">
      <p:cViewPr varScale="1">
        <p:scale>
          <a:sx n="93" d="100"/>
          <a:sy n="93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07129-6860-7047-BB73-80012E2A6E0C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1955-AB4D-F742-9024-4E3D6B773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8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monopoly of P reserves and production makes most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D1955-AB4D-F742-9024-4E3D6B7734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2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Geopolitical games on P trade, transportation bottlenecks and transportation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D1955-AB4D-F742-9024-4E3D6B7734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3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Large scale P movements may make it increasingly difficult to recycle P resources from human, animal and food waste streams back to the agricultural lands that need it. Trade may increase vulnerability of both exporting and importing countries.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D1955-AB4D-F742-9024-4E3D6B7734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6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Farming systems, recycling, food loss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D1955-AB4D-F742-9024-4E3D6B7734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6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Initial increase in efficiency decreases P uses despite population growth but then population growth pushes it up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D1955-AB4D-F742-9024-4E3D6B7734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9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Initial increase in efficiency decreases P uses despite population growth but then population growth pushes it 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D1955-AB4D-F742-9024-4E3D6B7734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E04B9-E023-AA46-7533-CDB62F42D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851A7-54BD-5B65-5780-729C449E5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AB8D9D-7168-B368-D6E0-C9DE46B5A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2108D-38EB-876D-B1BE-28919A18F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D1955-AB4D-F742-9024-4E3D6B7734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4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10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12/2/24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CAE-6443-42C3-9C19-F95985500186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2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12/2/24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73C3-B243-44D3-809D-EF8FDFBD85D4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9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3E3-28E2-4380-A113-67698215C5F8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1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992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12/2/24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12/2/24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1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767E-8A14-4E70-91B9-2101CBC4D7BD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1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1AF0C4B-5A4A-45CA-ABEC-10F107160D33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5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989806E-8E94-473C-AEE7-BE6F15F85533}" type="datetime1">
              <a:rPr lang="en-US" smtClean="0"/>
              <a:t>12/2/24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1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laudiu.nedelciu@uib.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6/j.gfs.2020.1004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gloenvcha.2018.04.004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ecolecon.2020.106824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rble with brown and aqua colours">
            <a:extLst>
              <a:ext uri="{FF2B5EF4-FFF2-40B4-BE49-F238E27FC236}">
                <a16:creationId xmlns:a16="http://schemas.microsoft.com/office/drawing/2014/main" id="{48E21F55-3EE7-07C2-C6CB-D173DFE29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15" b="15760"/>
          <a:stretch/>
        </p:blipFill>
        <p:spPr>
          <a:xfrm>
            <a:off x="21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F3A3894-69C9-1C22-6C24-E6139F01B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" y="6065599"/>
            <a:ext cx="12191979" cy="792399"/>
          </a:xfrm>
          <a:solidFill>
            <a:schemeClr val="accent2"/>
          </a:solidFill>
        </p:spPr>
        <p:txBody>
          <a:bodyPr anchor="b">
            <a:noAutofit/>
          </a:bodyPr>
          <a:lstStyle/>
          <a:p>
            <a:r>
              <a:rPr lang="en-GB" dirty="0" err="1"/>
              <a:t>Claudiu</a:t>
            </a:r>
            <a:r>
              <a:rPr lang="en-GB" dirty="0"/>
              <a:t> Eduard </a:t>
            </a:r>
            <a:r>
              <a:rPr lang="en-GB" dirty="0" err="1"/>
              <a:t>Nedelciu</a:t>
            </a:r>
            <a:r>
              <a:rPr lang="en-GB" dirty="0"/>
              <a:t>, Derek Chan, Birgit </a:t>
            </a:r>
            <a:r>
              <a:rPr lang="en-GB" dirty="0" err="1"/>
              <a:t>Kopainsky</a:t>
            </a:r>
            <a:r>
              <a:rPr lang="en-GB" dirty="0"/>
              <a:t>, Kristin Vala </a:t>
            </a:r>
            <a:r>
              <a:rPr lang="en-GB" dirty="0" err="1"/>
              <a:t>Ragnarsdottir</a:t>
            </a:r>
            <a:r>
              <a:rPr lang="en-GB" dirty="0"/>
              <a:t>, Ingrid </a:t>
            </a:r>
            <a:r>
              <a:rPr lang="en-GB" dirty="0" err="1"/>
              <a:t>Stjernquist</a:t>
            </a:r>
            <a:r>
              <a:rPr lang="en-GB" dirty="0"/>
              <a:t>, Peter </a:t>
            </a:r>
            <a:r>
              <a:rPr lang="en-GB" dirty="0" err="1"/>
              <a:t>Schlyter</a:t>
            </a:r>
            <a:endParaRPr lang="en-GB" dirty="0"/>
          </a:p>
          <a:p>
            <a:r>
              <a:rPr lang="en-GB" dirty="0"/>
              <a:t>Green Deal, Circular Economy and Industrial Ecology Symposium 5-6.12.2024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5C4CE-24FC-8AED-4B8A-3D3DE2F4D893}"/>
              </a:ext>
            </a:extLst>
          </p:cNvPr>
          <p:cNvSpPr txBox="1"/>
          <p:nvPr/>
        </p:nvSpPr>
        <p:spPr>
          <a:xfrm>
            <a:off x="0" y="278781"/>
            <a:ext cx="12191979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Demand-side and circular scenarios for mined phosphorus in the Global South to 2050</a:t>
            </a:r>
          </a:p>
        </p:txBody>
      </p:sp>
    </p:spTree>
    <p:extLst>
      <p:ext uri="{BB962C8B-B14F-4D97-AF65-F5344CB8AC3E}">
        <p14:creationId xmlns:p14="http://schemas.microsoft.com/office/powerpoint/2010/main" val="67245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Agroecology tree.png" descr="Agroecology 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16" y="-1"/>
            <a:ext cx="843196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IPES-Food 2020"/>
          <p:cNvSpPr txBox="1"/>
          <p:nvPr/>
        </p:nvSpPr>
        <p:spPr>
          <a:xfrm>
            <a:off x="10306787" y="6470039"/>
            <a:ext cx="153144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IPES-Food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Transition to AE.png" descr="Transition to A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89" y="0"/>
            <a:ext cx="8732422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IPES-Food 2020"/>
          <p:cNvSpPr txBox="1"/>
          <p:nvPr/>
        </p:nvSpPr>
        <p:spPr>
          <a:xfrm>
            <a:off x="10342333" y="6351555"/>
            <a:ext cx="153143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IPES-Food 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D9F8-BECF-BA30-A24F-AC87B45B7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D996B-485B-381B-6410-B164908A2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Material flow analysis of P in global south regions; </a:t>
            </a:r>
          </a:p>
          <a:p>
            <a:r>
              <a:rPr lang="en-GB" dirty="0"/>
              <a:t>P demand linked to regional population dynamics and historical increases; </a:t>
            </a:r>
          </a:p>
          <a:p>
            <a:r>
              <a:rPr lang="en-GB" dirty="0"/>
              <a:t>5 scenarios: BAU, food loss reduction, recycling (from WW), agroecology, FDL+R+AE;  </a:t>
            </a:r>
          </a:p>
          <a:p>
            <a:r>
              <a:rPr lang="en-GB" dirty="0"/>
              <a:t>Review of 276</a:t>
            </a:r>
            <a:r>
              <a:rPr lang="en-GB" b="1" dirty="0"/>
              <a:t> </a:t>
            </a:r>
            <a:r>
              <a:rPr lang="en-GB" dirty="0"/>
              <a:t>case studies on agroecology from Global South regions; </a:t>
            </a:r>
          </a:p>
          <a:p>
            <a:r>
              <a:rPr lang="en-GB" dirty="0"/>
              <a:t>Agroecology an umbrella term for several farming systems that are both more socially sustainable and more resource efficient;</a:t>
            </a:r>
          </a:p>
          <a:p>
            <a:r>
              <a:rPr lang="en-GB" b="1" dirty="0"/>
              <a:t>Assumes historical use of fertilizers but improved yield = very conservative estimates.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6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1A40-D379-5928-B6EC-B4A48860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AE case study review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7DA9B5A-AC45-4046-C9D4-B569313599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131884"/>
              </p:ext>
            </p:extLst>
          </p:nvPr>
        </p:nvGraphicFramePr>
        <p:xfrm>
          <a:off x="1003610" y="2638425"/>
          <a:ext cx="10114156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539">
                  <a:extLst>
                    <a:ext uri="{9D8B030D-6E8A-4147-A177-3AD203B41FA5}">
                      <a16:colId xmlns:a16="http://schemas.microsoft.com/office/drawing/2014/main" val="3662658080"/>
                    </a:ext>
                  </a:extLst>
                </a:gridCol>
                <a:gridCol w="2121519">
                  <a:extLst>
                    <a:ext uri="{9D8B030D-6E8A-4147-A177-3AD203B41FA5}">
                      <a16:colId xmlns:a16="http://schemas.microsoft.com/office/drawing/2014/main" val="2501957556"/>
                    </a:ext>
                  </a:extLst>
                </a:gridCol>
                <a:gridCol w="2935559">
                  <a:extLst>
                    <a:ext uri="{9D8B030D-6E8A-4147-A177-3AD203B41FA5}">
                      <a16:colId xmlns:a16="http://schemas.microsoft.com/office/drawing/2014/main" val="360516193"/>
                    </a:ext>
                  </a:extLst>
                </a:gridCol>
                <a:gridCol w="2528539">
                  <a:extLst>
                    <a:ext uri="{9D8B030D-6E8A-4147-A177-3AD203B41FA5}">
                      <a16:colId xmlns:a16="http://schemas.microsoft.com/office/drawing/2014/main" val="167170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Region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case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 of AE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Average yield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6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Latin America &amp; Caribbean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75% SRI, 20% OA, 5% general 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2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Sub-Saharan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89% OA, 7% SRI, 1.5% CA, 1.5% SA, 1% IPM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+174%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65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North Africa &amp;</a:t>
                      </a:r>
                    </a:p>
                    <a:p>
                      <a:r>
                        <a:rPr lang="en-GB" dirty="0"/>
                        <a:t>Western Asia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92% SRI, 8% SWI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5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South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17% SA, 6% IPM, 77% SRI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71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East and South-East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 </a:t>
                      </a:r>
                      <a:r>
                        <a:rPr lang="en-GB" dirty="0" err="1"/>
                        <a:t>Aquac</a:t>
                      </a:r>
                      <a:r>
                        <a:rPr lang="en-GB" dirty="0"/>
                        <a:t>., 1% </a:t>
                      </a:r>
                      <a:r>
                        <a:rPr lang="en-GB" dirty="0" err="1"/>
                        <a:t>countour</a:t>
                      </a:r>
                      <a:r>
                        <a:rPr lang="en-GB" dirty="0"/>
                        <a:t> farming, 1% double cropping, 2.5% IPM, 3.7% SA, 90.8% SRI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+37%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8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933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62F0A-5B0F-8276-DD78-50602E680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4959"/>
            <a:ext cx="7729728" cy="1188720"/>
          </a:xfrm>
        </p:spPr>
        <p:txBody>
          <a:bodyPr/>
          <a:lstStyle/>
          <a:p>
            <a:r>
              <a:rPr lang="en-GB" dirty="0"/>
              <a:t>Results: ESEA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7EB35-F6DA-1E5D-469F-2EA2DC68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847" y="1458638"/>
            <a:ext cx="7772400" cy="52644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91C66F-E9D7-BF5F-2CB4-77B4C809BA64}"/>
              </a:ext>
            </a:extLst>
          </p:cNvPr>
          <p:cNvCxnSpPr>
            <a:cxnSpLocks/>
          </p:cNvCxnSpPr>
          <p:nvPr/>
        </p:nvCxnSpPr>
        <p:spPr>
          <a:xfrm>
            <a:off x="7631289" y="1738489"/>
            <a:ext cx="0" cy="38269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24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4D36D-CF31-963B-1831-B5C83A86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77E2-BCF8-2BE4-029C-C558491C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4959"/>
            <a:ext cx="7729728" cy="1188720"/>
          </a:xfrm>
        </p:spPr>
        <p:txBody>
          <a:bodyPr/>
          <a:lstStyle/>
          <a:p>
            <a:r>
              <a:rPr lang="en-GB" dirty="0"/>
              <a:t>Results: 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9DB3B0-F8B9-EFC3-1C99-E2E11C1C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64" y="1427900"/>
            <a:ext cx="7772400" cy="52951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B344A-9144-DFE8-EF79-B58E85434517}"/>
              </a:ext>
            </a:extLst>
          </p:cNvPr>
          <p:cNvCxnSpPr>
            <a:cxnSpLocks/>
          </p:cNvCxnSpPr>
          <p:nvPr/>
        </p:nvCxnSpPr>
        <p:spPr>
          <a:xfrm>
            <a:off x="7631289" y="1693333"/>
            <a:ext cx="0" cy="39059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77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A3E93-0D48-62BA-E249-9A29D2E1D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44B9-0B1A-EC8D-3AA7-DD1FD2C0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4959"/>
            <a:ext cx="7729728" cy="1188720"/>
          </a:xfrm>
        </p:spPr>
        <p:txBody>
          <a:bodyPr/>
          <a:lstStyle/>
          <a:p>
            <a:r>
              <a:rPr lang="en-GB" dirty="0"/>
              <a:t>Results: NAWA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3372B3-78F9-6936-B308-DF0304374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64" y="1785022"/>
            <a:ext cx="7772400" cy="45974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E5928-1612-5207-2A3E-B0B21D963AD9}"/>
              </a:ext>
            </a:extLst>
          </p:cNvPr>
          <p:cNvCxnSpPr>
            <a:cxnSpLocks/>
          </p:cNvCxnSpPr>
          <p:nvPr/>
        </p:nvCxnSpPr>
        <p:spPr>
          <a:xfrm>
            <a:off x="7631289" y="2043289"/>
            <a:ext cx="0" cy="32399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9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B687D-D67A-4FA6-C933-A4F9BAE5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6755-F594-4BAB-E700-D0251A75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4959"/>
            <a:ext cx="7729728" cy="1188720"/>
          </a:xfrm>
        </p:spPr>
        <p:txBody>
          <a:bodyPr/>
          <a:lstStyle/>
          <a:p>
            <a:r>
              <a:rPr lang="en-GB" dirty="0"/>
              <a:t>Results: SSA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A5DB2-33A4-1045-2AA9-0A4C24486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64" y="1793590"/>
            <a:ext cx="7772400" cy="45577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9775A6-036D-952C-5555-D153AA670C14}"/>
              </a:ext>
            </a:extLst>
          </p:cNvPr>
          <p:cNvCxnSpPr>
            <a:cxnSpLocks/>
          </p:cNvCxnSpPr>
          <p:nvPr/>
        </p:nvCxnSpPr>
        <p:spPr>
          <a:xfrm>
            <a:off x="7631289" y="2054578"/>
            <a:ext cx="0" cy="31044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116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EE256-D9A0-CA82-C952-32B51D074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0265-DA86-C807-46BF-67C4292F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4959"/>
            <a:ext cx="7729728" cy="1188720"/>
          </a:xfrm>
        </p:spPr>
        <p:txBody>
          <a:bodyPr/>
          <a:lstStyle/>
          <a:p>
            <a:r>
              <a:rPr lang="en-GB" dirty="0"/>
              <a:t>Results: LAC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2B848-9F32-9091-570E-E884DD67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64" y="1666339"/>
            <a:ext cx="7772400" cy="46316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903327-B537-3741-8373-9840A8F8C6C6}"/>
              </a:ext>
            </a:extLst>
          </p:cNvPr>
          <p:cNvCxnSpPr>
            <a:cxnSpLocks/>
          </p:cNvCxnSpPr>
          <p:nvPr/>
        </p:nvCxnSpPr>
        <p:spPr>
          <a:xfrm>
            <a:off x="7631289" y="1919111"/>
            <a:ext cx="0" cy="32963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72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2D97-A508-46DB-80CE-5BCC6D03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15C4-73F1-18E3-E407-83A988358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8533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Recycling from WW problematic, as it depends on expensive infrastructure &amp; cultural norms. Progress slow. Similar for food loss reduction; </a:t>
            </a:r>
          </a:p>
          <a:p>
            <a:r>
              <a:rPr lang="en-GB" dirty="0"/>
              <a:t>Conservative estimates for P demand under AE scenarios due to assumptions of BAU historical trends and high P uses. Still highest impact; </a:t>
            </a:r>
          </a:p>
          <a:p>
            <a:r>
              <a:rPr lang="en-GB" dirty="0"/>
              <a:t>Recycling and food loss important but only act as optimization.  AE systemic; </a:t>
            </a:r>
          </a:p>
          <a:p>
            <a:r>
              <a:rPr lang="en-GB" dirty="0"/>
              <a:t>AE allows for a plurality of solutions to farming, food, farmers livelihoods, and sustainability transitions to lower energy and resource systems; </a:t>
            </a:r>
          </a:p>
          <a:p>
            <a:r>
              <a:rPr lang="en-GB" dirty="0"/>
              <a:t>Limitations on type of crops, exclusion of animal feed; </a:t>
            </a:r>
          </a:p>
          <a:p>
            <a:r>
              <a:rPr lang="en-GB" dirty="0"/>
              <a:t>Future research to include more recent studies (including from FAO), and a wider range of social, ecological, and economic indicators; </a:t>
            </a:r>
          </a:p>
          <a:p>
            <a:r>
              <a:rPr lang="en-GB" dirty="0"/>
              <a:t>More data on fertilizer use reduction can help calibrate the model for less conservative assumptions. </a:t>
            </a:r>
          </a:p>
        </p:txBody>
      </p:sp>
    </p:spTree>
    <p:extLst>
      <p:ext uri="{BB962C8B-B14F-4D97-AF65-F5344CB8AC3E}">
        <p14:creationId xmlns:p14="http://schemas.microsoft.com/office/powerpoint/2010/main" val="192132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2126-1414-7E51-07E2-AEC6BE29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phosphorus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F71A-1F9B-E58B-54FF-9E5AE871D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macronutrient in agriculture; </a:t>
            </a:r>
          </a:p>
          <a:p>
            <a:r>
              <a:rPr lang="en-GB" dirty="0"/>
              <a:t>&gt;90% is mined; </a:t>
            </a:r>
          </a:p>
          <a:p>
            <a:r>
              <a:rPr lang="en-GB" dirty="0"/>
              <a:t>Almost 80% of the mined P comes from 5 countries (China, Morocco, US, Russia, Jordan); </a:t>
            </a:r>
          </a:p>
          <a:p>
            <a:r>
              <a:rPr lang="en-GB" dirty="0"/>
              <a:t>P also a major source of pollution and one of the PBs; </a:t>
            </a:r>
          </a:p>
          <a:p>
            <a:r>
              <a:rPr lang="en-GB" dirty="0"/>
              <a:t>Major losses along the supply chain; </a:t>
            </a:r>
          </a:p>
          <a:p>
            <a:r>
              <a:rPr lang="en-GB" dirty="0"/>
              <a:t>Geopolitical issues (e.g. Morocco-W. Sahara, Russia´s war in the Ukraine). </a:t>
            </a:r>
          </a:p>
        </p:txBody>
      </p:sp>
    </p:spTree>
    <p:extLst>
      <p:ext uri="{BB962C8B-B14F-4D97-AF65-F5344CB8AC3E}">
        <p14:creationId xmlns:p14="http://schemas.microsoft.com/office/powerpoint/2010/main" val="205913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A757-839F-AD83-4CEE-36187891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br>
              <a:rPr lang="en-GB" dirty="0"/>
            </a:br>
            <a:r>
              <a:rPr lang="en-GB" dirty="0"/>
              <a:t>Q&amp;A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66B8-838B-B03A-4DF0-FBBB99349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err="1"/>
              <a:t>Claudiu</a:t>
            </a:r>
            <a:r>
              <a:rPr lang="en-GB" dirty="0"/>
              <a:t> Eduard </a:t>
            </a:r>
            <a:r>
              <a:rPr lang="en-GB" dirty="0" err="1"/>
              <a:t>Nedelciu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/>
              <a:t>System Dynamics Group</a:t>
            </a:r>
          </a:p>
          <a:p>
            <a:pPr marL="0" indent="0" algn="ctr">
              <a:buNone/>
            </a:pPr>
            <a:r>
              <a:rPr lang="en-GB" dirty="0"/>
              <a:t>University of Bergen 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Claudiu.nedelciu@uib.no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773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4768-7E94-5E82-F209-4783221D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4256"/>
            <a:ext cx="7729728" cy="1188720"/>
          </a:xfrm>
        </p:spPr>
        <p:txBody>
          <a:bodyPr/>
          <a:lstStyle/>
          <a:p>
            <a:r>
              <a:rPr lang="en-GB" dirty="0"/>
              <a:t>Why the global south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E3DD6-AAB4-8B00-7248-6E89660A4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754" y="2583507"/>
            <a:ext cx="5444282" cy="310198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 a critical resource for food security; </a:t>
            </a:r>
          </a:p>
          <a:p>
            <a:r>
              <a:rPr lang="en-GB" dirty="0"/>
              <a:t>Monopoly of reserves and production makes Global South vulnerable; </a:t>
            </a:r>
          </a:p>
          <a:p>
            <a:r>
              <a:rPr lang="en-GB" dirty="0"/>
              <a:t>Higher exposure to price spikes; </a:t>
            </a:r>
          </a:p>
          <a:p>
            <a:r>
              <a:rPr lang="en-GB" dirty="0"/>
              <a:t>Lower purchasing power for farmers; </a:t>
            </a:r>
          </a:p>
          <a:p>
            <a:r>
              <a:rPr lang="en-GB" dirty="0"/>
              <a:t>Region with a rich tradition in farming more sustainably; </a:t>
            </a:r>
          </a:p>
          <a:p>
            <a:r>
              <a:rPr lang="en-GB" dirty="0"/>
              <a:t>Unequal ecological exchange with the Global North adds to risk and vulnerability; </a:t>
            </a: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AE33354-F081-E3D0-D322-57ECCE23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746" y="1816748"/>
            <a:ext cx="4381500" cy="463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C7E22-8084-A179-B180-95C3689CFE3F}"/>
              </a:ext>
            </a:extLst>
          </p:cNvPr>
          <p:cNvSpPr txBox="1"/>
          <p:nvPr/>
        </p:nvSpPr>
        <p:spPr>
          <a:xfrm>
            <a:off x="8901920" y="6420522"/>
            <a:ext cx="21178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/>
              <a:t>Nedelciu</a:t>
            </a:r>
            <a:r>
              <a:rPr lang="en-GB" sz="1400" dirty="0"/>
              <a:t> et al. 2020</a:t>
            </a:r>
          </a:p>
          <a:p>
            <a:pPr algn="ctr"/>
            <a:r>
              <a:rPr lang="en-GB" sz="900" dirty="0">
                <a:hlinkClick r:id="rId4"/>
              </a:rPr>
              <a:t>https://doi.org/10.1016/j.gfs.2020.100426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33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ular chart with different colored lines&#10;&#10;Description automatically generated">
            <a:extLst>
              <a:ext uri="{FF2B5EF4-FFF2-40B4-BE49-F238E27FC236}">
                <a16:creationId xmlns:a16="http://schemas.microsoft.com/office/drawing/2014/main" id="{F7A8A6DB-4208-0E20-BE21-525E75DC2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439" y="1040073"/>
            <a:ext cx="4789827" cy="47778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C9A754C-94B8-537E-BF5A-E781134F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734" y="1119261"/>
            <a:ext cx="4799456" cy="4619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CA7BE3-FB4F-3E2E-6BC4-2AC43461E5AD}"/>
              </a:ext>
            </a:extLst>
          </p:cNvPr>
          <p:cNvSpPr txBox="1"/>
          <p:nvPr/>
        </p:nvSpPr>
        <p:spPr>
          <a:xfrm>
            <a:off x="4398997" y="6172369"/>
            <a:ext cx="3394006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Nesme</a:t>
            </a:r>
            <a:r>
              <a:rPr lang="en-GB" dirty="0"/>
              <a:t>, </a:t>
            </a:r>
            <a:r>
              <a:rPr lang="en-GB" dirty="0" err="1"/>
              <a:t>Metson</a:t>
            </a:r>
            <a:r>
              <a:rPr lang="en-GB" dirty="0"/>
              <a:t>, and Bennett 2018</a:t>
            </a:r>
          </a:p>
          <a:p>
            <a:pPr algn="ctr"/>
            <a:r>
              <a:rPr lang="en-GB" sz="1000" dirty="0">
                <a:hlinkClick r:id="rId5"/>
              </a:rPr>
              <a:t>https://doi.org/10.1016/j.gloenvcha.2018.04.004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34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different types of energy&#10;&#10;Description automatically generated">
            <a:extLst>
              <a:ext uri="{FF2B5EF4-FFF2-40B4-BE49-F238E27FC236}">
                <a16:creationId xmlns:a16="http://schemas.microsoft.com/office/drawing/2014/main" id="{D6B42CE9-71BC-F197-7118-E9C1B850D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24" y="0"/>
            <a:ext cx="79357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60303-6022-B916-724B-4F62B07A799B}"/>
              </a:ext>
            </a:extLst>
          </p:cNvPr>
          <p:cNvSpPr txBox="1"/>
          <p:nvPr/>
        </p:nvSpPr>
        <p:spPr>
          <a:xfrm>
            <a:off x="9466378" y="6334780"/>
            <a:ext cx="2662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Dorninger</a:t>
            </a:r>
            <a:r>
              <a:rPr lang="en-GB" dirty="0"/>
              <a:t> et al. 2021</a:t>
            </a:r>
          </a:p>
          <a:p>
            <a:pPr algn="ctr"/>
            <a:r>
              <a:rPr lang="en-GB" sz="1000" dirty="0">
                <a:hlinkClick r:id="rId3"/>
              </a:rPr>
              <a:t>https://doi.org/10.1016/j.ecolecon.2020.106824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13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BA95-AA4A-3186-9994-E53606F8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60C3-8FE0-16F0-9EC3-0C4A04DD4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Demand-side scenarios needed for climate change adaptation and mitigation; </a:t>
            </a:r>
          </a:p>
          <a:p>
            <a:r>
              <a:rPr lang="en-GB" dirty="0"/>
              <a:t>Lower material and energy footprint needed, but transition should meet social needs: affordable, sufficient and healthier food, income generation to keep small-scale farmers out of poverty, community resilience &amp; cohesion;  </a:t>
            </a:r>
          </a:p>
          <a:p>
            <a:r>
              <a:rPr lang="en-GB" dirty="0"/>
              <a:t>A need for versatile, umbrella solutions that are comprehensive and holistic and allow for tailored implementation on the ground vs. one size fits all; </a:t>
            </a:r>
          </a:p>
          <a:p>
            <a:r>
              <a:rPr lang="en-GB" dirty="0"/>
              <a:t>There is a lack of studies on the Global South, although the region is most vulnerable to climate change risks, including food security; </a:t>
            </a:r>
          </a:p>
        </p:txBody>
      </p:sp>
    </p:spTree>
    <p:extLst>
      <p:ext uri="{BB962C8B-B14F-4D97-AF65-F5344CB8AC3E}">
        <p14:creationId xmlns:p14="http://schemas.microsoft.com/office/powerpoint/2010/main" val="416771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F756-90E1-2756-F969-468D194A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AimS</a:t>
            </a:r>
            <a:r>
              <a:rPr lang="en-GB" dirty="0"/>
              <a:t> &amp;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46F4-3AFA-6A3D-90CB-6EE352512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Aim</a:t>
            </a:r>
            <a:r>
              <a:rPr lang="en-GB" dirty="0"/>
              <a:t>: assess the potential of demand-side and circular interventions to reduce P demand in the Global South. </a:t>
            </a:r>
          </a:p>
          <a:p>
            <a:endParaRPr lang="en-GB" dirty="0"/>
          </a:p>
          <a:p>
            <a:r>
              <a:rPr lang="en-GB" dirty="0"/>
              <a:t>What are some of the “universal”, key processes driving a reduction in P demand and P loss? </a:t>
            </a:r>
          </a:p>
          <a:p>
            <a:r>
              <a:rPr lang="en-GB" dirty="0"/>
              <a:t>What is the potential of these processes to reduce BAU demand in the Global South? </a:t>
            </a:r>
          </a:p>
        </p:txBody>
      </p:sp>
    </p:spTree>
    <p:extLst>
      <p:ext uri="{BB962C8B-B14F-4D97-AF65-F5344CB8AC3E}">
        <p14:creationId xmlns:p14="http://schemas.microsoft.com/office/powerpoint/2010/main" val="88649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FAO’s 10 elements of Agroecology </a:t>
            </a:r>
          </a:p>
        </p:txBody>
      </p:sp>
      <p:sp>
        <p:nvSpPr>
          <p:cNvPr id="141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 </a:t>
            </a:r>
          </a:p>
        </p:txBody>
      </p:sp>
      <p:pic>
        <p:nvPicPr>
          <p:cNvPr id="14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9"/>
            <a:ext cx="12192000" cy="6805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FAO’s 10 elements of Agroecology"/>
          <p:cNvSpPr txBox="1"/>
          <p:nvPr/>
        </p:nvSpPr>
        <p:spPr>
          <a:xfrm>
            <a:off x="3285437" y="-45077"/>
            <a:ext cx="5621126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FAO’s 10 elements of Agroecology </a:t>
            </a:r>
          </a:p>
        </p:txBody>
      </p:sp>
      <p:sp>
        <p:nvSpPr>
          <p:cNvPr id="144" name="FAO 2019a"/>
          <p:cNvSpPr txBox="1"/>
          <p:nvPr/>
        </p:nvSpPr>
        <p:spPr>
          <a:xfrm>
            <a:off x="5599733" y="6481715"/>
            <a:ext cx="110515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r>
              <a:t>FAO 2019a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t>An umbrella term but higher expectations</a:t>
            </a:r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10311" indent="-210311" defTabSz="841247">
              <a:spcBef>
                <a:spcPts val="900"/>
              </a:spcBef>
              <a:defRPr sz="2576"/>
            </a:pPr>
            <a:r>
              <a:t>Organic farming/agriculture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Regenerative farming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Pastoralism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High-Nature Value Farmlands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Sustainable agriculture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Indigenous farming practices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Integrated Pest Management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Permaculture 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Family farming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1225</TotalTime>
  <Words>937</Words>
  <Application>Microsoft Macintosh PowerPoint</Application>
  <PresentationFormat>Widescreen</PresentationFormat>
  <Paragraphs>113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Gill Sans MT</vt:lpstr>
      <vt:lpstr>Parcel</vt:lpstr>
      <vt:lpstr>PowerPoint Presentation</vt:lpstr>
      <vt:lpstr>Why phosphorus</vt:lpstr>
      <vt:lpstr>Why the global south</vt:lpstr>
      <vt:lpstr>PowerPoint Presentation</vt:lpstr>
      <vt:lpstr>PowerPoint Presentation</vt:lpstr>
      <vt:lpstr>The gap</vt:lpstr>
      <vt:lpstr>AimS &amp; Research questions</vt:lpstr>
      <vt:lpstr>FAO’s 10 elements of Agroecology </vt:lpstr>
      <vt:lpstr>An umbrella term but higher expectations</vt:lpstr>
      <vt:lpstr>PowerPoint Presentation</vt:lpstr>
      <vt:lpstr>PowerPoint Presentation</vt:lpstr>
      <vt:lpstr>methodology</vt:lpstr>
      <vt:lpstr>Results: AE case study review</vt:lpstr>
      <vt:lpstr>Results: ESEA</vt:lpstr>
      <vt:lpstr>Results: SA</vt:lpstr>
      <vt:lpstr>Results: NAWA</vt:lpstr>
      <vt:lpstr>Results: SSA</vt:lpstr>
      <vt:lpstr>Results: LAC</vt:lpstr>
      <vt:lpstr>discussion</vt:lpstr>
      <vt:lpstr>Thank you! Q&amp;A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Claudiu Eduard Nedelciu</dc:creator>
  <cp:lastModifiedBy>Claudiu Eduard Nedelciu</cp:lastModifiedBy>
  <cp:revision>13</cp:revision>
  <dcterms:created xsi:type="dcterms:W3CDTF">2024-11-26T12:18:47Z</dcterms:created>
  <dcterms:modified xsi:type="dcterms:W3CDTF">2024-12-03T08:18:01Z</dcterms:modified>
</cp:coreProperties>
</file>