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85" r:id="rId3"/>
    <p:sldId id="284" r:id="rId4"/>
    <p:sldId id="286" r:id="rId5"/>
    <p:sldId id="287" r:id="rId6"/>
    <p:sldId id="261" r:id="rId7"/>
    <p:sldId id="259" r:id="rId8"/>
    <p:sldId id="257" r:id="rId9"/>
    <p:sldId id="260" r:id="rId10"/>
    <p:sldId id="258" r:id="rId11"/>
    <p:sldId id="262" r:id="rId12"/>
    <p:sldId id="263" r:id="rId13"/>
    <p:sldId id="283" r:id="rId14"/>
    <p:sldId id="264" r:id="rId15"/>
    <p:sldId id="269" r:id="rId16"/>
    <p:sldId id="268" r:id="rId17"/>
    <p:sldId id="270" r:id="rId18"/>
    <p:sldId id="271" r:id="rId19"/>
    <p:sldId id="272" r:id="rId20"/>
    <p:sldId id="273" r:id="rId21"/>
    <p:sldId id="274" r:id="rId22"/>
    <p:sldId id="275" r:id="rId23"/>
    <p:sldId id="276" r:id="rId24"/>
    <p:sldId id="277" r:id="rId25"/>
    <p:sldId id="278" r:id="rId26"/>
    <p:sldId id="279" r:id="rId27"/>
    <p:sldId id="280" r:id="rId28"/>
    <p:sldId id="282" r:id="rId29"/>
    <p:sldId id="281" r:id="rId30"/>
    <p:sldId id="266"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9014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B61BEF0D-F0BB-DE4B-95CE-6DB70DBA9567}" type="datetimeFigureOut">
              <a:rPr lang="en-US" smtClean="0"/>
              <a:pPr/>
              <a:t>12/1/2024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4975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13218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162981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64452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183348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7642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05772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77673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1060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26520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8044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12209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5818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56774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9202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9033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smtClean="0"/>
              <a:pPr/>
              <a:t>12/1/2024</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0620748"/>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doi.org/10.1016/j.stae.2022.100004" TargetMode="External"/><Relationship Id="rId3" Type="http://schemas.openxmlformats.org/officeDocument/2006/relationships/hyperlink" Target="https://doi.org/10.3390/su141912335" TargetMode="External"/><Relationship Id="rId7" Type="http://schemas.openxmlformats.org/officeDocument/2006/relationships/hyperlink" Target="https://gemconsortium.org/report/global-entrepreneurship-monitor-gem-20232024-global-report-25-years-and-growing" TargetMode="External"/><Relationship Id="rId2" Type="http://schemas.openxmlformats.org/officeDocument/2006/relationships/hyperlink" Target="https://doi.org/10.1108/MD-11-2023-2032" TargetMode="External"/><Relationship Id="rId1" Type="http://schemas.openxmlformats.org/officeDocument/2006/relationships/slideLayout" Target="../slideLayouts/slideLayout2.xml"/><Relationship Id="rId6" Type="http://schemas.openxmlformats.org/officeDocument/2006/relationships/hyperlink" Target="https://www.gemconsortium.org/file/open?fileId=51147" TargetMode="External"/><Relationship Id="rId5" Type="http://schemas.openxmlformats.org/officeDocument/2006/relationships/hyperlink" Target="https://eur-lex.europa.eu/legal-content/EN/TXT/?uri=CELEX:52019DC0640" TargetMode="External"/><Relationship Id="rId4" Type="http://schemas.openxmlformats.org/officeDocument/2006/relationships/hyperlink" Target="https://strathprints.strath.ac.uk/16129/"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viktoriya.onegina@esc-clermont.fr" TargetMode="Externa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4211" y="685799"/>
            <a:ext cx="10232027" cy="2971801"/>
          </a:xfrm>
        </p:spPr>
        <p:txBody>
          <a:bodyPr>
            <a:normAutofit fontScale="90000"/>
          </a:bodyPr>
          <a:lstStyle/>
          <a:p>
            <a:r>
              <a:rPr lang="ru-RU" dirty="0"/>
              <a:t/>
            </a:r>
            <a:br>
              <a:rPr lang="ru-RU" dirty="0"/>
            </a:br>
            <a:r>
              <a:rPr lang="en-US" dirty="0" smtClean="0"/>
              <a:t/>
            </a:r>
            <a:br>
              <a:rPr lang="en-US" dirty="0" smtClean="0"/>
            </a:br>
            <a:r>
              <a:rPr lang="en-US" dirty="0" smtClean="0"/>
              <a:t> THE EUROPEAN </a:t>
            </a:r>
            <a:r>
              <a:rPr lang="en-US" dirty="0"/>
              <a:t>GREEN DEAL AND ENTREPRENEUSHIP ACTIVITY</a:t>
            </a:r>
            <a:r>
              <a:rPr lang="ru-RU" dirty="0"/>
              <a:t/>
            </a:r>
            <a:br>
              <a:rPr lang="ru-RU" dirty="0"/>
            </a:br>
            <a:endParaRPr lang="ru-RU" sz="4000" dirty="0"/>
          </a:p>
        </p:txBody>
      </p:sp>
      <p:sp>
        <p:nvSpPr>
          <p:cNvPr id="3" name="Подзаголовок 2"/>
          <p:cNvSpPr>
            <a:spLocks noGrp="1"/>
          </p:cNvSpPr>
          <p:nvPr>
            <p:ph type="subTitle" idx="1"/>
          </p:nvPr>
        </p:nvSpPr>
        <p:spPr>
          <a:xfrm>
            <a:off x="684212" y="3881574"/>
            <a:ext cx="8290106" cy="1947333"/>
          </a:xfrm>
        </p:spPr>
        <p:txBody>
          <a:bodyPr/>
          <a:lstStyle/>
          <a:p>
            <a:pPr algn="ctr"/>
            <a:r>
              <a:rPr lang="en-US" b="1" dirty="0">
                <a:solidFill>
                  <a:schemeClr val="bg1"/>
                </a:solidFill>
              </a:rPr>
              <a:t>Viktoriya ONEGINA</a:t>
            </a:r>
          </a:p>
          <a:p>
            <a:pPr algn="ctr"/>
            <a:r>
              <a:rPr lang="en-US" b="1" dirty="0">
                <a:solidFill>
                  <a:schemeClr val="bg1"/>
                </a:solidFill>
              </a:rPr>
              <a:t>CLERMONT </a:t>
            </a:r>
            <a:r>
              <a:rPr lang="en-US" b="1" dirty="0" smtClean="0">
                <a:solidFill>
                  <a:schemeClr val="bg1"/>
                </a:solidFill>
              </a:rPr>
              <a:t>SCHOOL OF BUSINESS       </a:t>
            </a:r>
          </a:p>
          <a:p>
            <a:pPr algn="ctr"/>
            <a:r>
              <a:rPr lang="en-US" b="1" dirty="0" smtClean="0">
                <a:solidFill>
                  <a:schemeClr val="bg1"/>
                </a:solidFill>
              </a:rPr>
              <a:t>2024</a:t>
            </a:r>
            <a:endParaRPr lang="ru-RU" b="1" dirty="0">
              <a:solidFill>
                <a:schemeClr val="bg1"/>
              </a:solidFill>
            </a:endParaRPr>
          </a:p>
        </p:txBody>
      </p:sp>
      <p:pic>
        <p:nvPicPr>
          <p:cNvPr id="4" name="Объект 3"/>
          <p:cNvPicPr/>
          <p:nvPr/>
        </p:nvPicPr>
        <p:blipFill>
          <a:blip r:embed="rId2" cstate="print">
            <a:extLst>
              <a:ext uri="{28A0092B-C50C-407E-A947-70E740481C1C}">
                <a14:useLocalDpi xmlns:a14="http://schemas.microsoft.com/office/drawing/2010/main" val="0"/>
              </a:ext>
            </a:extLst>
          </a:blip>
          <a:stretch>
            <a:fillRect/>
          </a:stretch>
        </p:blipFill>
        <p:spPr>
          <a:xfrm>
            <a:off x="177887" y="257174"/>
            <a:ext cx="3086100" cy="857250"/>
          </a:xfrm>
          <a:prstGeom prst="rect">
            <a:avLst/>
          </a:prstGeom>
        </p:spPr>
      </p:pic>
    </p:spTree>
    <p:extLst>
      <p:ext uri="{BB962C8B-B14F-4D97-AF65-F5344CB8AC3E}">
        <p14:creationId xmlns:p14="http://schemas.microsoft.com/office/powerpoint/2010/main" val="3697235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2" y="4487332"/>
            <a:ext cx="10213174" cy="2111431"/>
          </a:xfrm>
        </p:spPr>
        <p:txBody>
          <a:bodyPr>
            <a:noAutofit/>
          </a:bodyPr>
          <a:lstStyle/>
          <a:p>
            <a:r>
              <a:rPr lang="en-US" sz="2400" dirty="0"/>
              <a:t>The percentage of those starting or running a new business who think doing so is more difficult (includes both somewhat and much more difficult) than one year ago (% Total early-stage Entrepreneurial Activity) </a:t>
            </a:r>
            <a:r>
              <a:rPr lang="en-US" sz="2400" dirty="0" smtClean="0"/>
              <a:t>2022/23</a:t>
            </a:r>
            <a:br>
              <a:rPr lang="en-US" sz="2400" dirty="0" smtClean="0"/>
            </a:br>
            <a:r>
              <a:rPr lang="en-US" sz="2400" i="1" dirty="0"/>
              <a:t>GEM 2023</a:t>
            </a:r>
            <a:endParaRPr lang="ru-RU" sz="2400" dirty="0"/>
          </a:p>
        </p:txBody>
      </p:sp>
      <p:pic>
        <p:nvPicPr>
          <p:cNvPr id="4" name="Объект 3"/>
          <p:cNvPicPr>
            <a:picLocks noGrp="1" noChangeAspect="1"/>
          </p:cNvPicPr>
          <p:nvPr>
            <p:ph idx="1"/>
          </p:nvPr>
        </p:nvPicPr>
        <p:blipFill rotWithShape="1">
          <a:blip r:embed="rId2"/>
          <a:srcRect l="31480" t="26666" r="10869" b="9180"/>
          <a:stretch/>
        </p:blipFill>
        <p:spPr>
          <a:xfrm>
            <a:off x="876693" y="141402"/>
            <a:ext cx="10416618" cy="3827283"/>
          </a:xfrm>
          <a:prstGeom prst="rect">
            <a:avLst/>
          </a:prstGeom>
        </p:spPr>
      </p:pic>
    </p:spTree>
    <p:extLst>
      <p:ext uri="{BB962C8B-B14F-4D97-AF65-F5344CB8AC3E}">
        <p14:creationId xmlns:p14="http://schemas.microsoft.com/office/powerpoint/2010/main" val="3091653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747C96-6058-6829-288B-886FA7104C21}"/>
              </a:ext>
            </a:extLst>
          </p:cNvPr>
          <p:cNvSpPr>
            <a:spLocks noGrp="1"/>
          </p:cNvSpPr>
          <p:nvPr>
            <p:ph type="title"/>
          </p:nvPr>
        </p:nvSpPr>
        <p:spPr/>
        <p:txBody>
          <a:bodyPr/>
          <a:lstStyle/>
          <a:p>
            <a:r>
              <a:rPr lang="en-US" dirty="0"/>
              <a:t>TEA in the EU countries in </a:t>
            </a:r>
            <a:r>
              <a:rPr lang="en-US" dirty="0" smtClean="0"/>
              <a:t>2001-2023 (</a:t>
            </a:r>
            <a:r>
              <a:rPr lang="en-US" sz="2800" dirty="0" smtClean="0"/>
              <a:t>GEM DATA)</a:t>
            </a:r>
            <a:endParaRPr lang="en-US" sz="2800" dirty="0"/>
          </a:p>
        </p:txBody>
      </p:sp>
      <p:pic>
        <p:nvPicPr>
          <p:cNvPr id="5" name="Espace réservé du contenu 4">
            <a:extLst>
              <a:ext uri="{FF2B5EF4-FFF2-40B4-BE49-F238E27FC236}">
                <a16:creationId xmlns:a16="http://schemas.microsoft.com/office/drawing/2014/main" id="{75A867B1-EE94-A11F-F379-519A787FC707}"/>
              </a:ext>
            </a:extLst>
          </p:cNvPr>
          <p:cNvPicPr>
            <a:picLocks noGrp="1" noChangeAspect="1"/>
          </p:cNvPicPr>
          <p:nvPr>
            <p:ph idx="1"/>
          </p:nvPr>
        </p:nvPicPr>
        <p:blipFill rotWithShape="1">
          <a:blip r:embed="rId2"/>
          <a:srcRect l="20973" t="28458" r="18405" b="18577"/>
          <a:stretch/>
        </p:blipFill>
        <p:spPr>
          <a:xfrm>
            <a:off x="495301" y="66676"/>
            <a:ext cx="9925050" cy="4420656"/>
          </a:xfrm>
        </p:spPr>
      </p:pic>
    </p:spTree>
    <p:extLst>
      <p:ext uri="{BB962C8B-B14F-4D97-AF65-F5344CB8AC3E}">
        <p14:creationId xmlns:p14="http://schemas.microsoft.com/office/powerpoint/2010/main" val="1205905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CBFEF4-EA35-F63A-7120-29DAC6EAC45F}"/>
              </a:ext>
            </a:extLst>
          </p:cNvPr>
          <p:cNvSpPr>
            <a:spLocks noGrp="1"/>
          </p:cNvSpPr>
          <p:nvPr>
            <p:ph type="title"/>
          </p:nvPr>
        </p:nvSpPr>
        <p:spPr>
          <a:xfrm>
            <a:off x="684212" y="5562600"/>
            <a:ext cx="8534400" cy="1028700"/>
          </a:xfrm>
        </p:spPr>
        <p:txBody>
          <a:bodyPr>
            <a:normAutofit fontScale="90000"/>
          </a:bodyPr>
          <a:lstStyle/>
          <a:p>
            <a:r>
              <a:rPr lang="en-US" dirty="0"/>
              <a:t>Fear of Failure Rate in the EU countries in 2001-2023, </a:t>
            </a:r>
            <a:r>
              <a:rPr lang="en-US" dirty="0" smtClean="0"/>
              <a:t>% </a:t>
            </a:r>
            <a:r>
              <a:rPr lang="en-US" sz="2700" dirty="0" smtClean="0"/>
              <a:t>(GEM DATA)</a:t>
            </a:r>
            <a:endParaRPr lang="en-US" sz="2700" dirty="0"/>
          </a:p>
        </p:txBody>
      </p:sp>
      <p:pic>
        <p:nvPicPr>
          <p:cNvPr id="5" name="Espace réservé du contenu 4">
            <a:extLst>
              <a:ext uri="{FF2B5EF4-FFF2-40B4-BE49-F238E27FC236}">
                <a16:creationId xmlns:a16="http://schemas.microsoft.com/office/drawing/2014/main" id="{757C6A68-C450-8E6C-0E58-BE4CB2619B94}"/>
              </a:ext>
            </a:extLst>
          </p:cNvPr>
          <p:cNvPicPr>
            <a:picLocks noGrp="1" noChangeAspect="1"/>
          </p:cNvPicPr>
          <p:nvPr>
            <p:ph idx="1"/>
          </p:nvPr>
        </p:nvPicPr>
        <p:blipFill rotWithShape="1">
          <a:blip r:embed="rId2"/>
          <a:srcRect l="21302" t="25772" r="23584" b="27786"/>
          <a:stretch/>
        </p:blipFill>
        <p:spPr>
          <a:xfrm>
            <a:off x="684212" y="1052052"/>
            <a:ext cx="10486551" cy="4406068"/>
          </a:xfrm>
        </p:spPr>
      </p:pic>
    </p:spTree>
    <p:extLst>
      <p:ext uri="{BB962C8B-B14F-4D97-AF65-F5344CB8AC3E}">
        <p14:creationId xmlns:p14="http://schemas.microsoft.com/office/powerpoint/2010/main" val="2072329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Paired Samples Test</a:t>
            </a:r>
            <a:endParaRPr lang="ru-RU" dirty="0"/>
          </a:p>
        </p:txBody>
      </p:sp>
      <p:graphicFrame>
        <p:nvGraphicFramePr>
          <p:cNvPr id="7" name="Объект 6"/>
          <p:cNvGraphicFramePr>
            <a:graphicFrameLocks noGrp="1"/>
          </p:cNvGraphicFramePr>
          <p:nvPr>
            <p:ph idx="1"/>
            <p:extLst>
              <p:ext uri="{D42A27DB-BD31-4B8C-83A1-F6EECF244321}">
                <p14:modId xmlns:p14="http://schemas.microsoft.com/office/powerpoint/2010/main" val="2231817954"/>
              </p:ext>
            </p:extLst>
          </p:nvPr>
        </p:nvGraphicFramePr>
        <p:xfrm>
          <a:off x="684213" y="685800"/>
          <a:ext cx="8534400" cy="1699514"/>
        </p:xfrm>
        <a:graphic>
          <a:graphicData uri="http://schemas.openxmlformats.org/drawingml/2006/table">
            <a:tbl>
              <a:tblPr firstRow="1" bandRow="1">
                <a:tableStyleId>{5C22544A-7EE6-4342-B048-85BDC9FD1C3A}</a:tableStyleId>
              </a:tblPr>
              <a:tblGrid>
                <a:gridCol w="1422400">
                  <a:extLst>
                    <a:ext uri="{9D8B030D-6E8A-4147-A177-3AD203B41FA5}">
                      <a16:colId xmlns:a16="http://schemas.microsoft.com/office/drawing/2014/main" val="2263783605"/>
                    </a:ext>
                  </a:extLst>
                </a:gridCol>
                <a:gridCol w="1422400">
                  <a:extLst>
                    <a:ext uri="{9D8B030D-6E8A-4147-A177-3AD203B41FA5}">
                      <a16:colId xmlns:a16="http://schemas.microsoft.com/office/drawing/2014/main" val="2223660714"/>
                    </a:ext>
                  </a:extLst>
                </a:gridCol>
                <a:gridCol w="1422400">
                  <a:extLst>
                    <a:ext uri="{9D8B030D-6E8A-4147-A177-3AD203B41FA5}">
                      <a16:colId xmlns:a16="http://schemas.microsoft.com/office/drawing/2014/main" val="2213648806"/>
                    </a:ext>
                  </a:extLst>
                </a:gridCol>
                <a:gridCol w="1422400">
                  <a:extLst>
                    <a:ext uri="{9D8B030D-6E8A-4147-A177-3AD203B41FA5}">
                      <a16:colId xmlns:a16="http://schemas.microsoft.com/office/drawing/2014/main" val="2275812389"/>
                    </a:ext>
                  </a:extLst>
                </a:gridCol>
                <a:gridCol w="1422400">
                  <a:extLst>
                    <a:ext uri="{9D8B030D-6E8A-4147-A177-3AD203B41FA5}">
                      <a16:colId xmlns:a16="http://schemas.microsoft.com/office/drawing/2014/main" val="3160536928"/>
                    </a:ext>
                  </a:extLst>
                </a:gridCol>
                <a:gridCol w="1422400">
                  <a:extLst>
                    <a:ext uri="{9D8B030D-6E8A-4147-A177-3AD203B41FA5}">
                      <a16:colId xmlns:a16="http://schemas.microsoft.com/office/drawing/2014/main" val="577668432"/>
                    </a:ext>
                  </a:extLst>
                </a:gridCol>
              </a:tblGrid>
              <a:tr h="370840">
                <a:tc gridSpan="6">
                  <a:txBody>
                    <a:bodyPr/>
                    <a:lstStyle/>
                    <a:p>
                      <a:pPr>
                        <a:lnSpc>
                          <a:spcPct val="107000"/>
                        </a:lnSpc>
                        <a:spcAft>
                          <a:spcPts val="0"/>
                        </a:spcAft>
                      </a:pPr>
                      <a:r>
                        <a:rPr lang="en-US" sz="1800" b="1" dirty="0">
                          <a:solidFill>
                            <a:srgbClr val="000000"/>
                          </a:solidFill>
                          <a:effectLst/>
                          <a:latin typeface="URWPalladioL-Roma"/>
                          <a:ea typeface="Calibri" panose="020F0502020204030204" pitchFamily="34" charset="0"/>
                          <a:cs typeface="URWPalladioL-Roma"/>
                        </a:rPr>
                        <a:t>Paired Samples Statistics</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270770405"/>
                  </a:ext>
                </a:extLst>
              </a:tr>
              <a:tr h="370840">
                <a:tc gridSpan="2">
                  <a:txBody>
                    <a:bodyPr/>
                    <a:lstStyle/>
                    <a:p>
                      <a:pPr>
                        <a:lnSpc>
                          <a:spcPct val="107000"/>
                        </a:lnSpc>
                        <a:spcAft>
                          <a:spcPts val="0"/>
                        </a:spcAft>
                      </a:pPr>
                      <a:r>
                        <a:rPr lang="en-US" sz="1800">
                          <a:solidFill>
                            <a:srgbClr val="000000"/>
                          </a:solidFill>
                          <a:effectLst/>
                          <a:latin typeface="URWPalladioL-Roma"/>
                          <a:ea typeface="Calibri" panose="020F0502020204030204" pitchFamily="34" charset="0"/>
                          <a:cs typeface="URWPalladioL-Roma"/>
                        </a:rPr>
                        <a:t> </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ru-RU"/>
                    </a:p>
                  </a:txBody>
                  <a:tcPr/>
                </a:tc>
                <a:tc>
                  <a:txBody>
                    <a:bodyPr/>
                    <a:lstStyle/>
                    <a:p>
                      <a:pPr>
                        <a:lnSpc>
                          <a:spcPct val="107000"/>
                        </a:lnSpc>
                        <a:spcAft>
                          <a:spcPts val="0"/>
                        </a:spcAft>
                      </a:pPr>
                      <a:r>
                        <a:rPr lang="en-US" sz="1800" dirty="0">
                          <a:solidFill>
                            <a:srgbClr val="000000"/>
                          </a:solidFill>
                          <a:effectLst/>
                          <a:latin typeface="URWPalladioL-Roma"/>
                          <a:ea typeface="Calibri" panose="020F0502020204030204" pitchFamily="34" charset="0"/>
                          <a:cs typeface="URWPalladioL-Roma"/>
                        </a:rPr>
                        <a:t>Mean</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07000"/>
                        </a:lnSpc>
                        <a:spcAft>
                          <a:spcPts val="0"/>
                        </a:spcAft>
                      </a:pPr>
                      <a:r>
                        <a:rPr lang="en-US" sz="1800">
                          <a:solidFill>
                            <a:srgbClr val="000000"/>
                          </a:solidFill>
                          <a:effectLst/>
                          <a:latin typeface="URWPalladioL-Roma"/>
                          <a:ea typeface="Calibri" panose="020F0502020204030204" pitchFamily="34" charset="0"/>
                          <a:cs typeface="URWPalladioL-Roma"/>
                        </a:rPr>
                        <a:t>N</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07000"/>
                        </a:lnSpc>
                        <a:spcAft>
                          <a:spcPts val="0"/>
                        </a:spcAft>
                      </a:pPr>
                      <a:r>
                        <a:rPr lang="en-US" sz="1800">
                          <a:solidFill>
                            <a:srgbClr val="000000"/>
                          </a:solidFill>
                          <a:effectLst/>
                          <a:latin typeface="URWPalladioL-Roma"/>
                          <a:ea typeface="Calibri" panose="020F0502020204030204" pitchFamily="34" charset="0"/>
                          <a:cs typeface="URWPalladioL-Roma"/>
                        </a:rPr>
                        <a:t>Std. Deviation</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07000"/>
                        </a:lnSpc>
                        <a:spcAft>
                          <a:spcPts val="0"/>
                        </a:spcAft>
                      </a:pPr>
                      <a:r>
                        <a:rPr lang="en-US" sz="1800">
                          <a:solidFill>
                            <a:srgbClr val="000000"/>
                          </a:solidFill>
                          <a:effectLst/>
                          <a:latin typeface="URWPalladioL-Roma"/>
                          <a:ea typeface="Calibri" panose="020F0502020204030204" pitchFamily="34" charset="0"/>
                          <a:cs typeface="URWPalladioL-Roma"/>
                        </a:rPr>
                        <a:t>Std. Error Mean</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380475189"/>
                  </a:ext>
                </a:extLst>
              </a:tr>
              <a:tr h="370840">
                <a:tc rowSpan="2">
                  <a:txBody>
                    <a:bodyPr/>
                    <a:lstStyle/>
                    <a:p>
                      <a:pPr>
                        <a:lnSpc>
                          <a:spcPct val="107000"/>
                        </a:lnSpc>
                        <a:spcAft>
                          <a:spcPts val="0"/>
                        </a:spcAft>
                      </a:pPr>
                      <a:r>
                        <a:rPr lang="en-US" sz="1800">
                          <a:solidFill>
                            <a:srgbClr val="000000"/>
                          </a:solidFill>
                          <a:effectLst/>
                          <a:latin typeface="URWPalladioL-Roma"/>
                          <a:ea typeface="Calibri" panose="020F0502020204030204" pitchFamily="34" charset="0"/>
                          <a:cs typeface="URWPalladioL-Roma"/>
                        </a:rPr>
                        <a:t>Pair 1</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800">
                          <a:solidFill>
                            <a:srgbClr val="000000"/>
                          </a:solidFill>
                          <a:effectLst/>
                          <a:latin typeface="URWPalladioL-Roma"/>
                          <a:ea typeface="Calibri" panose="020F0502020204030204" pitchFamily="34" charset="0"/>
                          <a:cs typeface="URWPalladioL-Roma"/>
                        </a:rPr>
                        <a:t>TEA 18</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800" dirty="0">
                          <a:solidFill>
                            <a:srgbClr val="000000"/>
                          </a:solidFill>
                          <a:effectLst/>
                          <a:latin typeface="URWPalladioL-Roma"/>
                          <a:ea typeface="Calibri" panose="020F0502020204030204" pitchFamily="34" charset="0"/>
                          <a:cs typeface="URWPalladioL-Roma"/>
                        </a:rPr>
                        <a:t>8.6000</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800" dirty="0">
                          <a:solidFill>
                            <a:srgbClr val="000000"/>
                          </a:solidFill>
                          <a:effectLst/>
                          <a:latin typeface="URWPalladioL-Roma"/>
                          <a:ea typeface="Calibri" panose="020F0502020204030204" pitchFamily="34" charset="0"/>
                          <a:cs typeface="URWPalladioL-Roma"/>
                        </a:rPr>
                        <a:t>23</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800" dirty="0">
                          <a:solidFill>
                            <a:srgbClr val="000000"/>
                          </a:solidFill>
                          <a:effectLst/>
                          <a:latin typeface="URWPalladioL-Roma"/>
                          <a:ea typeface="Calibri" panose="020F0502020204030204" pitchFamily="34" charset="0"/>
                          <a:cs typeface="URWPalladioL-Roma"/>
                        </a:rPr>
                        <a:t>3.59343</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800" dirty="0">
                          <a:solidFill>
                            <a:srgbClr val="000000"/>
                          </a:solidFill>
                          <a:effectLst/>
                          <a:latin typeface="URWPalladioL-Roma"/>
                          <a:ea typeface="Calibri" panose="020F0502020204030204" pitchFamily="34" charset="0"/>
                          <a:cs typeface="URWPalladioL-Roma"/>
                        </a:rPr>
                        <a:t>.74928</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594057780"/>
                  </a:ext>
                </a:extLst>
              </a:tr>
              <a:tr h="370840">
                <a:tc vMerge="1">
                  <a:txBody>
                    <a:bodyPr/>
                    <a:lstStyle/>
                    <a:p>
                      <a:endParaRPr lang="ru-RU"/>
                    </a:p>
                  </a:txBody>
                  <a:tcPr/>
                </a:tc>
                <a:tc>
                  <a:txBody>
                    <a:bodyPr/>
                    <a:lstStyle/>
                    <a:p>
                      <a:pPr>
                        <a:lnSpc>
                          <a:spcPct val="107000"/>
                        </a:lnSpc>
                        <a:spcAft>
                          <a:spcPts val="0"/>
                        </a:spcAft>
                      </a:pPr>
                      <a:r>
                        <a:rPr lang="en-US" sz="1800">
                          <a:solidFill>
                            <a:srgbClr val="000000"/>
                          </a:solidFill>
                          <a:effectLst/>
                          <a:latin typeface="URWPalladioL-Roma"/>
                          <a:ea typeface="Calibri" panose="020F0502020204030204" pitchFamily="34" charset="0"/>
                          <a:cs typeface="URWPalladioL-Roma"/>
                        </a:rPr>
                        <a:t>TEA 20</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800">
                          <a:solidFill>
                            <a:srgbClr val="000000"/>
                          </a:solidFill>
                          <a:effectLst/>
                          <a:latin typeface="URWPalladioL-Roma"/>
                          <a:ea typeface="Calibri" panose="020F0502020204030204" pitchFamily="34" charset="0"/>
                          <a:cs typeface="URWPalladioL-Roma"/>
                        </a:rPr>
                        <a:t>8.6870</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800">
                          <a:solidFill>
                            <a:srgbClr val="000000"/>
                          </a:solidFill>
                          <a:effectLst/>
                          <a:latin typeface="URWPalladioL-Roma"/>
                          <a:ea typeface="Calibri" panose="020F0502020204030204" pitchFamily="34" charset="0"/>
                          <a:cs typeface="URWPalladioL-Roma"/>
                        </a:rPr>
                        <a:t>23</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800">
                          <a:solidFill>
                            <a:srgbClr val="000000"/>
                          </a:solidFill>
                          <a:effectLst/>
                          <a:latin typeface="URWPalladioL-Roma"/>
                          <a:ea typeface="Calibri" panose="020F0502020204030204" pitchFamily="34" charset="0"/>
                          <a:cs typeface="URWPalladioL-Roma"/>
                        </a:rPr>
                        <a:t>3.86762</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800" dirty="0">
                          <a:solidFill>
                            <a:srgbClr val="000000"/>
                          </a:solidFill>
                          <a:effectLst/>
                          <a:latin typeface="URWPalladioL-Roma"/>
                          <a:ea typeface="Calibri" panose="020F0502020204030204" pitchFamily="34" charset="0"/>
                          <a:cs typeface="URWPalladioL-Roma"/>
                        </a:rPr>
                        <a:t>.80645</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498234228"/>
                  </a:ext>
                </a:extLst>
              </a:tr>
            </a:tbl>
          </a:graphicData>
        </a:graphic>
      </p:graphicFrame>
      <p:graphicFrame>
        <p:nvGraphicFramePr>
          <p:cNvPr id="8" name="Таблица 7"/>
          <p:cNvGraphicFramePr>
            <a:graphicFrameLocks noGrp="1"/>
          </p:cNvGraphicFramePr>
          <p:nvPr>
            <p:extLst>
              <p:ext uri="{D42A27DB-BD31-4B8C-83A1-F6EECF244321}">
                <p14:modId xmlns:p14="http://schemas.microsoft.com/office/powerpoint/2010/main" val="1051574209"/>
              </p:ext>
            </p:extLst>
          </p:nvPr>
        </p:nvGraphicFramePr>
        <p:xfrm>
          <a:off x="684212" y="2441541"/>
          <a:ext cx="10948464" cy="2347976"/>
        </p:xfrm>
        <a:graphic>
          <a:graphicData uri="http://schemas.openxmlformats.org/drawingml/2006/table">
            <a:tbl>
              <a:tblPr>
                <a:tableStyleId>{5C22544A-7EE6-4342-B048-85BDC9FD1C3A}</a:tableStyleId>
              </a:tblPr>
              <a:tblGrid>
                <a:gridCol w="1045498">
                  <a:extLst>
                    <a:ext uri="{9D8B030D-6E8A-4147-A177-3AD203B41FA5}">
                      <a16:colId xmlns:a16="http://schemas.microsoft.com/office/drawing/2014/main" val="4062823327"/>
                    </a:ext>
                  </a:extLst>
                </a:gridCol>
                <a:gridCol w="775090">
                  <a:extLst>
                    <a:ext uri="{9D8B030D-6E8A-4147-A177-3AD203B41FA5}">
                      <a16:colId xmlns:a16="http://schemas.microsoft.com/office/drawing/2014/main" val="3663904367"/>
                    </a:ext>
                  </a:extLst>
                </a:gridCol>
                <a:gridCol w="1126499">
                  <a:extLst>
                    <a:ext uri="{9D8B030D-6E8A-4147-A177-3AD203B41FA5}">
                      <a16:colId xmlns:a16="http://schemas.microsoft.com/office/drawing/2014/main" val="3811421201"/>
                    </a:ext>
                  </a:extLst>
                </a:gridCol>
                <a:gridCol w="1206252">
                  <a:extLst>
                    <a:ext uri="{9D8B030D-6E8A-4147-A177-3AD203B41FA5}">
                      <a16:colId xmlns:a16="http://schemas.microsoft.com/office/drawing/2014/main" val="1052897386"/>
                    </a:ext>
                  </a:extLst>
                </a:gridCol>
                <a:gridCol w="1206252">
                  <a:extLst>
                    <a:ext uri="{9D8B030D-6E8A-4147-A177-3AD203B41FA5}">
                      <a16:colId xmlns:a16="http://schemas.microsoft.com/office/drawing/2014/main" val="2394562651"/>
                    </a:ext>
                  </a:extLst>
                </a:gridCol>
                <a:gridCol w="1045498">
                  <a:extLst>
                    <a:ext uri="{9D8B030D-6E8A-4147-A177-3AD203B41FA5}">
                      <a16:colId xmlns:a16="http://schemas.microsoft.com/office/drawing/2014/main" val="4246628456"/>
                    </a:ext>
                  </a:extLst>
                </a:gridCol>
                <a:gridCol w="966994">
                  <a:extLst>
                    <a:ext uri="{9D8B030D-6E8A-4147-A177-3AD203B41FA5}">
                      <a16:colId xmlns:a16="http://schemas.microsoft.com/office/drawing/2014/main" val="808751022"/>
                    </a:ext>
                  </a:extLst>
                </a:gridCol>
                <a:gridCol w="996901">
                  <a:extLst>
                    <a:ext uri="{9D8B030D-6E8A-4147-A177-3AD203B41FA5}">
                      <a16:colId xmlns:a16="http://schemas.microsoft.com/office/drawing/2014/main" val="3419176596"/>
                    </a:ext>
                  </a:extLst>
                </a:gridCol>
                <a:gridCol w="897210">
                  <a:extLst>
                    <a:ext uri="{9D8B030D-6E8A-4147-A177-3AD203B41FA5}">
                      <a16:colId xmlns:a16="http://schemas.microsoft.com/office/drawing/2014/main" val="3190874628"/>
                    </a:ext>
                  </a:extLst>
                </a:gridCol>
                <a:gridCol w="1682270">
                  <a:extLst>
                    <a:ext uri="{9D8B030D-6E8A-4147-A177-3AD203B41FA5}">
                      <a16:colId xmlns:a16="http://schemas.microsoft.com/office/drawing/2014/main" val="2372957008"/>
                    </a:ext>
                  </a:extLst>
                </a:gridCol>
              </a:tblGrid>
              <a:tr h="248995">
                <a:tc rowSpan="3" gridSpan="2">
                  <a:txBody>
                    <a:bodyPr/>
                    <a:lstStyle/>
                    <a:p>
                      <a:pPr>
                        <a:lnSpc>
                          <a:spcPct val="107000"/>
                        </a:lnSpc>
                        <a:spcAft>
                          <a:spcPts val="0"/>
                        </a:spcAft>
                      </a:pPr>
                      <a:r>
                        <a:rPr lang="en-US" sz="1800" dirty="0">
                          <a:effectLst/>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rowSpan="3" hMerge="1">
                  <a:txBody>
                    <a:bodyPr/>
                    <a:lstStyle/>
                    <a:p>
                      <a:endParaRPr lang="ru-RU"/>
                    </a:p>
                  </a:txBody>
                  <a:tcPr/>
                </a:tc>
                <a:tc gridSpan="5">
                  <a:txBody>
                    <a:bodyPr/>
                    <a:lstStyle/>
                    <a:p>
                      <a:pPr>
                        <a:lnSpc>
                          <a:spcPct val="107000"/>
                        </a:lnSpc>
                        <a:spcAft>
                          <a:spcPts val="0"/>
                        </a:spcAft>
                      </a:pPr>
                      <a:r>
                        <a:rPr lang="en-US" sz="1800" dirty="0">
                          <a:effectLst/>
                        </a:rPr>
                        <a:t>Paired Differences</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3">
                  <a:txBody>
                    <a:bodyPr/>
                    <a:lstStyle/>
                    <a:p>
                      <a:pPr>
                        <a:lnSpc>
                          <a:spcPct val="107000"/>
                        </a:lnSpc>
                        <a:spcAft>
                          <a:spcPts val="0"/>
                        </a:spcAft>
                      </a:pPr>
                      <a:r>
                        <a:rPr lang="en-US" sz="1800">
                          <a:effectLst/>
                        </a:rPr>
                        <a:t>t</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rowSpan="3">
                  <a:txBody>
                    <a:bodyPr/>
                    <a:lstStyle/>
                    <a:p>
                      <a:pPr>
                        <a:lnSpc>
                          <a:spcPct val="107000"/>
                        </a:lnSpc>
                        <a:spcAft>
                          <a:spcPts val="0"/>
                        </a:spcAft>
                      </a:pPr>
                      <a:r>
                        <a:rPr lang="en-US" sz="1800">
                          <a:effectLst/>
                        </a:rPr>
                        <a:t>df</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rowSpan="3">
                  <a:txBody>
                    <a:bodyPr/>
                    <a:lstStyle/>
                    <a:p>
                      <a:pPr>
                        <a:lnSpc>
                          <a:spcPct val="107000"/>
                        </a:lnSpc>
                        <a:spcAft>
                          <a:spcPts val="0"/>
                        </a:spcAft>
                      </a:pPr>
                      <a:r>
                        <a:rPr lang="en-US" sz="1800">
                          <a:effectLst/>
                        </a:rPr>
                        <a:t>Sig. (2-tailed)</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2276684139"/>
                  </a:ext>
                </a:extLst>
              </a:tr>
              <a:tr h="773900">
                <a:tc gridSpan="2" vMerge="1">
                  <a:txBody>
                    <a:bodyPr/>
                    <a:lstStyle/>
                    <a:p>
                      <a:endParaRPr lang="ru-RU"/>
                    </a:p>
                  </a:txBody>
                  <a:tcPr/>
                </a:tc>
                <a:tc hMerge="1" vMerge="1">
                  <a:txBody>
                    <a:bodyPr/>
                    <a:lstStyle/>
                    <a:p>
                      <a:endParaRPr lang="ru-RU"/>
                    </a:p>
                  </a:txBody>
                  <a:tcPr/>
                </a:tc>
                <a:tc rowSpan="2">
                  <a:txBody>
                    <a:bodyPr/>
                    <a:lstStyle/>
                    <a:p>
                      <a:pPr>
                        <a:lnSpc>
                          <a:spcPct val="107000"/>
                        </a:lnSpc>
                        <a:spcAft>
                          <a:spcPts val="0"/>
                        </a:spcAft>
                      </a:pPr>
                      <a:r>
                        <a:rPr lang="en-US" sz="1800">
                          <a:effectLst/>
                        </a:rPr>
                        <a:t>Mean</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rowSpan="2">
                  <a:txBody>
                    <a:bodyPr/>
                    <a:lstStyle/>
                    <a:p>
                      <a:pPr>
                        <a:lnSpc>
                          <a:spcPct val="107000"/>
                        </a:lnSpc>
                        <a:spcAft>
                          <a:spcPts val="0"/>
                        </a:spcAft>
                      </a:pPr>
                      <a:r>
                        <a:rPr lang="en-US" sz="1800" dirty="0">
                          <a:effectLst/>
                        </a:rPr>
                        <a:t>Std. Deviation</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rowSpan="2">
                  <a:txBody>
                    <a:bodyPr/>
                    <a:lstStyle/>
                    <a:p>
                      <a:pPr>
                        <a:lnSpc>
                          <a:spcPct val="107000"/>
                        </a:lnSpc>
                        <a:spcAft>
                          <a:spcPts val="0"/>
                        </a:spcAft>
                      </a:pPr>
                      <a:r>
                        <a:rPr lang="en-US" sz="1800" dirty="0">
                          <a:effectLst/>
                        </a:rPr>
                        <a:t>Std. Error Mean</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gridSpan="2">
                  <a:txBody>
                    <a:bodyPr/>
                    <a:lstStyle/>
                    <a:p>
                      <a:pPr>
                        <a:lnSpc>
                          <a:spcPct val="107000"/>
                        </a:lnSpc>
                        <a:spcAft>
                          <a:spcPts val="0"/>
                        </a:spcAft>
                      </a:pPr>
                      <a:r>
                        <a:rPr lang="en-US" sz="1800" dirty="0">
                          <a:effectLst/>
                        </a:rPr>
                        <a:t>95% Confidence Interval of the Difference</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2524889210"/>
                  </a:ext>
                </a:extLst>
              </a:tr>
              <a:tr h="248995">
                <a:tc gridSpan="2" vMerge="1">
                  <a:txBody>
                    <a:bodyPr/>
                    <a:lstStyle/>
                    <a:p>
                      <a:endParaRPr lang="ru-RU"/>
                    </a:p>
                  </a:txBody>
                  <a:tcPr/>
                </a:tc>
                <a:tc hMerge="1"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07000"/>
                        </a:lnSpc>
                        <a:spcAft>
                          <a:spcPts val="0"/>
                        </a:spcAft>
                      </a:pPr>
                      <a:r>
                        <a:rPr lang="en-US" sz="1800">
                          <a:effectLst/>
                        </a:rPr>
                        <a:t>Lower</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07000"/>
                        </a:lnSpc>
                        <a:spcAft>
                          <a:spcPts val="0"/>
                        </a:spcAft>
                      </a:pPr>
                      <a:r>
                        <a:rPr lang="en-US" sz="1800" dirty="0">
                          <a:effectLst/>
                        </a:rPr>
                        <a:t>Upper</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140362338"/>
                  </a:ext>
                </a:extLst>
              </a:tr>
              <a:tr h="773900">
                <a:tc>
                  <a:txBody>
                    <a:bodyPr/>
                    <a:lstStyle/>
                    <a:p>
                      <a:pPr>
                        <a:lnSpc>
                          <a:spcPct val="107000"/>
                        </a:lnSpc>
                        <a:spcAft>
                          <a:spcPts val="0"/>
                        </a:spcAft>
                      </a:pPr>
                      <a:r>
                        <a:rPr lang="en-US" sz="900">
                          <a:effectLst/>
                        </a:rPr>
                        <a:t>Pair 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800">
                          <a:effectLst/>
                        </a:rPr>
                        <a:t>TEA 18 - TEA 20</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800">
                          <a:effectLst/>
                        </a:rPr>
                        <a:t>-.08696</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800">
                          <a:effectLst/>
                        </a:rPr>
                        <a:t>2.02312</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800">
                          <a:effectLst/>
                        </a:rPr>
                        <a:t>.42185</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800">
                          <a:effectLst/>
                        </a:rPr>
                        <a:t>-.96182</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800">
                          <a:effectLst/>
                        </a:rPr>
                        <a:t>.78791</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800" dirty="0">
                          <a:effectLst/>
                        </a:rPr>
                        <a:t>-.206</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800" dirty="0">
                          <a:effectLst/>
                        </a:rPr>
                        <a:t>22</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800" dirty="0">
                          <a:effectLst/>
                        </a:rPr>
                        <a:t>.839</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81611603"/>
                  </a:ext>
                </a:extLst>
              </a:tr>
            </a:tbl>
          </a:graphicData>
        </a:graphic>
      </p:graphicFrame>
    </p:spTree>
    <p:extLst>
      <p:ext uri="{BB962C8B-B14F-4D97-AF65-F5344CB8AC3E}">
        <p14:creationId xmlns:p14="http://schemas.microsoft.com/office/powerpoint/2010/main" val="3322214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6A7AB9-387E-CA0E-107E-A3A5198C8241}"/>
              </a:ext>
            </a:extLst>
          </p:cNvPr>
          <p:cNvPicPr>
            <a:picLocks noChangeAspect="1"/>
          </p:cNvPicPr>
          <p:nvPr/>
        </p:nvPicPr>
        <p:blipFill rotWithShape="1">
          <a:blip r:embed="rId2">
            <a:alphaModFix amt="25000"/>
          </a:blip>
          <a:srcRect t="1391" b="355"/>
          <a:stretch/>
        </p:blipFill>
        <p:spPr>
          <a:xfrm>
            <a:off x="20" y="10"/>
            <a:ext cx="12191980" cy="6857990"/>
          </a:xfrm>
          <a:prstGeom prst="rect">
            <a:avLst/>
          </a:prstGeom>
        </p:spPr>
      </p:pic>
      <p:sp>
        <p:nvSpPr>
          <p:cNvPr id="2" name="Titre 1">
            <a:extLst>
              <a:ext uri="{FF2B5EF4-FFF2-40B4-BE49-F238E27FC236}">
                <a16:creationId xmlns:a16="http://schemas.microsoft.com/office/drawing/2014/main" id="{701111E6-8267-0EFF-2AAB-AAAB57696D3C}"/>
              </a:ext>
            </a:extLst>
          </p:cNvPr>
          <p:cNvSpPr>
            <a:spLocks noGrp="1"/>
          </p:cNvSpPr>
          <p:nvPr>
            <p:ph type="title"/>
          </p:nvPr>
        </p:nvSpPr>
        <p:spPr>
          <a:xfrm>
            <a:off x="684212" y="685799"/>
            <a:ext cx="10440988" cy="4216139"/>
          </a:xfrm>
        </p:spPr>
        <p:txBody>
          <a:bodyPr vert="horz" lIns="91440" tIns="45720" rIns="91440" bIns="45720" rtlCol="0" anchor="b">
            <a:normAutofit fontScale="90000"/>
          </a:bodyPr>
          <a:lstStyle/>
          <a:p>
            <a:pPr>
              <a:lnSpc>
                <a:spcPct val="90000"/>
              </a:lnSpc>
            </a:pPr>
            <a:r>
              <a:rPr lang="en-US" sz="3000" b="1" dirty="0" smtClean="0">
                <a:solidFill>
                  <a:schemeClr val="accent3">
                    <a:lumMod val="60000"/>
                    <a:lumOff val="40000"/>
                  </a:schemeClr>
                </a:solidFill>
              </a:rPr>
              <a:t>Conclusion 1.</a:t>
            </a:r>
            <a:r>
              <a:rPr lang="en-US" sz="3000" dirty="0" smtClean="0"/>
              <a:t> </a:t>
            </a:r>
            <a:br>
              <a:rPr lang="en-US" sz="3000" dirty="0" smtClean="0"/>
            </a:br>
            <a:r>
              <a:rPr lang="en-US" sz="3000" dirty="0" smtClean="0"/>
              <a:t>There </a:t>
            </a:r>
            <a:r>
              <a:rPr lang="en-US" sz="3000" dirty="0"/>
              <a:t>is no strong evidence of the influence of  implemented regulations on total Entrepreneurship Activity in GEM survey . There were many factors that effected the Entrepreneurship activity Last years: covid,  Russian aggression. </a:t>
            </a:r>
            <a:r>
              <a:rPr lang="en-US" sz="3000" dirty="0" smtClean="0"/>
              <a:t/>
            </a:r>
            <a:br>
              <a:rPr lang="en-US" sz="3000" dirty="0" smtClean="0"/>
            </a:br>
            <a:r>
              <a:rPr lang="en-US" sz="3000" dirty="0"/>
              <a:t/>
            </a:r>
            <a:br>
              <a:rPr lang="en-US" sz="3000" dirty="0"/>
            </a:br>
            <a:r>
              <a:rPr lang="en-US" sz="3000" dirty="0"/>
              <a:t>It should be special </a:t>
            </a:r>
            <a:r>
              <a:rPr lang="en-US" sz="3000" dirty="0" smtClean="0"/>
              <a:t>survey</a:t>
            </a:r>
            <a:r>
              <a:rPr lang="en-US" sz="3000" dirty="0"/>
              <a:t> </a:t>
            </a:r>
            <a:r>
              <a:rPr lang="en-US" sz="3000" dirty="0" smtClean="0"/>
              <a:t>of the awareness and readiness of entrepreneurs to implement EGD regulations, the influence of EGD on Entrepreneurial activity</a:t>
            </a:r>
            <a:endParaRPr lang="en-US" sz="3000" dirty="0"/>
          </a:p>
        </p:txBody>
      </p:sp>
    </p:spTree>
    <p:extLst>
      <p:ext uri="{BB962C8B-B14F-4D97-AF65-F5344CB8AC3E}">
        <p14:creationId xmlns:p14="http://schemas.microsoft.com/office/powerpoint/2010/main" val="36074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2" y="685800"/>
            <a:ext cx="9232785" cy="1011025"/>
          </a:xfrm>
        </p:spPr>
        <p:txBody>
          <a:bodyPr>
            <a:normAutofit fontScale="90000"/>
          </a:bodyPr>
          <a:lstStyle/>
          <a:p>
            <a:r>
              <a:rPr lang="en-US" b="1" dirty="0" smtClean="0"/>
              <a:t>Age and sectorial structure of Entrepreneurship of the survey</a:t>
            </a:r>
            <a:endParaRPr lang="ru-RU" b="1" dirty="0"/>
          </a:p>
        </p:txBody>
      </p:sp>
      <p:pic>
        <p:nvPicPr>
          <p:cNvPr id="4" name="Espace réservé du contenu 4">
            <a:extLst>
              <a:ext uri="{FF2B5EF4-FFF2-40B4-BE49-F238E27FC236}">
                <a16:creationId xmlns:a16="http://schemas.microsoft.com/office/drawing/2014/main" id="{F4657023-B270-E9C5-4EBA-835C44D5AEC0}"/>
              </a:ext>
            </a:extLst>
          </p:cNvPr>
          <p:cNvPicPr>
            <a:picLocks noChangeAspect="1"/>
          </p:cNvPicPr>
          <p:nvPr/>
        </p:nvPicPr>
        <p:blipFill rotWithShape="1">
          <a:blip r:embed="rId2"/>
          <a:srcRect l="12852" t="61530" r="74487" b="25865"/>
          <a:stretch/>
        </p:blipFill>
        <p:spPr>
          <a:xfrm>
            <a:off x="281857" y="2525493"/>
            <a:ext cx="3387641" cy="2030036"/>
          </a:xfrm>
          <a:prstGeom prst="rect">
            <a:avLst/>
          </a:prstGeom>
        </p:spPr>
      </p:pic>
      <p:pic>
        <p:nvPicPr>
          <p:cNvPr id="5" name="Espace réservé du contenu 4">
            <a:extLst>
              <a:ext uri="{FF2B5EF4-FFF2-40B4-BE49-F238E27FC236}">
                <a16:creationId xmlns:a16="http://schemas.microsoft.com/office/drawing/2014/main" id="{F4657023-B270-E9C5-4EBA-835C44D5AEC0}"/>
              </a:ext>
            </a:extLst>
          </p:cNvPr>
          <p:cNvPicPr>
            <a:picLocks noChangeAspect="1"/>
          </p:cNvPicPr>
          <p:nvPr/>
        </p:nvPicPr>
        <p:blipFill rotWithShape="1">
          <a:blip r:embed="rId2"/>
          <a:srcRect l="45236" t="55919" r="42108" b="22312"/>
          <a:stretch/>
        </p:blipFill>
        <p:spPr>
          <a:xfrm>
            <a:off x="3748413" y="2512633"/>
            <a:ext cx="2455554" cy="2541967"/>
          </a:xfrm>
          <a:prstGeom prst="rect">
            <a:avLst/>
          </a:prstGeom>
        </p:spPr>
      </p:pic>
      <p:pic>
        <p:nvPicPr>
          <p:cNvPr id="6" name="Espace réservé du contenu 4">
            <a:extLst>
              <a:ext uri="{FF2B5EF4-FFF2-40B4-BE49-F238E27FC236}">
                <a16:creationId xmlns:a16="http://schemas.microsoft.com/office/drawing/2014/main" id="{F4657023-B270-E9C5-4EBA-835C44D5AEC0}"/>
              </a:ext>
            </a:extLst>
          </p:cNvPr>
          <p:cNvPicPr>
            <a:picLocks noChangeAspect="1"/>
          </p:cNvPicPr>
          <p:nvPr/>
        </p:nvPicPr>
        <p:blipFill rotWithShape="1">
          <a:blip r:embed="rId2"/>
          <a:srcRect l="11894" t="48806" r="72105" b="47797"/>
          <a:stretch/>
        </p:blipFill>
        <p:spPr>
          <a:xfrm>
            <a:off x="281857" y="1922691"/>
            <a:ext cx="3307120" cy="422527"/>
          </a:xfrm>
          <a:prstGeom prst="rect">
            <a:avLst/>
          </a:prstGeom>
        </p:spPr>
      </p:pic>
      <p:pic>
        <p:nvPicPr>
          <p:cNvPr id="7" name="Espace réservé du contenu 4">
            <a:extLst>
              <a:ext uri="{FF2B5EF4-FFF2-40B4-BE49-F238E27FC236}">
                <a16:creationId xmlns:a16="http://schemas.microsoft.com/office/drawing/2014/main" id="{706919E8-6984-E5FD-37D1-550A2E129A41}"/>
              </a:ext>
            </a:extLst>
          </p:cNvPr>
          <p:cNvPicPr>
            <a:picLocks noChangeAspect="1"/>
          </p:cNvPicPr>
          <p:nvPr/>
        </p:nvPicPr>
        <p:blipFill rotWithShape="1">
          <a:blip r:embed="rId3"/>
          <a:srcRect l="12805" t="43604" r="77534" b="30662"/>
          <a:stretch/>
        </p:blipFill>
        <p:spPr>
          <a:xfrm>
            <a:off x="6452115" y="2512633"/>
            <a:ext cx="1993524" cy="2612632"/>
          </a:xfrm>
          <a:prstGeom prst="rect">
            <a:avLst/>
          </a:prstGeom>
        </p:spPr>
      </p:pic>
      <p:pic>
        <p:nvPicPr>
          <p:cNvPr id="8" name="Espace réservé du contenu 4">
            <a:extLst>
              <a:ext uri="{FF2B5EF4-FFF2-40B4-BE49-F238E27FC236}">
                <a16:creationId xmlns:a16="http://schemas.microsoft.com/office/drawing/2014/main" id="{706919E8-6984-E5FD-37D1-550A2E129A41}"/>
              </a:ext>
            </a:extLst>
          </p:cNvPr>
          <p:cNvPicPr>
            <a:picLocks noChangeAspect="1"/>
          </p:cNvPicPr>
          <p:nvPr/>
        </p:nvPicPr>
        <p:blipFill rotWithShape="1">
          <a:blip r:embed="rId3"/>
          <a:srcRect l="11726" t="35189" r="67813" b="61606"/>
          <a:stretch/>
        </p:blipFill>
        <p:spPr>
          <a:xfrm>
            <a:off x="6463852" y="1922691"/>
            <a:ext cx="5482329" cy="422527"/>
          </a:xfrm>
          <a:prstGeom prst="rect">
            <a:avLst/>
          </a:prstGeom>
        </p:spPr>
      </p:pic>
      <p:pic>
        <p:nvPicPr>
          <p:cNvPr id="9" name="Espace réservé du contenu 4">
            <a:extLst>
              <a:ext uri="{FF2B5EF4-FFF2-40B4-BE49-F238E27FC236}">
                <a16:creationId xmlns:a16="http://schemas.microsoft.com/office/drawing/2014/main" id="{706919E8-6984-E5FD-37D1-550A2E129A41}"/>
              </a:ext>
            </a:extLst>
          </p:cNvPr>
          <p:cNvPicPr>
            <a:picLocks noChangeAspect="1"/>
          </p:cNvPicPr>
          <p:nvPr/>
        </p:nvPicPr>
        <p:blipFill rotWithShape="1">
          <a:blip r:embed="rId3"/>
          <a:srcRect l="38967" t="41653" r="40150" b="26029"/>
          <a:stretch/>
        </p:blipFill>
        <p:spPr>
          <a:xfrm>
            <a:off x="8524554" y="2525493"/>
            <a:ext cx="3421627" cy="2605550"/>
          </a:xfrm>
          <a:prstGeom prst="rect">
            <a:avLst/>
          </a:prstGeom>
        </p:spPr>
      </p:pic>
    </p:spTree>
    <p:extLst>
      <p:ext uri="{BB962C8B-B14F-4D97-AF65-F5344CB8AC3E}">
        <p14:creationId xmlns:p14="http://schemas.microsoft.com/office/powerpoint/2010/main" val="2886652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2" y="685800"/>
            <a:ext cx="10759928" cy="1011025"/>
          </a:xfrm>
        </p:spPr>
        <p:txBody>
          <a:bodyPr>
            <a:normAutofit/>
          </a:bodyPr>
          <a:lstStyle/>
          <a:p>
            <a:r>
              <a:rPr lang="en-US" b="1" dirty="0" smtClean="0"/>
              <a:t>The Geographical structure of Entrepreneurship</a:t>
            </a:r>
            <a:endParaRPr lang="ru-RU" b="1" dirty="0"/>
          </a:p>
        </p:txBody>
      </p:sp>
      <p:pic>
        <p:nvPicPr>
          <p:cNvPr id="11" name="Espace réservé du contenu 4">
            <a:extLst>
              <a:ext uri="{FF2B5EF4-FFF2-40B4-BE49-F238E27FC236}">
                <a16:creationId xmlns:a16="http://schemas.microsoft.com/office/drawing/2014/main" id="{5E4BCDA3-E161-9B8C-59EA-F62697B7DD91}"/>
              </a:ext>
            </a:extLst>
          </p:cNvPr>
          <p:cNvPicPr>
            <a:picLocks noChangeAspect="1"/>
          </p:cNvPicPr>
          <p:nvPr/>
        </p:nvPicPr>
        <p:blipFill rotWithShape="1">
          <a:blip r:embed="rId2"/>
          <a:srcRect l="12110" t="39094" r="66078" b="39082"/>
          <a:stretch/>
        </p:blipFill>
        <p:spPr>
          <a:xfrm>
            <a:off x="1560354" y="2296726"/>
            <a:ext cx="4775007" cy="3067664"/>
          </a:xfrm>
          <a:prstGeom prst="rect">
            <a:avLst/>
          </a:prstGeom>
        </p:spPr>
      </p:pic>
      <p:pic>
        <p:nvPicPr>
          <p:cNvPr id="12" name="Espace réservé du contenu 4">
            <a:extLst>
              <a:ext uri="{FF2B5EF4-FFF2-40B4-BE49-F238E27FC236}">
                <a16:creationId xmlns:a16="http://schemas.microsoft.com/office/drawing/2014/main" id="{5E4BCDA3-E161-9B8C-59EA-F62697B7DD91}"/>
              </a:ext>
            </a:extLst>
          </p:cNvPr>
          <p:cNvPicPr>
            <a:picLocks noChangeAspect="1"/>
          </p:cNvPicPr>
          <p:nvPr/>
        </p:nvPicPr>
        <p:blipFill rotWithShape="1">
          <a:blip r:embed="rId2"/>
          <a:srcRect l="38614" t="38304" r="39637" b="37502"/>
          <a:stretch/>
        </p:blipFill>
        <p:spPr>
          <a:xfrm>
            <a:off x="6438680" y="2300588"/>
            <a:ext cx="4289322" cy="3063802"/>
          </a:xfrm>
          <a:prstGeom prst="rect">
            <a:avLst/>
          </a:prstGeom>
        </p:spPr>
      </p:pic>
    </p:spTree>
    <p:extLst>
      <p:ext uri="{BB962C8B-B14F-4D97-AF65-F5344CB8AC3E}">
        <p14:creationId xmlns:p14="http://schemas.microsoft.com/office/powerpoint/2010/main" val="3699391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4662" y="300298"/>
            <a:ext cx="10733745" cy="1011025"/>
          </a:xfrm>
        </p:spPr>
        <p:txBody>
          <a:bodyPr>
            <a:normAutofit fontScale="90000"/>
          </a:bodyPr>
          <a:lstStyle/>
          <a:p>
            <a:r>
              <a:rPr lang="en-US" b="1" dirty="0" smtClean="0"/>
              <a:t>The Entrepreneurs’ awareness of objectives and actions</a:t>
            </a:r>
            <a:endParaRPr lang="ru-RU" b="1" dirty="0"/>
          </a:p>
        </p:txBody>
      </p:sp>
      <p:pic>
        <p:nvPicPr>
          <p:cNvPr id="7" name="Espace réservé du contenu 4">
            <a:extLst>
              <a:ext uri="{FF2B5EF4-FFF2-40B4-BE49-F238E27FC236}">
                <a16:creationId xmlns:a16="http://schemas.microsoft.com/office/drawing/2014/main" id="{2277399C-6F5C-D169-0476-AF82A7956A3A}"/>
              </a:ext>
            </a:extLst>
          </p:cNvPr>
          <p:cNvPicPr>
            <a:picLocks noChangeAspect="1"/>
          </p:cNvPicPr>
          <p:nvPr/>
        </p:nvPicPr>
        <p:blipFill rotWithShape="1">
          <a:blip r:embed="rId2"/>
          <a:srcRect l="12454" t="46710" r="80557" b="45835"/>
          <a:stretch/>
        </p:blipFill>
        <p:spPr>
          <a:xfrm>
            <a:off x="1566526" y="2332769"/>
            <a:ext cx="2381333" cy="1428801"/>
          </a:xfrm>
          <a:prstGeom prst="rect">
            <a:avLst/>
          </a:prstGeom>
        </p:spPr>
      </p:pic>
      <p:pic>
        <p:nvPicPr>
          <p:cNvPr id="8" name="Espace réservé du contenu 4">
            <a:extLst>
              <a:ext uri="{FF2B5EF4-FFF2-40B4-BE49-F238E27FC236}">
                <a16:creationId xmlns:a16="http://schemas.microsoft.com/office/drawing/2014/main" id="{2277399C-6F5C-D169-0476-AF82A7956A3A}"/>
              </a:ext>
            </a:extLst>
          </p:cNvPr>
          <p:cNvPicPr>
            <a:picLocks noChangeAspect="1"/>
          </p:cNvPicPr>
          <p:nvPr/>
        </p:nvPicPr>
        <p:blipFill rotWithShape="1">
          <a:blip r:embed="rId2"/>
          <a:srcRect l="43528" t="40307" r="43300" b="39525"/>
          <a:stretch/>
        </p:blipFill>
        <p:spPr>
          <a:xfrm>
            <a:off x="4249881" y="2332769"/>
            <a:ext cx="3082074" cy="2654358"/>
          </a:xfrm>
          <a:prstGeom prst="rect">
            <a:avLst/>
          </a:prstGeom>
        </p:spPr>
      </p:pic>
      <p:pic>
        <p:nvPicPr>
          <p:cNvPr id="9" name="Espace réservé du contenu 4">
            <a:extLst>
              <a:ext uri="{FF2B5EF4-FFF2-40B4-BE49-F238E27FC236}">
                <a16:creationId xmlns:a16="http://schemas.microsoft.com/office/drawing/2014/main" id="{2277399C-6F5C-D169-0476-AF82A7956A3A}"/>
              </a:ext>
            </a:extLst>
          </p:cNvPr>
          <p:cNvPicPr>
            <a:picLocks noChangeAspect="1"/>
          </p:cNvPicPr>
          <p:nvPr/>
        </p:nvPicPr>
        <p:blipFill rotWithShape="1">
          <a:blip r:embed="rId2"/>
          <a:srcRect l="11852" t="31546" r="59068" b="64392"/>
          <a:stretch/>
        </p:blipFill>
        <p:spPr>
          <a:xfrm>
            <a:off x="103968" y="1696826"/>
            <a:ext cx="6060381" cy="476104"/>
          </a:xfrm>
          <a:prstGeom prst="rect">
            <a:avLst/>
          </a:prstGeom>
        </p:spPr>
      </p:pic>
      <p:pic>
        <p:nvPicPr>
          <p:cNvPr id="10" name="Espace réservé du contenu 5">
            <a:extLst>
              <a:ext uri="{FF2B5EF4-FFF2-40B4-BE49-F238E27FC236}">
                <a16:creationId xmlns:a16="http://schemas.microsoft.com/office/drawing/2014/main" id="{1EDA6025-B527-65A5-1BB2-AA61DB9CEA46}"/>
              </a:ext>
            </a:extLst>
          </p:cNvPr>
          <p:cNvPicPr>
            <a:picLocks noChangeAspect="1"/>
          </p:cNvPicPr>
          <p:nvPr/>
        </p:nvPicPr>
        <p:blipFill rotWithShape="1">
          <a:blip r:embed="rId3"/>
          <a:srcRect l="11572" t="34271" r="49931" b="61811"/>
          <a:stretch/>
        </p:blipFill>
        <p:spPr>
          <a:xfrm>
            <a:off x="3682129" y="5219948"/>
            <a:ext cx="8443883" cy="483492"/>
          </a:xfrm>
          <a:prstGeom prst="rect">
            <a:avLst/>
          </a:prstGeom>
        </p:spPr>
      </p:pic>
      <p:pic>
        <p:nvPicPr>
          <p:cNvPr id="14" name="Espace réservé du contenu 4">
            <a:extLst>
              <a:ext uri="{FF2B5EF4-FFF2-40B4-BE49-F238E27FC236}">
                <a16:creationId xmlns:a16="http://schemas.microsoft.com/office/drawing/2014/main" id="{2277399C-6F5C-D169-0476-AF82A7956A3A}"/>
              </a:ext>
            </a:extLst>
          </p:cNvPr>
          <p:cNvPicPr>
            <a:picLocks noChangeAspect="1"/>
          </p:cNvPicPr>
          <p:nvPr/>
        </p:nvPicPr>
        <p:blipFill rotWithShape="1">
          <a:blip r:embed="rId2"/>
          <a:srcRect l="12454" t="46710" r="80557" b="45835"/>
          <a:stretch/>
        </p:blipFill>
        <p:spPr>
          <a:xfrm>
            <a:off x="7633977" y="3534612"/>
            <a:ext cx="2381333" cy="1428801"/>
          </a:xfrm>
          <a:prstGeom prst="rect">
            <a:avLst/>
          </a:prstGeom>
        </p:spPr>
      </p:pic>
    </p:spTree>
    <p:extLst>
      <p:ext uri="{BB962C8B-B14F-4D97-AF65-F5344CB8AC3E}">
        <p14:creationId xmlns:p14="http://schemas.microsoft.com/office/powerpoint/2010/main" val="276230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3" y="685800"/>
            <a:ext cx="9741832" cy="1011025"/>
          </a:xfrm>
        </p:spPr>
        <p:txBody>
          <a:bodyPr>
            <a:normAutofit/>
          </a:bodyPr>
          <a:lstStyle/>
          <a:p>
            <a:r>
              <a:rPr lang="en-US" b="1" dirty="0" smtClean="0"/>
              <a:t>The Mentioned priority objectives of EGD</a:t>
            </a:r>
            <a:endParaRPr lang="ru-RU" b="1" dirty="0"/>
          </a:p>
        </p:txBody>
      </p:sp>
      <p:pic>
        <p:nvPicPr>
          <p:cNvPr id="6" name="Рисунок 5"/>
          <p:cNvPicPr>
            <a:picLocks noChangeAspect="1"/>
          </p:cNvPicPr>
          <p:nvPr/>
        </p:nvPicPr>
        <p:blipFill rotWithShape="1">
          <a:blip r:embed="rId2"/>
          <a:srcRect l="7169" t="25335" r="8604" b="55403"/>
          <a:stretch/>
        </p:blipFill>
        <p:spPr>
          <a:xfrm>
            <a:off x="2753396" y="3243058"/>
            <a:ext cx="6608190" cy="850366"/>
          </a:xfrm>
          <a:prstGeom prst="rect">
            <a:avLst/>
          </a:prstGeom>
        </p:spPr>
      </p:pic>
      <p:pic>
        <p:nvPicPr>
          <p:cNvPr id="7" name="Рисунок 6"/>
          <p:cNvPicPr>
            <a:picLocks noChangeAspect="1"/>
          </p:cNvPicPr>
          <p:nvPr/>
        </p:nvPicPr>
        <p:blipFill rotWithShape="1">
          <a:blip r:embed="rId2"/>
          <a:srcRect l="7002" t="43714" r="11499" b="43935"/>
          <a:stretch/>
        </p:blipFill>
        <p:spPr>
          <a:xfrm>
            <a:off x="2724346" y="2485280"/>
            <a:ext cx="6608960" cy="563541"/>
          </a:xfrm>
          <a:prstGeom prst="rect">
            <a:avLst/>
          </a:prstGeom>
        </p:spPr>
      </p:pic>
      <p:pic>
        <p:nvPicPr>
          <p:cNvPr id="8" name="Рисунок 7"/>
          <p:cNvPicPr>
            <a:picLocks noChangeAspect="1"/>
          </p:cNvPicPr>
          <p:nvPr/>
        </p:nvPicPr>
        <p:blipFill rotWithShape="1">
          <a:blip r:embed="rId2"/>
          <a:srcRect l="7003" t="56065" r="17042" b="36289"/>
          <a:stretch/>
        </p:blipFill>
        <p:spPr>
          <a:xfrm>
            <a:off x="2753396" y="4291634"/>
            <a:ext cx="6608190" cy="374319"/>
          </a:xfrm>
          <a:prstGeom prst="rect">
            <a:avLst/>
          </a:prstGeom>
        </p:spPr>
      </p:pic>
      <p:pic>
        <p:nvPicPr>
          <p:cNvPr id="9" name="Рисунок 8"/>
          <p:cNvPicPr>
            <a:picLocks noChangeAspect="1"/>
          </p:cNvPicPr>
          <p:nvPr/>
        </p:nvPicPr>
        <p:blipFill rotWithShape="1">
          <a:blip r:embed="rId2"/>
          <a:srcRect l="7317" t="63112" r="8666" b="24421"/>
          <a:stretch/>
        </p:blipFill>
        <p:spPr>
          <a:xfrm>
            <a:off x="2753396" y="4864163"/>
            <a:ext cx="6608190" cy="551765"/>
          </a:xfrm>
          <a:prstGeom prst="rect">
            <a:avLst/>
          </a:prstGeom>
        </p:spPr>
      </p:pic>
      <p:pic>
        <p:nvPicPr>
          <p:cNvPr id="10" name="Рисунок 9"/>
          <p:cNvPicPr>
            <a:picLocks noChangeAspect="1"/>
          </p:cNvPicPr>
          <p:nvPr/>
        </p:nvPicPr>
        <p:blipFill rotWithShape="1">
          <a:blip r:embed="rId2"/>
          <a:srcRect l="7335" t="75327" r="17042" b="12763"/>
          <a:stretch/>
        </p:blipFill>
        <p:spPr>
          <a:xfrm>
            <a:off x="2725116" y="5614138"/>
            <a:ext cx="6608190" cy="585628"/>
          </a:xfrm>
          <a:prstGeom prst="rect">
            <a:avLst/>
          </a:prstGeom>
        </p:spPr>
      </p:pic>
    </p:spTree>
    <p:extLst>
      <p:ext uri="{BB962C8B-B14F-4D97-AF65-F5344CB8AC3E}">
        <p14:creationId xmlns:p14="http://schemas.microsoft.com/office/powerpoint/2010/main" val="1279153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3" y="685800"/>
            <a:ext cx="10058400" cy="765928"/>
          </a:xfrm>
        </p:spPr>
        <p:txBody>
          <a:bodyPr>
            <a:normAutofit fontScale="90000"/>
          </a:bodyPr>
          <a:lstStyle/>
          <a:p>
            <a:r>
              <a:rPr lang="en-US" b="1" dirty="0" smtClean="0"/>
              <a:t>The mentioned actions to achieve the objectives of EGD</a:t>
            </a:r>
            <a:endParaRPr lang="ru-RU" b="1" dirty="0"/>
          </a:p>
        </p:txBody>
      </p:sp>
      <p:pic>
        <p:nvPicPr>
          <p:cNvPr id="5" name="Рисунок 4"/>
          <p:cNvPicPr>
            <a:picLocks noChangeAspect="1"/>
          </p:cNvPicPr>
          <p:nvPr/>
        </p:nvPicPr>
        <p:blipFill rotWithShape="1">
          <a:blip r:embed="rId2"/>
          <a:srcRect l="5561" t="21633" r="4272" b="3762"/>
          <a:stretch/>
        </p:blipFill>
        <p:spPr>
          <a:xfrm>
            <a:off x="424206" y="1809946"/>
            <a:ext cx="11453567" cy="4726833"/>
          </a:xfrm>
          <a:prstGeom prst="rect">
            <a:avLst/>
          </a:prstGeom>
        </p:spPr>
      </p:pic>
    </p:spTree>
    <p:extLst>
      <p:ext uri="{BB962C8B-B14F-4D97-AF65-F5344CB8AC3E}">
        <p14:creationId xmlns:p14="http://schemas.microsoft.com/office/powerpoint/2010/main" val="1007883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FBA45DD-7718-8EB6-10B7-3C12848B8B3B}"/>
              </a:ext>
            </a:extLst>
          </p:cNvPr>
          <p:cNvSpPr>
            <a:spLocks noGrp="1"/>
          </p:cNvSpPr>
          <p:nvPr>
            <p:ph idx="1"/>
          </p:nvPr>
        </p:nvSpPr>
        <p:spPr>
          <a:xfrm>
            <a:off x="684212" y="685800"/>
            <a:ext cx="8534400" cy="5936942"/>
          </a:xfrm>
        </p:spPr>
        <p:txBody>
          <a:bodyPr>
            <a:normAutofit fontScale="92500" lnSpcReduction="20000"/>
          </a:bodyPr>
          <a:lstStyle/>
          <a:p>
            <a:r>
              <a:rPr lang="en-US" sz="1800" dirty="0">
                <a:solidFill>
                  <a:srgbClr val="0B4DA1"/>
                </a:solidFill>
                <a:effectLst/>
                <a:latin typeface="Arial" panose="020B0604020202020204" pitchFamily="34" charset="0"/>
                <a:ea typeface="Times New Roman" panose="02020603050405020304" pitchFamily="18" charset="0"/>
                <a:cs typeface="Times New Roman" panose="02020603050405020304" pitchFamily="18" charset="0"/>
              </a:rPr>
              <a:t>On the 11 of December 2019  the European Commission presented </a:t>
            </a:r>
            <a:r>
              <a:rPr lang="en-US" sz="1800" b="1" dirty="0">
                <a:solidFill>
                  <a:srgbClr val="0B4DA1"/>
                </a:solidFill>
                <a:effectLst/>
                <a:latin typeface="Arial" panose="020B0604020202020204" pitchFamily="34" charset="0"/>
                <a:ea typeface="Times New Roman" panose="02020603050405020304" pitchFamily="18" charset="0"/>
                <a:cs typeface="Times New Roman" panose="02020603050405020304" pitchFamily="18" charset="0"/>
              </a:rPr>
              <a:t>The European Green Deal  – a roadmap for making the EU’s economy sustainable.</a:t>
            </a:r>
            <a:r>
              <a:rPr lang="en-US" sz="1800" dirty="0">
                <a:solidFill>
                  <a:srgbClr val="0B4DA1"/>
                </a:solidFill>
                <a:effectLst/>
                <a:latin typeface="Arial" panose="020B0604020202020204" pitchFamily="34" charset="0"/>
                <a:ea typeface="Times New Roman" panose="02020603050405020304" pitchFamily="18" charset="0"/>
                <a:cs typeface="Times New Roman" panose="02020603050405020304" pitchFamily="18" charset="0"/>
              </a:rPr>
              <a:t> </a:t>
            </a:r>
          </a:p>
          <a:p>
            <a:r>
              <a:rPr lang="en-US" sz="1800" b="1" dirty="0">
                <a:solidFill>
                  <a:srgbClr val="0B4DA1"/>
                </a:solidFill>
                <a:effectLst/>
                <a:latin typeface="Arial" panose="020B0604020202020204" pitchFamily="34" charset="0"/>
                <a:ea typeface="Times New Roman" panose="02020603050405020304" pitchFamily="18" charset="0"/>
              </a:rPr>
              <a:t>The 8th Environment Action </a:t>
            </a:r>
            <a:r>
              <a:rPr lang="en-US" sz="1800" b="1" dirty="0" err="1">
                <a:solidFill>
                  <a:srgbClr val="0B4DA1"/>
                </a:solidFill>
                <a:effectLst/>
                <a:latin typeface="Arial" panose="020B0604020202020204" pitchFamily="34" charset="0"/>
                <a:ea typeface="Times New Roman" panose="02020603050405020304" pitchFamily="18" charset="0"/>
              </a:rPr>
              <a:t>Programme</a:t>
            </a:r>
            <a:r>
              <a:rPr lang="en-US" sz="1800" b="1" dirty="0">
                <a:solidFill>
                  <a:srgbClr val="0B4DA1"/>
                </a:solidFill>
                <a:effectLst/>
                <a:latin typeface="Arial" panose="020B0604020202020204" pitchFamily="34" charset="0"/>
                <a:ea typeface="Times New Roman" panose="02020603050405020304" pitchFamily="18" charset="0"/>
              </a:rPr>
              <a:t> (EAP) is planned to guide the European environmental policy until 2030.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t>In 2020-2021 the different Directives were adopted regarding </a:t>
            </a:r>
            <a:r>
              <a:rPr lang="en-US" sz="1800" dirty="0">
                <a:solidFill>
                  <a:srgbClr val="0B4DA1"/>
                </a:solidFill>
                <a:effectLst/>
                <a:latin typeface="Arial" panose="020B0604020202020204" pitchFamily="34" charset="0"/>
                <a:ea typeface="Times New Roman" panose="02020603050405020304" pitchFamily="18" charset="0"/>
                <a:cs typeface="Times New Roman" panose="02020603050405020304" pitchFamily="18" charset="0"/>
              </a:rPr>
              <a:t>the following </a:t>
            </a:r>
            <a:r>
              <a:rPr lang="en-US" sz="1800" b="1" dirty="0">
                <a:solidFill>
                  <a:srgbClr val="0B4DA1"/>
                </a:solidFill>
                <a:effectLst/>
                <a:latin typeface="Arial" panose="020B0604020202020204" pitchFamily="34" charset="0"/>
                <a:ea typeface="Times New Roman" panose="02020603050405020304" pitchFamily="18" charset="0"/>
                <a:cs typeface="Times New Roman" panose="02020603050405020304" pitchFamily="18" charset="0"/>
              </a:rPr>
              <a:t>priority objectives</a:t>
            </a:r>
            <a:r>
              <a:rPr lang="en-US" sz="1800" dirty="0">
                <a:solidFill>
                  <a:srgbClr val="0B4DA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800" dirty="0">
                <a:solidFill>
                  <a:srgbClr val="0B4DA1"/>
                </a:solidFill>
                <a:effectLst/>
                <a:latin typeface="Arial" panose="020B0604020202020204" pitchFamily="34" charset="0"/>
                <a:ea typeface="Times New Roman" panose="02020603050405020304" pitchFamily="18" charset="0"/>
                <a:cs typeface="Times New Roman" panose="02020603050405020304" pitchFamily="18" charset="0"/>
              </a:rPr>
              <a:t>achieving the 2030 greenhouse gas emission reduction target and climate neutrality by 2050</a:t>
            </a:r>
            <a:endParaRPr lang="en-US" sz="1800" dirty="0">
              <a:solidFill>
                <a:srgbClr val="0B4DA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800" dirty="0">
                <a:solidFill>
                  <a:srgbClr val="0B4DA1"/>
                </a:solidFill>
                <a:effectLst/>
                <a:latin typeface="Arial" panose="020B0604020202020204" pitchFamily="34" charset="0"/>
                <a:ea typeface="Times New Roman" panose="02020603050405020304" pitchFamily="18" charset="0"/>
                <a:cs typeface="Times New Roman" panose="02020603050405020304" pitchFamily="18" charset="0"/>
              </a:rPr>
              <a:t>enhancing adaptive capacity, strengthening resilience and reducing vulnerability to climate change</a:t>
            </a:r>
            <a:endParaRPr lang="en-US" sz="1800" dirty="0">
              <a:solidFill>
                <a:srgbClr val="0B4DA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800" dirty="0">
                <a:solidFill>
                  <a:srgbClr val="0B4DA1"/>
                </a:solidFill>
                <a:effectLst/>
                <a:latin typeface="Arial" panose="020B0604020202020204" pitchFamily="34" charset="0"/>
                <a:ea typeface="Times New Roman" panose="02020603050405020304" pitchFamily="18" charset="0"/>
                <a:cs typeface="Times New Roman" panose="02020603050405020304" pitchFamily="18" charset="0"/>
              </a:rPr>
              <a:t>advancing towards a regenerative growth model, decoupling economic growth from resource use and environmental degradation, and accelerating the transition to a circular economy</a:t>
            </a:r>
            <a:endParaRPr lang="en-US" sz="1800" dirty="0">
              <a:solidFill>
                <a:srgbClr val="0B4DA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800" dirty="0">
                <a:solidFill>
                  <a:srgbClr val="0B4DA1"/>
                </a:solidFill>
                <a:effectLst/>
                <a:latin typeface="Arial" panose="020B0604020202020204" pitchFamily="34" charset="0"/>
                <a:ea typeface="Times New Roman" panose="02020603050405020304" pitchFamily="18" charset="0"/>
                <a:cs typeface="Times New Roman" panose="02020603050405020304" pitchFamily="18" charset="0"/>
              </a:rPr>
              <a:t>pursuing a zero-pollution ambition, including for air, water and soil and protecting the health and well-being of Europeans</a:t>
            </a:r>
            <a:endParaRPr lang="en-US" sz="1800" dirty="0">
              <a:solidFill>
                <a:srgbClr val="0B4DA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800" dirty="0">
                <a:solidFill>
                  <a:srgbClr val="0B4DA1"/>
                </a:solidFill>
                <a:effectLst/>
                <a:latin typeface="Arial" panose="020B0604020202020204" pitchFamily="34" charset="0"/>
                <a:ea typeface="Times New Roman" panose="02020603050405020304" pitchFamily="18" charset="0"/>
                <a:cs typeface="Times New Roman" panose="02020603050405020304" pitchFamily="18" charset="0"/>
              </a:rPr>
              <a:t>protecting, preserving and restoring biodiversity, and enhancing natural capital (notably air, water, soil, and forest, freshwater, wetland and marine ecosystems)</a:t>
            </a:r>
            <a:endParaRPr lang="en-US" sz="1800" dirty="0">
              <a:solidFill>
                <a:srgbClr val="0B4DA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800" dirty="0">
                <a:solidFill>
                  <a:srgbClr val="0B4DA1"/>
                </a:solidFill>
                <a:effectLst/>
                <a:latin typeface="Arial" panose="020B0604020202020204" pitchFamily="34" charset="0"/>
                <a:ea typeface="Times New Roman" panose="02020603050405020304" pitchFamily="18" charset="0"/>
                <a:cs typeface="Times New Roman" panose="02020603050405020304" pitchFamily="18" charset="0"/>
              </a:rPr>
              <a:t>reducing environmental and climate pressures related to production and consumption (particularly in the areas of energy, industrial development, buildings and infrastructure, mobility and the food system)</a:t>
            </a:r>
            <a:endParaRPr lang="en-US" sz="1800" dirty="0">
              <a:solidFill>
                <a:srgbClr val="0B4DA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11244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2" y="685800"/>
            <a:ext cx="9798393" cy="1011025"/>
          </a:xfrm>
        </p:spPr>
        <p:txBody>
          <a:bodyPr>
            <a:normAutofit/>
          </a:bodyPr>
          <a:lstStyle/>
          <a:p>
            <a:r>
              <a:rPr lang="en-US" b="1" dirty="0" smtClean="0"/>
              <a:t>The EGD actions influence on business</a:t>
            </a:r>
            <a:endParaRPr lang="ru-RU" b="1" dirty="0"/>
          </a:p>
        </p:txBody>
      </p:sp>
      <p:pic>
        <p:nvPicPr>
          <p:cNvPr id="11" name="Espace réservé pour une image  7">
            <a:extLst>
              <a:ext uri="{FF2B5EF4-FFF2-40B4-BE49-F238E27FC236}">
                <a16:creationId xmlns:a16="http://schemas.microsoft.com/office/drawing/2014/main" id="{69B992C8-B619-49B7-B050-5738EAF76354}"/>
              </a:ext>
            </a:extLst>
          </p:cNvPr>
          <p:cNvPicPr>
            <a:picLocks noChangeAspect="1"/>
          </p:cNvPicPr>
          <p:nvPr/>
        </p:nvPicPr>
        <p:blipFill rotWithShape="1">
          <a:blip r:embed="rId2"/>
          <a:srcRect l="11610" t="32894" r="47000" b="62712"/>
          <a:stretch/>
        </p:blipFill>
        <p:spPr>
          <a:xfrm>
            <a:off x="1151773" y="1983481"/>
            <a:ext cx="9492730" cy="566926"/>
          </a:xfrm>
          <a:prstGeom prst="rect">
            <a:avLst/>
          </a:prstGeom>
        </p:spPr>
      </p:pic>
      <p:pic>
        <p:nvPicPr>
          <p:cNvPr id="12" name="Espace réservé pour une image  7">
            <a:extLst>
              <a:ext uri="{FF2B5EF4-FFF2-40B4-BE49-F238E27FC236}">
                <a16:creationId xmlns:a16="http://schemas.microsoft.com/office/drawing/2014/main" id="{69B992C8-B619-49B7-B050-5738EAF76354}"/>
              </a:ext>
            </a:extLst>
          </p:cNvPr>
          <p:cNvPicPr>
            <a:picLocks noChangeAspect="1"/>
          </p:cNvPicPr>
          <p:nvPr/>
        </p:nvPicPr>
        <p:blipFill rotWithShape="1">
          <a:blip r:embed="rId2"/>
          <a:srcRect l="12261" t="48140" r="80499" b="43706"/>
          <a:stretch/>
        </p:blipFill>
        <p:spPr>
          <a:xfrm>
            <a:off x="1853333" y="2761649"/>
            <a:ext cx="3631598" cy="2300544"/>
          </a:xfrm>
          <a:prstGeom prst="rect">
            <a:avLst/>
          </a:prstGeom>
        </p:spPr>
      </p:pic>
      <p:pic>
        <p:nvPicPr>
          <p:cNvPr id="13" name="Espace réservé pour une image  7">
            <a:extLst>
              <a:ext uri="{FF2B5EF4-FFF2-40B4-BE49-F238E27FC236}">
                <a16:creationId xmlns:a16="http://schemas.microsoft.com/office/drawing/2014/main" id="{69B992C8-B619-49B7-B050-5738EAF76354}"/>
              </a:ext>
            </a:extLst>
          </p:cNvPr>
          <p:cNvPicPr>
            <a:picLocks noChangeAspect="1"/>
          </p:cNvPicPr>
          <p:nvPr/>
        </p:nvPicPr>
        <p:blipFill rotWithShape="1">
          <a:blip r:embed="rId2"/>
          <a:srcRect l="42494" t="42021" r="42177" b="37926"/>
          <a:stretch/>
        </p:blipFill>
        <p:spPr>
          <a:xfrm>
            <a:off x="5653041" y="2761649"/>
            <a:ext cx="4233691" cy="3115508"/>
          </a:xfrm>
          <a:prstGeom prst="rect">
            <a:avLst/>
          </a:prstGeom>
        </p:spPr>
      </p:pic>
    </p:spTree>
    <p:extLst>
      <p:ext uri="{BB962C8B-B14F-4D97-AF65-F5344CB8AC3E}">
        <p14:creationId xmlns:p14="http://schemas.microsoft.com/office/powerpoint/2010/main" val="47138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5105" y="582104"/>
            <a:ext cx="9044249" cy="1388097"/>
          </a:xfrm>
        </p:spPr>
        <p:txBody>
          <a:bodyPr/>
          <a:lstStyle/>
          <a:p>
            <a:r>
              <a:rPr lang="en-US" b="1" dirty="0" smtClean="0"/>
              <a:t>The Expected degree of Possible impact of EDG on business</a:t>
            </a:r>
            <a:endParaRPr lang="ru-RU" b="1" dirty="0"/>
          </a:p>
        </p:txBody>
      </p:sp>
      <p:pic>
        <p:nvPicPr>
          <p:cNvPr id="5" name="Espace réservé du contenu 5">
            <a:extLst>
              <a:ext uri="{FF2B5EF4-FFF2-40B4-BE49-F238E27FC236}">
                <a16:creationId xmlns:a16="http://schemas.microsoft.com/office/drawing/2014/main" id="{7AAFDD99-F522-9E1D-DABB-0BAEF54C3571}"/>
              </a:ext>
            </a:extLst>
          </p:cNvPr>
          <p:cNvPicPr>
            <a:picLocks noChangeAspect="1"/>
          </p:cNvPicPr>
          <p:nvPr/>
        </p:nvPicPr>
        <p:blipFill rotWithShape="1">
          <a:blip r:embed="rId2"/>
          <a:srcRect l="11475" t="49199" r="43155" b="47594"/>
          <a:stretch/>
        </p:blipFill>
        <p:spPr>
          <a:xfrm>
            <a:off x="505105" y="2263995"/>
            <a:ext cx="11131118" cy="442452"/>
          </a:xfrm>
          <a:prstGeom prst="rect">
            <a:avLst/>
          </a:prstGeom>
        </p:spPr>
      </p:pic>
      <p:pic>
        <p:nvPicPr>
          <p:cNvPr id="6" name="Espace réservé du contenu 5">
            <a:extLst>
              <a:ext uri="{FF2B5EF4-FFF2-40B4-BE49-F238E27FC236}">
                <a16:creationId xmlns:a16="http://schemas.microsoft.com/office/drawing/2014/main" id="{7AAFDD99-F522-9E1D-DABB-0BAEF54C3571}"/>
              </a:ext>
            </a:extLst>
          </p:cNvPr>
          <p:cNvPicPr>
            <a:picLocks noChangeAspect="1"/>
          </p:cNvPicPr>
          <p:nvPr/>
        </p:nvPicPr>
        <p:blipFill rotWithShape="1">
          <a:blip r:embed="rId2"/>
          <a:srcRect l="40668" t="60726" r="38037" b="29274"/>
          <a:stretch/>
        </p:blipFill>
        <p:spPr>
          <a:xfrm>
            <a:off x="5027229" y="3883840"/>
            <a:ext cx="6031274" cy="1593132"/>
          </a:xfrm>
          <a:prstGeom prst="rect">
            <a:avLst/>
          </a:prstGeom>
        </p:spPr>
      </p:pic>
      <p:pic>
        <p:nvPicPr>
          <p:cNvPr id="7" name="Espace réservé du contenu 5">
            <a:extLst>
              <a:ext uri="{FF2B5EF4-FFF2-40B4-BE49-F238E27FC236}">
                <a16:creationId xmlns:a16="http://schemas.microsoft.com/office/drawing/2014/main" id="{7AAFDD99-F522-9E1D-DABB-0BAEF54C3571}"/>
              </a:ext>
            </a:extLst>
          </p:cNvPr>
          <p:cNvPicPr>
            <a:picLocks noChangeAspect="1"/>
          </p:cNvPicPr>
          <p:nvPr/>
        </p:nvPicPr>
        <p:blipFill rotWithShape="1">
          <a:blip r:embed="rId2"/>
          <a:srcRect l="12533" t="57790" r="64087" b="38259"/>
          <a:stretch/>
        </p:blipFill>
        <p:spPr>
          <a:xfrm>
            <a:off x="5027229" y="2992458"/>
            <a:ext cx="5684479" cy="540333"/>
          </a:xfrm>
          <a:prstGeom prst="rect">
            <a:avLst/>
          </a:prstGeom>
        </p:spPr>
      </p:pic>
      <p:pic>
        <p:nvPicPr>
          <p:cNvPr id="8" name="Image 7">
            <a:extLst>
              <a:ext uri="{FF2B5EF4-FFF2-40B4-BE49-F238E27FC236}">
                <a16:creationId xmlns:a16="http://schemas.microsoft.com/office/drawing/2014/main" id="{8BB97C27-CE6C-62AB-8BD8-135091693BA8}"/>
              </a:ext>
            </a:extLst>
          </p:cNvPr>
          <p:cNvPicPr>
            <a:picLocks noChangeAspect="1"/>
          </p:cNvPicPr>
          <p:nvPr/>
        </p:nvPicPr>
        <p:blipFill rotWithShape="1">
          <a:blip r:embed="rId3"/>
          <a:srcRect l="52742" t="65434" r="38048" b="20713"/>
          <a:stretch/>
        </p:blipFill>
        <p:spPr>
          <a:xfrm>
            <a:off x="1108421" y="2853315"/>
            <a:ext cx="3771117" cy="2623657"/>
          </a:xfrm>
          <a:prstGeom prst="rect">
            <a:avLst/>
          </a:prstGeom>
        </p:spPr>
      </p:pic>
    </p:spTree>
    <p:extLst>
      <p:ext uri="{BB962C8B-B14F-4D97-AF65-F5344CB8AC3E}">
        <p14:creationId xmlns:p14="http://schemas.microsoft.com/office/powerpoint/2010/main" val="2317005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6250" y="346435"/>
            <a:ext cx="10279160" cy="1227841"/>
          </a:xfrm>
        </p:spPr>
        <p:txBody>
          <a:bodyPr/>
          <a:lstStyle/>
          <a:p>
            <a:r>
              <a:rPr lang="en-US" b="1" dirty="0" smtClean="0"/>
              <a:t>The Level </a:t>
            </a:r>
            <a:r>
              <a:rPr lang="en-US" b="1" dirty="0"/>
              <a:t>of awareness of </a:t>
            </a:r>
            <a:r>
              <a:rPr lang="en-US" b="1" dirty="0" smtClean="0"/>
              <a:t>EGD regulations</a:t>
            </a:r>
            <a:endParaRPr lang="ru-RU" b="1" dirty="0"/>
          </a:p>
        </p:txBody>
      </p:sp>
      <p:pic>
        <p:nvPicPr>
          <p:cNvPr id="4" name="Espace réservé du contenu 5">
            <a:extLst>
              <a:ext uri="{FF2B5EF4-FFF2-40B4-BE49-F238E27FC236}">
                <a16:creationId xmlns:a16="http://schemas.microsoft.com/office/drawing/2014/main" id="{5778BDD3-EF94-1FF8-0D16-B7B9D110A466}"/>
              </a:ext>
            </a:extLst>
          </p:cNvPr>
          <p:cNvPicPr>
            <a:picLocks noChangeAspect="1"/>
          </p:cNvPicPr>
          <p:nvPr/>
        </p:nvPicPr>
        <p:blipFill rotWithShape="1">
          <a:blip r:embed="rId2"/>
          <a:srcRect l="11766" t="35488" r="39190" b="58378"/>
          <a:stretch/>
        </p:blipFill>
        <p:spPr>
          <a:xfrm>
            <a:off x="307093" y="1718501"/>
            <a:ext cx="10085261" cy="709516"/>
          </a:xfrm>
          <a:prstGeom prst="rect">
            <a:avLst/>
          </a:prstGeom>
        </p:spPr>
      </p:pic>
      <p:pic>
        <p:nvPicPr>
          <p:cNvPr id="5" name="Espace réservé du contenu 5">
            <a:extLst>
              <a:ext uri="{FF2B5EF4-FFF2-40B4-BE49-F238E27FC236}">
                <a16:creationId xmlns:a16="http://schemas.microsoft.com/office/drawing/2014/main" id="{A70341F1-232E-896B-E4DA-653E98FCAC66}"/>
              </a:ext>
            </a:extLst>
          </p:cNvPr>
          <p:cNvPicPr>
            <a:picLocks noChangeAspect="1"/>
          </p:cNvPicPr>
          <p:nvPr/>
        </p:nvPicPr>
        <p:blipFill rotWithShape="1">
          <a:blip r:embed="rId3"/>
          <a:srcRect l="11772" t="42723" r="39886" b="51022"/>
          <a:stretch/>
        </p:blipFill>
        <p:spPr>
          <a:xfrm>
            <a:off x="1513384" y="5588638"/>
            <a:ext cx="10326311" cy="751577"/>
          </a:xfrm>
          <a:prstGeom prst="rect">
            <a:avLst/>
          </a:prstGeom>
        </p:spPr>
      </p:pic>
      <p:pic>
        <p:nvPicPr>
          <p:cNvPr id="6" name="Espace réservé du contenu 5">
            <a:extLst>
              <a:ext uri="{FF2B5EF4-FFF2-40B4-BE49-F238E27FC236}">
                <a16:creationId xmlns:a16="http://schemas.microsoft.com/office/drawing/2014/main" id="{A70341F1-232E-896B-E4DA-653E98FCAC66}"/>
              </a:ext>
            </a:extLst>
          </p:cNvPr>
          <p:cNvPicPr>
            <a:picLocks noChangeAspect="1"/>
          </p:cNvPicPr>
          <p:nvPr/>
        </p:nvPicPr>
        <p:blipFill rotWithShape="1">
          <a:blip r:embed="rId3"/>
          <a:srcRect l="12401" t="59689" r="80341" b="31110"/>
          <a:stretch/>
        </p:blipFill>
        <p:spPr>
          <a:xfrm>
            <a:off x="3663084" y="2860449"/>
            <a:ext cx="2823314" cy="2013250"/>
          </a:xfrm>
          <a:prstGeom prst="rect">
            <a:avLst/>
          </a:prstGeom>
        </p:spPr>
      </p:pic>
      <p:pic>
        <p:nvPicPr>
          <p:cNvPr id="7" name="Espace réservé du contenu 5">
            <a:extLst>
              <a:ext uri="{FF2B5EF4-FFF2-40B4-BE49-F238E27FC236}">
                <a16:creationId xmlns:a16="http://schemas.microsoft.com/office/drawing/2014/main" id="{A70341F1-232E-896B-E4DA-653E98FCAC66}"/>
              </a:ext>
            </a:extLst>
          </p:cNvPr>
          <p:cNvPicPr>
            <a:picLocks noChangeAspect="1"/>
          </p:cNvPicPr>
          <p:nvPr/>
        </p:nvPicPr>
        <p:blipFill rotWithShape="1">
          <a:blip r:embed="rId3"/>
          <a:srcRect l="43102" t="51203" r="41931" b="23884"/>
          <a:stretch/>
        </p:blipFill>
        <p:spPr>
          <a:xfrm>
            <a:off x="486250" y="2521084"/>
            <a:ext cx="3176834" cy="2974487"/>
          </a:xfrm>
          <a:prstGeom prst="rect">
            <a:avLst/>
          </a:prstGeom>
        </p:spPr>
      </p:pic>
      <p:pic>
        <p:nvPicPr>
          <p:cNvPr id="8" name="Espace réservé du contenu 5">
            <a:extLst>
              <a:ext uri="{FF2B5EF4-FFF2-40B4-BE49-F238E27FC236}">
                <a16:creationId xmlns:a16="http://schemas.microsoft.com/office/drawing/2014/main" id="{A70341F1-232E-896B-E4DA-653E98FCAC66}"/>
              </a:ext>
            </a:extLst>
          </p:cNvPr>
          <p:cNvPicPr>
            <a:picLocks noChangeAspect="1"/>
          </p:cNvPicPr>
          <p:nvPr/>
        </p:nvPicPr>
        <p:blipFill rotWithShape="1">
          <a:blip r:embed="rId3"/>
          <a:srcRect l="12023" t="48492" r="37928" b="19308"/>
          <a:stretch/>
        </p:blipFill>
        <p:spPr>
          <a:xfrm>
            <a:off x="6676538" y="2428017"/>
            <a:ext cx="5515461" cy="3114088"/>
          </a:xfrm>
          <a:prstGeom prst="rect">
            <a:avLst/>
          </a:prstGeom>
        </p:spPr>
      </p:pic>
    </p:spTree>
    <p:extLst>
      <p:ext uri="{BB962C8B-B14F-4D97-AF65-F5344CB8AC3E}">
        <p14:creationId xmlns:p14="http://schemas.microsoft.com/office/powerpoint/2010/main" val="2604611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3" y="685800"/>
            <a:ext cx="10100051" cy="1284402"/>
          </a:xfrm>
        </p:spPr>
        <p:txBody>
          <a:bodyPr/>
          <a:lstStyle/>
          <a:p>
            <a:r>
              <a:rPr lang="en-US" b="1" dirty="0" smtClean="0"/>
              <a:t>The expected consequences of the EGD</a:t>
            </a:r>
            <a:endParaRPr lang="ru-RU" b="1" dirty="0"/>
          </a:p>
        </p:txBody>
      </p:sp>
      <p:pic>
        <p:nvPicPr>
          <p:cNvPr id="4" name="Espace réservé du contenu 5">
            <a:extLst>
              <a:ext uri="{FF2B5EF4-FFF2-40B4-BE49-F238E27FC236}">
                <a16:creationId xmlns:a16="http://schemas.microsoft.com/office/drawing/2014/main" id="{BB7295AC-CFEF-23DF-54D8-FEBB80DB9AB7}"/>
              </a:ext>
            </a:extLst>
          </p:cNvPr>
          <p:cNvPicPr>
            <a:picLocks noChangeAspect="1"/>
          </p:cNvPicPr>
          <p:nvPr/>
        </p:nvPicPr>
        <p:blipFill rotWithShape="1">
          <a:blip r:embed="rId2"/>
          <a:srcRect l="11731" t="47802" r="39124" b="45148"/>
          <a:stretch/>
        </p:blipFill>
        <p:spPr>
          <a:xfrm>
            <a:off x="684211" y="2114061"/>
            <a:ext cx="10483896" cy="845956"/>
          </a:xfrm>
          <a:prstGeom prst="rect">
            <a:avLst/>
          </a:prstGeom>
        </p:spPr>
      </p:pic>
      <p:pic>
        <p:nvPicPr>
          <p:cNvPr id="5" name="Espace réservé du contenu 5">
            <a:extLst>
              <a:ext uri="{FF2B5EF4-FFF2-40B4-BE49-F238E27FC236}">
                <a16:creationId xmlns:a16="http://schemas.microsoft.com/office/drawing/2014/main" id="{BB7295AC-CFEF-23DF-54D8-FEBB80DB9AB7}"/>
              </a:ext>
            </a:extLst>
          </p:cNvPr>
          <p:cNvPicPr>
            <a:picLocks noChangeAspect="1"/>
          </p:cNvPicPr>
          <p:nvPr/>
        </p:nvPicPr>
        <p:blipFill rotWithShape="1">
          <a:blip r:embed="rId2"/>
          <a:srcRect l="12316" t="57997" r="66453" b="16732"/>
          <a:stretch/>
        </p:blipFill>
        <p:spPr>
          <a:xfrm>
            <a:off x="1234912" y="3103876"/>
            <a:ext cx="4943726" cy="3310023"/>
          </a:xfrm>
          <a:prstGeom prst="rect">
            <a:avLst/>
          </a:prstGeom>
        </p:spPr>
      </p:pic>
      <p:pic>
        <p:nvPicPr>
          <p:cNvPr id="6" name="Espace réservé du contenu 5">
            <a:extLst>
              <a:ext uri="{FF2B5EF4-FFF2-40B4-BE49-F238E27FC236}">
                <a16:creationId xmlns:a16="http://schemas.microsoft.com/office/drawing/2014/main" id="{BB7295AC-CFEF-23DF-54D8-FEBB80DB9AB7}"/>
              </a:ext>
            </a:extLst>
          </p:cNvPr>
          <p:cNvPicPr>
            <a:picLocks noChangeAspect="1"/>
          </p:cNvPicPr>
          <p:nvPr/>
        </p:nvPicPr>
        <p:blipFill rotWithShape="1">
          <a:blip r:embed="rId2"/>
          <a:srcRect l="39145" t="57239" r="39948" b="14413"/>
          <a:stretch/>
        </p:blipFill>
        <p:spPr>
          <a:xfrm>
            <a:off x="6357651" y="3098122"/>
            <a:ext cx="4347213" cy="3315777"/>
          </a:xfrm>
          <a:prstGeom prst="rect">
            <a:avLst/>
          </a:prstGeom>
        </p:spPr>
      </p:pic>
    </p:spTree>
    <p:extLst>
      <p:ext uri="{BB962C8B-B14F-4D97-AF65-F5344CB8AC3E}">
        <p14:creationId xmlns:p14="http://schemas.microsoft.com/office/powerpoint/2010/main" val="6300672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9371" y="214460"/>
            <a:ext cx="10825915" cy="1642621"/>
          </a:xfrm>
        </p:spPr>
        <p:txBody>
          <a:bodyPr/>
          <a:lstStyle/>
          <a:p>
            <a:r>
              <a:rPr lang="en-US" b="1" dirty="0" smtClean="0"/>
              <a:t>The Green Deal impact on entrepreneurial activity</a:t>
            </a:r>
            <a:endParaRPr lang="ru-RU" b="1" dirty="0"/>
          </a:p>
        </p:txBody>
      </p:sp>
      <p:pic>
        <p:nvPicPr>
          <p:cNvPr id="4" name="Espace réservé du contenu 5">
            <a:extLst>
              <a:ext uri="{FF2B5EF4-FFF2-40B4-BE49-F238E27FC236}">
                <a16:creationId xmlns:a16="http://schemas.microsoft.com/office/drawing/2014/main" id="{7BB0FFDA-C81B-C673-309D-8B80C4294C0B}"/>
              </a:ext>
            </a:extLst>
          </p:cNvPr>
          <p:cNvPicPr>
            <a:picLocks noChangeAspect="1"/>
          </p:cNvPicPr>
          <p:nvPr/>
        </p:nvPicPr>
        <p:blipFill rotWithShape="1">
          <a:blip r:embed="rId2"/>
          <a:srcRect l="7849" t="26799" r="38495" b="66224"/>
          <a:stretch/>
        </p:blipFill>
        <p:spPr>
          <a:xfrm>
            <a:off x="891602" y="2179036"/>
            <a:ext cx="10290334" cy="752700"/>
          </a:xfrm>
          <a:prstGeom prst="rect">
            <a:avLst/>
          </a:prstGeom>
        </p:spPr>
      </p:pic>
      <p:pic>
        <p:nvPicPr>
          <p:cNvPr id="6" name="Рисунок 5"/>
          <p:cNvPicPr>
            <a:picLocks noChangeAspect="1"/>
          </p:cNvPicPr>
          <p:nvPr/>
        </p:nvPicPr>
        <p:blipFill rotWithShape="1">
          <a:blip r:embed="rId3"/>
          <a:srcRect b="10865"/>
          <a:stretch/>
        </p:blipFill>
        <p:spPr>
          <a:xfrm>
            <a:off x="3836211" y="3285339"/>
            <a:ext cx="7345725" cy="1490630"/>
          </a:xfrm>
          <a:prstGeom prst="rect">
            <a:avLst/>
          </a:prstGeom>
        </p:spPr>
      </p:pic>
      <p:pic>
        <p:nvPicPr>
          <p:cNvPr id="7" name="Espace réservé du contenu 5">
            <a:extLst>
              <a:ext uri="{FF2B5EF4-FFF2-40B4-BE49-F238E27FC236}">
                <a16:creationId xmlns:a16="http://schemas.microsoft.com/office/drawing/2014/main" id="{7BB0FFDA-C81B-C673-309D-8B80C4294C0B}"/>
              </a:ext>
            </a:extLst>
          </p:cNvPr>
          <p:cNvPicPr>
            <a:picLocks noChangeAspect="1"/>
          </p:cNvPicPr>
          <p:nvPr/>
        </p:nvPicPr>
        <p:blipFill rotWithShape="1">
          <a:blip r:embed="rId2"/>
          <a:srcRect l="50885" t="45059" r="36480" b="39839"/>
          <a:stretch/>
        </p:blipFill>
        <p:spPr>
          <a:xfrm>
            <a:off x="891602" y="3097639"/>
            <a:ext cx="2775425" cy="1866031"/>
          </a:xfrm>
          <a:prstGeom prst="rect">
            <a:avLst/>
          </a:prstGeom>
        </p:spPr>
      </p:pic>
    </p:spTree>
    <p:extLst>
      <p:ext uri="{BB962C8B-B14F-4D97-AF65-F5344CB8AC3E}">
        <p14:creationId xmlns:p14="http://schemas.microsoft.com/office/powerpoint/2010/main" val="351525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2019" y="348672"/>
            <a:ext cx="10809828" cy="1235032"/>
          </a:xfrm>
        </p:spPr>
        <p:txBody>
          <a:bodyPr/>
          <a:lstStyle/>
          <a:p>
            <a:r>
              <a:rPr lang="en-US" b="1" dirty="0" smtClean="0"/>
              <a:t>Introduction of the “green” and Circular Economy practices</a:t>
            </a:r>
            <a:endParaRPr lang="ru-RU" b="1" dirty="0"/>
          </a:p>
        </p:txBody>
      </p:sp>
      <p:pic>
        <p:nvPicPr>
          <p:cNvPr id="4" name="Image 6">
            <a:extLst>
              <a:ext uri="{FF2B5EF4-FFF2-40B4-BE49-F238E27FC236}">
                <a16:creationId xmlns:a16="http://schemas.microsoft.com/office/drawing/2014/main" id="{96A41371-C3F6-0A32-D865-7087B03A7B62}"/>
              </a:ext>
            </a:extLst>
          </p:cNvPr>
          <p:cNvPicPr>
            <a:picLocks noChangeAspect="1"/>
          </p:cNvPicPr>
          <p:nvPr/>
        </p:nvPicPr>
        <p:blipFill rotWithShape="1">
          <a:blip r:embed="rId2"/>
          <a:srcRect l="7665" t="40169" r="37775" b="52282"/>
          <a:stretch/>
        </p:blipFill>
        <p:spPr>
          <a:xfrm>
            <a:off x="254764" y="1762146"/>
            <a:ext cx="11852944" cy="760474"/>
          </a:xfrm>
          <a:prstGeom prst="rect">
            <a:avLst/>
          </a:prstGeom>
        </p:spPr>
      </p:pic>
      <p:pic>
        <p:nvPicPr>
          <p:cNvPr id="5" name="Image 6">
            <a:extLst>
              <a:ext uri="{FF2B5EF4-FFF2-40B4-BE49-F238E27FC236}">
                <a16:creationId xmlns:a16="http://schemas.microsoft.com/office/drawing/2014/main" id="{96A41371-C3F6-0A32-D865-7087B03A7B62}"/>
              </a:ext>
            </a:extLst>
          </p:cNvPr>
          <p:cNvPicPr>
            <a:picLocks noChangeAspect="1"/>
          </p:cNvPicPr>
          <p:nvPr/>
        </p:nvPicPr>
        <p:blipFill rotWithShape="1">
          <a:blip r:embed="rId2"/>
          <a:srcRect l="8936" t="59758" r="83924" b="31751"/>
          <a:stretch/>
        </p:blipFill>
        <p:spPr>
          <a:xfrm>
            <a:off x="257633" y="2619790"/>
            <a:ext cx="2373126" cy="1460597"/>
          </a:xfrm>
          <a:prstGeom prst="rect">
            <a:avLst/>
          </a:prstGeom>
        </p:spPr>
      </p:pic>
      <p:pic>
        <p:nvPicPr>
          <p:cNvPr id="6" name="Image 6">
            <a:extLst>
              <a:ext uri="{FF2B5EF4-FFF2-40B4-BE49-F238E27FC236}">
                <a16:creationId xmlns:a16="http://schemas.microsoft.com/office/drawing/2014/main" id="{96A41371-C3F6-0A32-D865-7087B03A7B62}"/>
              </a:ext>
            </a:extLst>
          </p:cNvPr>
          <p:cNvPicPr>
            <a:picLocks noChangeAspect="1"/>
          </p:cNvPicPr>
          <p:nvPr/>
        </p:nvPicPr>
        <p:blipFill rotWithShape="1">
          <a:blip r:embed="rId2"/>
          <a:srcRect l="42124" t="52210" r="42335" b="24247"/>
          <a:stretch/>
        </p:blipFill>
        <p:spPr>
          <a:xfrm>
            <a:off x="2700823" y="2611176"/>
            <a:ext cx="3129559" cy="2363467"/>
          </a:xfrm>
          <a:prstGeom prst="rect">
            <a:avLst/>
          </a:prstGeom>
        </p:spPr>
      </p:pic>
      <p:pic>
        <p:nvPicPr>
          <p:cNvPr id="7" name="Espace réservé du contenu 4">
            <a:extLst>
              <a:ext uri="{FF2B5EF4-FFF2-40B4-BE49-F238E27FC236}">
                <a16:creationId xmlns:a16="http://schemas.microsoft.com/office/drawing/2014/main" id="{2CF36BFD-BE80-E3F7-B8A5-A24CCB1D6855}"/>
              </a:ext>
            </a:extLst>
          </p:cNvPr>
          <p:cNvPicPr>
            <a:picLocks noChangeAspect="1"/>
          </p:cNvPicPr>
          <p:nvPr/>
        </p:nvPicPr>
        <p:blipFill rotWithShape="1">
          <a:blip r:embed="rId3"/>
          <a:srcRect l="7438" t="49460" r="54881" b="44769"/>
          <a:stretch/>
        </p:blipFill>
        <p:spPr>
          <a:xfrm>
            <a:off x="3137755" y="5929458"/>
            <a:ext cx="8834287" cy="678731"/>
          </a:xfrm>
          <a:prstGeom prst="rect">
            <a:avLst/>
          </a:prstGeom>
        </p:spPr>
      </p:pic>
      <p:pic>
        <p:nvPicPr>
          <p:cNvPr id="8" name="Espace réservé du contenu 4">
            <a:extLst>
              <a:ext uri="{FF2B5EF4-FFF2-40B4-BE49-F238E27FC236}">
                <a16:creationId xmlns:a16="http://schemas.microsoft.com/office/drawing/2014/main" id="{2CF36BFD-BE80-E3F7-B8A5-A24CCB1D6855}"/>
              </a:ext>
            </a:extLst>
          </p:cNvPr>
          <p:cNvPicPr>
            <a:picLocks noChangeAspect="1"/>
          </p:cNvPicPr>
          <p:nvPr/>
        </p:nvPicPr>
        <p:blipFill rotWithShape="1">
          <a:blip r:embed="rId3"/>
          <a:srcRect l="8475" t="66924" r="84060" b="24268"/>
          <a:stretch/>
        </p:blipFill>
        <p:spPr>
          <a:xfrm>
            <a:off x="9599139" y="4471589"/>
            <a:ext cx="2372903" cy="1404372"/>
          </a:xfrm>
          <a:prstGeom prst="rect">
            <a:avLst/>
          </a:prstGeom>
        </p:spPr>
      </p:pic>
      <p:pic>
        <p:nvPicPr>
          <p:cNvPr id="9" name="Espace réservé du contenu 4">
            <a:extLst>
              <a:ext uri="{FF2B5EF4-FFF2-40B4-BE49-F238E27FC236}">
                <a16:creationId xmlns:a16="http://schemas.microsoft.com/office/drawing/2014/main" id="{2CF36BFD-BE80-E3F7-B8A5-A24CCB1D6855}"/>
              </a:ext>
            </a:extLst>
          </p:cNvPr>
          <p:cNvPicPr>
            <a:picLocks noChangeAspect="1"/>
          </p:cNvPicPr>
          <p:nvPr/>
        </p:nvPicPr>
        <p:blipFill rotWithShape="1">
          <a:blip r:embed="rId3"/>
          <a:srcRect l="42148" t="59634" r="41853" b="17890"/>
          <a:stretch/>
        </p:blipFill>
        <p:spPr>
          <a:xfrm>
            <a:off x="6181236" y="3503880"/>
            <a:ext cx="3353566" cy="2363467"/>
          </a:xfrm>
          <a:prstGeom prst="rect">
            <a:avLst/>
          </a:prstGeom>
        </p:spPr>
      </p:pic>
    </p:spTree>
    <p:extLst>
      <p:ext uri="{BB962C8B-B14F-4D97-AF65-F5344CB8AC3E}">
        <p14:creationId xmlns:p14="http://schemas.microsoft.com/office/powerpoint/2010/main" val="3935430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2" y="685800"/>
            <a:ext cx="10571391" cy="1208988"/>
          </a:xfrm>
        </p:spPr>
        <p:txBody>
          <a:bodyPr/>
          <a:lstStyle/>
          <a:p>
            <a:r>
              <a:rPr lang="en-US" b="1" dirty="0" smtClean="0"/>
              <a:t>The Information support of “Green” transformations</a:t>
            </a:r>
            <a:endParaRPr lang="ru-RU" b="1" dirty="0"/>
          </a:p>
        </p:txBody>
      </p:sp>
      <p:pic>
        <p:nvPicPr>
          <p:cNvPr id="4" name="Espace réservé du contenu 5">
            <a:extLst>
              <a:ext uri="{FF2B5EF4-FFF2-40B4-BE49-F238E27FC236}">
                <a16:creationId xmlns:a16="http://schemas.microsoft.com/office/drawing/2014/main" id="{988F825D-A453-63A7-4235-30A11531977F}"/>
              </a:ext>
            </a:extLst>
          </p:cNvPr>
          <p:cNvPicPr>
            <a:picLocks noChangeAspect="1"/>
          </p:cNvPicPr>
          <p:nvPr/>
        </p:nvPicPr>
        <p:blipFill rotWithShape="1">
          <a:blip r:embed="rId2"/>
          <a:srcRect l="8127" t="34831" r="38288" b="60167"/>
          <a:stretch/>
        </p:blipFill>
        <p:spPr>
          <a:xfrm>
            <a:off x="324870" y="2039736"/>
            <a:ext cx="11601208" cy="609196"/>
          </a:xfrm>
          <a:prstGeom prst="rect">
            <a:avLst/>
          </a:prstGeom>
        </p:spPr>
      </p:pic>
      <p:pic>
        <p:nvPicPr>
          <p:cNvPr id="5" name="Espace réservé du contenu 7">
            <a:extLst>
              <a:ext uri="{FF2B5EF4-FFF2-40B4-BE49-F238E27FC236}">
                <a16:creationId xmlns:a16="http://schemas.microsoft.com/office/drawing/2014/main" id="{CEFFB876-8D87-D25A-58B7-2AD3D47A93BA}"/>
              </a:ext>
            </a:extLst>
          </p:cNvPr>
          <p:cNvPicPr>
            <a:picLocks noChangeAspect="1"/>
          </p:cNvPicPr>
          <p:nvPr/>
        </p:nvPicPr>
        <p:blipFill rotWithShape="1">
          <a:blip r:embed="rId3"/>
          <a:srcRect l="8250" t="48314" r="38391" b="46467"/>
          <a:stretch/>
        </p:blipFill>
        <p:spPr>
          <a:xfrm>
            <a:off x="324870" y="5888203"/>
            <a:ext cx="11601208" cy="629265"/>
          </a:xfrm>
          <a:prstGeom prst="rect">
            <a:avLst/>
          </a:prstGeom>
        </p:spPr>
      </p:pic>
      <p:pic>
        <p:nvPicPr>
          <p:cNvPr id="6" name="Espace réservé du contenu 5">
            <a:extLst>
              <a:ext uri="{FF2B5EF4-FFF2-40B4-BE49-F238E27FC236}">
                <a16:creationId xmlns:a16="http://schemas.microsoft.com/office/drawing/2014/main" id="{988F825D-A453-63A7-4235-30A11531977F}"/>
              </a:ext>
            </a:extLst>
          </p:cNvPr>
          <p:cNvPicPr>
            <a:picLocks noChangeAspect="1"/>
          </p:cNvPicPr>
          <p:nvPr/>
        </p:nvPicPr>
        <p:blipFill rotWithShape="1">
          <a:blip r:embed="rId2"/>
          <a:srcRect l="8952" t="54027" r="84039" b="38986"/>
          <a:stretch/>
        </p:blipFill>
        <p:spPr>
          <a:xfrm>
            <a:off x="324870" y="2722046"/>
            <a:ext cx="2133601" cy="1196396"/>
          </a:xfrm>
          <a:prstGeom prst="rect">
            <a:avLst/>
          </a:prstGeom>
        </p:spPr>
      </p:pic>
      <p:pic>
        <p:nvPicPr>
          <p:cNvPr id="7" name="Espace réservé du contenu 5">
            <a:extLst>
              <a:ext uri="{FF2B5EF4-FFF2-40B4-BE49-F238E27FC236}">
                <a16:creationId xmlns:a16="http://schemas.microsoft.com/office/drawing/2014/main" id="{988F825D-A453-63A7-4235-30A11531977F}"/>
              </a:ext>
            </a:extLst>
          </p:cNvPr>
          <p:cNvPicPr>
            <a:picLocks noChangeAspect="1"/>
          </p:cNvPicPr>
          <p:nvPr/>
        </p:nvPicPr>
        <p:blipFill rotWithShape="1">
          <a:blip r:embed="rId2"/>
          <a:srcRect l="43436" t="44683" r="43612" b="29850"/>
          <a:stretch/>
        </p:blipFill>
        <p:spPr>
          <a:xfrm>
            <a:off x="2552740" y="2722046"/>
            <a:ext cx="2475904" cy="2738433"/>
          </a:xfrm>
          <a:prstGeom prst="rect">
            <a:avLst/>
          </a:prstGeom>
        </p:spPr>
      </p:pic>
      <p:pic>
        <p:nvPicPr>
          <p:cNvPr id="8" name="Espace réservé du contenu 7">
            <a:extLst>
              <a:ext uri="{FF2B5EF4-FFF2-40B4-BE49-F238E27FC236}">
                <a16:creationId xmlns:a16="http://schemas.microsoft.com/office/drawing/2014/main" id="{CEFFB876-8D87-D25A-58B7-2AD3D47A93BA}"/>
              </a:ext>
            </a:extLst>
          </p:cNvPr>
          <p:cNvPicPr>
            <a:picLocks noChangeAspect="1"/>
          </p:cNvPicPr>
          <p:nvPr/>
        </p:nvPicPr>
        <p:blipFill rotWithShape="1">
          <a:blip r:embed="rId3"/>
          <a:srcRect l="8744" t="67977" r="83560" b="25019"/>
          <a:stretch/>
        </p:blipFill>
        <p:spPr>
          <a:xfrm>
            <a:off x="6606217" y="4618693"/>
            <a:ext cx="2133601" cy="1196396"/>
          </a:xfrm>
          <a:prstGeom prst="rect">
            <a:avLst/>
          </a:prstGeom>
        </p:spPr>
      </p:pic>
      <p:pic>
        <p:nvPicPr>
          <p:cNvPr id="9" name="Espace réservé du contenu 7">
            <a:extLst>
              <a:ext uri="{FF2B5EF4-FFF2-40B4-BE49-F238E27FC236}">
                <a16:creationId xmlns:a16="http://schemas.microsoft.com/office/drawing/2014/main" id="{CEFFB876-8D87-D25A-58B7-2AD3D47A93BA}"/>
              </a:ext>
            </a:extLst>
          </p:cNvPr>
          <p:cNvPicPr>
            <a:picLocks noChangeAspect="1"/>
          </p:cNvPicPr>
          <p:nvPr/>
        </p:nvPicPr>
        <p:blipFill rotWithShape="1">
          <a:blip r:embed="rId3"/>
          <a:srcRect l="42762" t="59909" r="42143" b="17881"/>
          <a:stretch/>
        </p:blipFill>
        <p:spPr>
          <a:xfrm>
            <a:off x="8805806" y="3071962"/>
            <a:ext cx="3120272" cy="2743127"/>
          </a:xfrm>
          <a:prstGeom prst="rect">
            <a:avLst/>
          </a:prstGeom>
        </p:spPr>
      </p:pic>
    </p:spTree>
    <p:extLst>
      <p:ext uri="{BB962C8B-B14F-4D97-AF65-F5344CB8AC3E}">
        <p14:creationId xmlns:p14="http://schemas.microsoft.com/office/powerpoint/2010/main" val="2707866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7975" y="414954"/>
            <a:ext cx="8534400" cy="1187604"/>
          </a:xfrm>
        </p:spPr>
        <p:txBody>
          <a:bodyPr/>
          <a:lstStyle/>
          <a:p>
            <a:r>
              <a:rPr lang="en-US" dirty="0" smtClean="0"/>
              <a:t>Conclusion (preliminary) </a:t>
            </a:r>
            <a:endParaRPr lang="ru-RU" dirty="0"/>
          </a:p>
        </p:txBody>
      </p:sp>
      <p:sp>
        <p:nvSpPr>
          <p:cNvPr id="3" name="Объект 2"/>
          <p:cNvSpPr>
            <a:spLocks noGrp="1"/>
          </p:cNvSpPr>
          <p:nvPr>
            <p:ph idx="1"/>
          </p:nvPr>
        </p:nvSpPr>
        <p:spPr>
          <a:xfrm>
            <a:off x="571089" y="1922020"/>
            <a:ext cx="11052159" cy="4422219"/>
          </a:xfrm>
        </p:spPr>
        <p:txBody>
          <a:bodyPr>
            <a:normAutofit/>
          </a:bodyPr>
          <a:lstStyle/>
          <a:p>
            <a:r>
              <a:rPr lang="en-US" sz="2400" dirty="0" smtClean="0">
                <a:solidFill>
                  <a:schemeClr val="bg1"/>
                </a:solidFill>
              </a:rPr>
              <a:t>the level of entrepreneurs</a:t>
            </a:r>
            <a:r>
              <a:rPr lang="en-US" sz="2400" dirty="0">
                <a:solidFill>
                  <a:schemeClr val="bg1"/>
                </a:solidFill>
              </a:rPr>
              <a:t>’</a:t>
            </a:r>
            <a:r>
              <a:rPr lang="en-US" sz="2400" dirty="0" smtClean="0">
                <a:solidFill>
                  <a:schemeClr val="bg1"/>
                </a:solidFill>
              </a:rPr>
              <a:t> awareness  </a:t>
            </a:r>
            <a:r>
              <a:rPr lang="en-US" sz="2400" dirty="0" smtClean="0">
                <a:solidFill>
                  <a:schemeClr val="bg1"/>
                </a:solidFill>
              </a:rPr>
              <a:t>of </a:t>
            </a:r>
            <a:r>
              <a:rPr lang="en-US" sz="2400" dirty="0">
                <a:solidFill>
                  <a:schemeClr val="bg1"/>
                </a:solidFill>
              </a:rPr>
              <a:t>main objectives and possible regulatory impact of EGD on business </a:t>
            </a:r>
            <a:r>
              <a:rPr lang="en-US" sz="2400" dirty="0" smtClean="0">
                <a:solidFill>
                  <a:schemeClr val="bg1"/>
                </a:solidFill>
              </a:rPr>
              <a:t>still be relatively low even in five </a:t>
            </a:r>
            <a:r>
              <a:rPr lang="en-US" sz="2400" dirty="0">
                <a:solidFill>
                  <a:schemeClr val="bg1"/>
                </a:solidFill>
              </a:rPr>
              <a:t>years after </a:t>
            </a:r>
            <a:r>
              <a:rPr lang="en-US" sz="2400" dirty="0" smtClean="0">
                <a:solidFill>
                  <a:schemeClr val="bg1"/>
                </a:solidFill>
              </a:rPr>
              <a:t>EDG announcing. </a:t>
            </a:r>
          </a:p>
          <a:p>
            <a:r>
              <a:rPr lang="en-US" sz="2400" dirty="0" smtClean="0">
                <a:solidFill>
                  <a:schemeClr val="bg1"/>
                </a:solidFill>
              </a:rPr>
              <a:t>the such level of EDG </a:t>
            </a:r>
            <a:r>
              <a:rPr lang="en-US" sz="2400" dirty="0" smtClean="0">
                <a:solidFill>
                  <a:schemeClr val="bg1"/>
                </a:solidFill>
              </a:rPr>
              <a:t>awareness and understanding </a:t>
            </a:r>
            <a:r>
              <a:rPr lang="en-US" sz="2400" dirty="0" smtClean="0">
                <a:solidFill>
                  <a:schemeClr val="bg1"/>
                </a:solidFill>
              </a:rPr>
              <a:t>among entrepreneurs might cause difficulty in policy acceptance and slow speed of “green” transformation </a:t>
            </a:r>
          </a:p>
          <a:p>
            <a:r>
              <a:rPr lang="en-US" sz="2400" dirty="0" smtClean="0">
                <a:solidFill>
                  <a:schemeClr val="bg1"/>
                </a:solidFill>
              </a:rPr>
              <a:t>the </a:t>
            </a:r>
            <a:r>
              <a:rPr lang="en-US" sz="2400" dirty="0">
                <a:solidFill>
                  <a:schemeClr val="bg1"/>
                </a:solidFill>
              </a:rPr>
              <a:t>information support of business, especially with industries focus concern EDG, will be worthy for the achievement of EDG goals.</a:t>
            </a:r>
            <a:endParaRPr lang="ru-RU" sz="2400" dirty="0">
              <a:solidFill>
                <a:schemeClr val="bg1"/>
              </a:solidFill>
            </a:endParaRPr>
          </a:p>
        </p:txBody>
      </p:sp>
    </p:spTree>
    <p:extLst>
      <p:ext uri="{BB962C8B-B14F-4D97-AF65-F5344CB8AC3E}">
        <p14:creationId xmlns:p14="http://schemas.microsoft.com/office/powerpoint/2010/main" val="1439944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51857" y="452660"/>
            <a:ext cx="8534400" cy="1507067"/>
          </a:xfrm>
        </p:spPr>
        <p:txBody>
          <a:bodyPr>
            <a:normAutofit fontScale="90000"/>
          </a:bodyPr>
          <a:lstStyle/>
          <a:p>
            <a:r>
              <a:rPr lang="en-US" b="1" dirty="0" smtClean="0"/>
              <a:t>Limitations of the study and perspectives for the further research</a:t>
            </a:r>
            <a:endParaRPr lang="ru-RU" b="1" dirty="0"/>
          </a:p>
        </p:txBody>
      </p:sp>
      <p:sp>
        <p:nvSpPr>
          <p:cNvPr id="3" name="Объект 2"/>
          <p:cNvSpPr>
            <a:spLocks noGrp="1"/>
          </p:cNvSpPr>
          <p:nvPr>
            <p:ph idx="1"/>
          </p:nvPr>
        </p:nvSpPr>
        <p:spPr>
          <a:xfrm>
            <a:off x="1051857" y="2149311"/>
            <a:ext cx="8534400" cy="4197373"/>
          </a:xfrm>
        </p:spPr>
        <p:txBody>
          <a:bodyPr>
            <a:noAutofit/>
          </a:bodyPr>
          <a:lstStyle/>
          <a:p>
            <a:r>
              <a:rPr lang="en-US" sz="2400" dirty="0">
                <a:solidFill>
                  <a:schemeClr val="bg1"/>
                </a:solidFill>
              </a:rPr>
              <a:t>The survey is in </a:t>
            </a:r>
            <a:r>
              <a:rPr lang="en-US" sz="2400" dirty="0" smtClean="0">
                <a:solidFill>
                  <a:schemeClr val="bg1"/>
                </a:solidFill>
              </a:rPr>
              <a:t>progress; </a:t>
            </a:r>
            <a:r>
              <a:rPr lang="en-US" sz="2400" dirty="0">
                <a:solidFill>
                  <a:schemeClr val="bg1"/>
                </a:solidFill>
              </a:rPr>
              <a:t>the sample is not big enough. </a:t>
            </a:r>
            <a:endParaRPr lang="en-US" sz="2400" dirty="0" smtClean="0">
              <a:solidFill>
                <a:schemeClr val="bg1"/>
              </a:solidFill>
            </a:endParaRPr>
          </a:p>
          <a:p>
            <a:r>
              <a:rPr lang="en-US" sz="2400" dirty="0" smtClean="0">
                <a:solidFill>
                  <a:schemeClr val="bg1"/>
                </a:solidFill>
              </a:rPr>
              <a:t>The </a:t>
            </a:r>
            <a:r>
              <a:rPr lang="en-US" sz="2400" dirty="0">
                <a:solidFill>
                  <a:schemeClr val="bg1"/>
                </a:solidFill>
              </a:rPr>
              <a:t>future study might reveal the relationship between the entrepreneurship experience, regional and industrial areas of business, and entrepreneurs’ knowledge about the objectives and actions of EDG</a:t>
            </a:r>
            <a:r>
              <a:rPr lang="en-US" sz="2400" dirty="0" smtClean="0">
                <a:solidFill>
                  <a:schemeClr val="bg1"/>
                </a:solidFill>
              </a:rPr>
              <a:t>,</a:t>
            </a:r>
          </a:p>
          <a:p>
            <a:r>
              <a:rPr lang="en-US" sz="2400" dirty="0" smtClean="0">
                <a:solidFill>
                  <a:schemeClr val="bg1"/>
                </a:solidFill>
              </a:rPr>
              <a:t>, </a:t>
            </a:r>
            <a:r>
              <a:rPr lang="en-US" sz="2400" dirty="0">
                <a:solidFill>
                  <a:schemeClr val="bg1"/>
                </a:solidFill>
              </a:rPr>
              <a:t>the possible impact of EGD on startups and </a:t>
            </a:r>
            <a:r>
              <a:rPr lang="en-US" sz="2400" dirty="0" smtClean="0">
                <a:solidFill>
                  <a:schemeClr val="bg1"/>
                </a:solidFill>
              </a:rPr>
              <a:t>entrepreneurship in </a:t>
            </a:r>
            <a:r>
              <a:rPr lang="en-US" sz="2400" dirty="0">
                <a:solidFill>
                  <a:schemeClr val="bg1"/>
                </a:solidFill>
              </a:rPr>
              <a:t>different European countries</a:t>
            </a:r>
            <a:endParaRPr lang="ru-RU" sz="2400" dirty="0">
              <a:solidFill>
                <a:schemeClr val="bg1"/>
              </a:solidFill>
            </a:endParaRPr>
          </a:p>
        </p:txBody>
      </p:sp>
    </p:spTree>
    <p:extLst>
      <p:ext uri="{BB962C8B-B14F-4D97-AF65-F5344CB8AC3E}">
        <p14:creationId xmlns:p14="http://schemas.microsoft.com/office/powerpoint/2010/main" val="3395064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0267" y="273551"/>
            <a:ext cx="8534400" cy="782251"/>
          </a:xfrm>
        </p:spPr>
        <p:txBody>
          <a:bodyPr/>
          <a:lstStyle/>
          <a:p>
            <a:r>
              <a:rPr lang="en-US" dirty="0" smtClean="0"/>
              <a:t>References</a:t>
            </a:r>
            <a:endParaRPr lang="ru-RU" dirty="0"/>
          </a:p>
        </p:txBody>
      </p:sp>
      <p:sp>
        <p:nvSpPr>
          <p:cNvPr id="3" name="Объект 2"/>
          <p:cNvSpPr>
            <a:spLocks noGrp="1"/>
          </p:cNvSpPr>
          <p:nvPr>
            <p:ph idx="1"/>
          </p:nvPr>
        </p:nvSpPr>
        <p:spPr>
          <a:xfrm>
            <a:off x="680266" y="857839"/>
            <a:ext cx="10763873" cy="5816338"/>
          </a:xfrm>
        </p:spPr>
        <p:txBody>
          <a:bodyPr>
            <a:normAutofit fontScale="77500" lnSpcReduction="20000"/>
          </a:bodyPr>
          <a:lstStyle/>
          <a:p>
            <a:pPr lvl="0"/>
            <a:r>
              <a:rPr lang="fr-FR" dirty="0">
                <a:solidFill>
                  <a:schemeClr val="bg1"/>
                </a:solidFill>
              </a:rPr>
              <a:t>Agrawal, R., </a:t>
            </a:r>
            <a:r>
              <a:rPr lang="fr-FR" dirty="0" err="1">
                <a:solidFill>
                  <a:schemeClr val="bg1"/>
                </a:solidFill>
              </a:rPr>
              <a:t>Samadhiya</a:t>
            </a:r>
            <a:r>
              <a:rPr lang="fr-FR" dirty="0">
                <a:solidFill>
                  <a:schemeClr val="bg1"/>
                </a:solidFill>
              </a:rPr>
              <a:t>, A., </a:t>
            </a:r>
            <a:r>
              <a:rPr lang="fr-FR" dirty="0" err="1">
                <a:solidFill>
                  <a:schemeClr val="bg1"/>
                </a:solidFill>
              </a:rPr>
              <a:t>Banaitis</a:t>
            </a:r>
            <a:r>
              <a:rPr lang="fr-FR" dirty="0">
                <a:solidFill>
                  <a:schemeClr val="bg1"/>
                </a:solidFill>
              </a:rPr>
              <a:t>, </a:t>
            </a:r>
            <a:r>
              <a:rPr lang="uk-UA" dirty="0">
                <a:solidFill>
                  <a:schemeClr val="bg1"/>
                </a:solidFill>
              </a:rPr>
              <a:t>A</a:t>
            </a:r>
            <a:r>
              <a:rPr lang="fr-FR" dirty="0">
                <a:solidFill>
                  <a:schemeClr val="bg1"/>
                </a:solidFill>
              </a:rPr>
              <a:t>., B., &amp; </a:t>
            </a:r>
            <a:r>
              <a:rPr lang="uk-UA" dirty="0" err="1">
                <a:solidFill>
                  <a:schemeClr val="bg1"/>
                </a:solidFill>
              </a:rPr>
              <a:t>Anil</a:t>
            </a:r>
            <a:r>
              <a:rPr lang="fr-FR" dirty="0">
                <a:solidFill>
                  <a:schemeClr val="bg1"/>
                </a:solidFill>
              </a:rPr>
              <a:t>, K.</a:t>
            </a:r>
            <a:r>
              <a:rPr lang="uk-UA" dirty="0">
                <a:solidFill>
                  <a:schemeClr val="bg1"/>
                </a:solidFill>
              </a:rPr>
              <a:t>  </a:t>
            </a:r>
            <a:r>
              <a:rPr lang="en-US" dirty="0">
                <a:solidFill>
                  <a:schemeClr val="bg1"/>
                </a:solidFill>
              </a:rPr>
              <a:t>(2024). Entrepreneurial Barriers in Achieving Sustainable Business and Cultivation of Innovation: A Resource-Based View Theory Perspective. Management Decision. </a:t>
            </a:r>
            <a:r>
              <a:rPr lang="uk-UA" u="sng" dirty="0">
                <a:solidFill>
                  <a:schemeClr val="bg1"/>
                </a:solidFill>
                <a:hlinkClick r:id="rId2"/>
              </a:rPr>
              <a:t>https://doi.org/10.1108/MD-11-2023-2032</a:t>
            </a:r>
            <a:endParaRPr lang="ru-RU" dirty="0">
              <a:solidFill>
                <a:schemeClr val="bg1"/>
              </a:solidFill>
            </a:endParaRPr>
          </a:p>
          <a:p>
            <a:pPr lvl="0"/>
            <a:r>
              <a:rPr lang="en-US" u="sng" dirty="0" err="1">
                <a:solidFill>
                  <a:schemeClr val="bg1"/>
                </a:solidFill>
              </a:rPr>
              <a:t>Bogoslov</a:t>
            </a:r>
            <a:r>
              <a:rPr lang="en-US" u="sng" dirty="0">
                <a:solidFill>
                  <a:schemeClr val="bg1"/>
                </a:solidFill>
              </a:rPr>
              <a:t>, I., </a:t>
            </a:r>
            <a:r>
              <a:rPr lang="en-US" u="sng" dirty="0" err="1">
                <a:solidFill>
                  <a:schemeClr val="bg1"/>
                </a:solidFill>
              </a:rPr>
              <a:t>Lungu</a:t>
            </a:r>
            <a:r>
              <a:rPr lang="en-US" u="sng" dirty="0">
                <a:solidFill>
                  <a:schemeClr val="bg1"/>
                </a:solidFill>
              </a:rPr>
              <a:t>, A., </a:t>
            </a:r>
            <a:r>
              <a:rPr lang="en-US" u="sng" dirty="0" err="1">
                <a:solidFill>
                  <a:schemeClr val="bg1"/>
                </a:solidFill>
              </a:rPr>
              <a:t>Stoica</a:t>
            </a:r>
            <a:r>
              <a:rPr lang="en-US" u="sng" dirty="0">
                <a:solidFill>
                  <a:schemeClr val="bg1"/>
                </a:solidFill>
              </a:rPr>
              <a:t>, E., &amp; </a:t>
            </a:r>
            <a:r>
              <a:rPr lang="en-US" u="sng" dirty="0" err="1">
                <a:solidFill>
                  <a:schemeClr val="bg1"/>
                </a:solidFill>
              </a:rPr>
              <a:t>Georgescu</a:t>
            </a:r>
            <a:r>
              <a:rPr lang="en-US" u="sng" dirty="0">
                <a:solidFill>
                  <a:schemeClr val="bg1"/>
                </a:solidFill>
              </a:rPr>
              <a:t>, M. (2022). </a:t>
            </a:r>
            <a:r>
              <a:rPr lang="en-AU" u="sng" dirty="0">
                <a:solidFill>
                  <a:schemeClr val="bg1"/>
                </a:solidFill>
              </a:rPr>
              <a:t>European Green Deal Impact on Entrepreneurship and Competition: Free Market Approach. </a:t>
            </a:r>
            <a:r>
              <a:rPr lang="en-US" i="1" dirty="0">
                <a:solidFill>
                  <a:schemeClr val="bg1"/>
                </a:solidFill>
              </a:rPr>
              <a:t>Sustainability,</a:t>
            </a:r>
            <a:r>
              <a:rPr lang="en-US" dirty="0">
                <a:solidFill>
                  <a:schemeClr val="bg1"/>
                </a:solidFill>
              </a:rPr>
              <a:t> 14, 1-15. 12335. </a:t>
            </a:r>
            <a:r>
              <a:rPr lang="en-US" u="sng" dirty="0">
                <a:solidFill>
                  <a:schemeClr val="bg1"/>
                </a:solidFill>
                <a:hlinkClick r:id="rId3"/>
              </a:rPr>
              <a:t>https://doi.org/10.3390/su141912335</a:t>
            </a:r>
            <a:endParaRPr lang="ru-RU" dirty="0">
              <a:solidFill>
                <a:schemeClr val="bg1"/>
              </a:solidFill>
            </a:endParaRPr>
          </a:p>
          <a:p>
            <a:pPr lvl="0"/>
            <a:r>
              <a:rPr lang="fr-FR" dirty="0" err="1">
                <a:solidFill>
                  <a:schemeClr val="bg1"/>
                </a:solidFill>
              </a:rPr>
              <a:t>Bosma</a:t>
            </a:r>
            <a:r>
              <a:rPr lang="fr-FR" dirty="0">
                <a:solidFill>
                  <a:schemeClr val="bg1"/>
                </a:solidFill>
              </a:rPr>
              <a:t>, N., </a:t>
            </a:r>
            <a:r>
              <a:rPr lang="fr-FR" dirty="0" err="1">
                <a:solidFill>
                  <a:schemeClr val="bg1"/>
                </a:solidFill>
              </a:rPr>
              <a:t>Acs</a:t>
            </a:r>
            <a:r>
              <a:rPr lang="fr-FR" dirty="0">
                <a:solidFill>
                  <a:schemeClr val="bg1"/>
                </a:solidFill>
              </a:rPr>
              <a:t> Z., </a:t>
            </a:r>
            <a:r>
              <a:rPr lang="fr-FR" dirty="0" err="1">
                <a:solidFill>
                  <a:schemeClr val="bg1"/>
                </a:solidFill>
              </a:rPr>
              <a:t>Autio</a:t>
            </a:r>
            <a:r>
              <a:rPr lang="fr-FR" dirty="0">
                <a:solidFill>
                  <a:schemeClr val="bg1"/>
                </a:solidFill>
              </a:rPr>
              <a:t>, E., </a:t>
            </a:r>
            <a:r>
              <a:rPr lang="fr-FR" dirty="0" err="1">
                <a:solidFill>
                  <a:schemeClr val="bg1"/>
                </a:solidFill>
              </a:rPr>
              <a:t>Coduras</a:t>
            </a:r>
            <a:r>
              <a:rPr lang="fr-FR" dirty="0">
                <a:solidFill>
                  <a:schemeClr val="bg1"/>
                </a:solidFill>
              </a:rPr>
              <a:t>, A. &amp; </a:t>
            </a:r>
            <a:r>
              <a:rPr lang="fr-FR" dirty="0" err="1">
                <a:solidFill>
                  <a:schemeClr val="bg1"/>
                </a:solidFill>
              </a:rPr>
              <a:t>Levie</a:t>
            </a:r>
            <a:r>
              <a:rPr lang="fr-FR" dirty="0">
                <a:solidFill>
                  <a:schemeClr val="bg1"/>
                </a:solidFill>
              </a:rPr>
              <a:t> J. (2009). </a:t>
            </a:r>
            <a:r>
              <a:rPr lang="en-US" i="1" dirty="0">
                <a:solidFill>
                  <a:schemeClr val="bg1"/>
                </a:solidFill>
              </a:rPr>
              <a:t>Global Entrepreneurship Monitor</a:t>
            </a:r>
            <a:r>
              <a:rPr lang="en-US" dirty="0">
                <a:solidFill>
                  <a:schemeClr val="bg1"/>
                </a:solidFill>
              </a:rPr>
              <a:t>, United Kingdom, 2008. Executive Report. </a:t>
            </a:r>
            <a:r>
              <a:rPr lang="en-US" u="sng" dirty="0">
                <a:solidFill>
                  <a:schemeClr val="bg1"/>
                </a:solidFill>
                <a:hlinkClick r:id="rId4"/>
              </a:rPr>
              <a:t>https://strathprints.strath.ac.uk/16129</a:t>
            </a:r>
            <a:r>
              <a:rPr lang="en-US" u="sng" dirty="0" smtClean="0">
                <a:solidFill>
                  <a:schemeClr val="bg1"/>
                </a:solidFill>
                <a:hlinkClick r:id="rId4"/>
              </a:rPr>
              <a:t>/</a:t>
            </a:r>
            <a:endParaRPr lang="en-US" u="sng" dirty="0" smtClean="0">
              <a:solidFill>
                <a:schemeClr val="bg1"/>
              </a:solidFill>
            </a:endParaRPr>
          </a:p>
          <a:p>
            <a:r>
              <a:rPr lang="en-US" dirty="0" err="1">
                <a:solidFill>
                  <a:schemeClr val="bg1"/>
                </a:solidFill>
              </a:rPr>
              <a:t>Diemer</a:t>
            </a:r>
            <a:r>
              <a:rPr lang="en-US" dirty="0">
                <a:solidFill>
                  <a:schemeClr val="bg1"/>
                </a:solidFill>
              </a:rPr>
              <a:t> A. (2023), From Life Cycle Assessment (LCA) to Life Cycle Sustainability Assessment (LCSA), methodological </a:t>
            </a:r>
            <a:r>
              <a:rPr lang="en-US" dirty="0" smtClean="0">
                <a:solidFill>
                  <a:schemeClr val="bg1"/>
                </a:solidFill>
              </a:rPr>
              <a:t>issues </a:t>
            </a:r>
            <a:r>
              <a:rPr lang="en-US" dirty="0">
                <a:solidFill>
                  <a:schemeClr val="bg1"/>
                </a:solidFill>
              </a:rPr>
              <a:t>and prospects for implementing circular business models, </a:t>
            </a:r>
            <a:r>
              <a:rPr lang="en-US" i="1" dirty="0">
                <a:solidFill>
                  <a:schemeClr val="bg1"/>
                </a:solidFill>
              </a:rPr>
              <a:t>International Journal of Scientific Engineering and Applied Science, </a:t>
            </a:r>
            <a:r>
              <a:rPr lang="en-US" dirty="0" smtClean="0">
                <a:solidFill>
                  <a:schemeClr val="bg1"/>
                </a:solidFill>
              </a:rPr>
              <a:t>9 (12), </a:t>
            </a:r>
            <a:r>
              <a:rPr lang="en-US" dirty="0">
                <a:solidFill>
                  <a:schemeClr val="bg1"/>
                </a:solidFill>
              </a:rPr>
              <a:t>1 – 50. </a:t>
            </a:r>
            <a:endParaRPr lang="ru-RU" dirty="0">
              <a:solidFill>
                <a:schemeClr val="bg1"/>
              </a:solidFill>
            </a:endParaRPr>
          </a:p>
          <a:p>
            <a:pPr lvl="0"/>
            <a:r>
              <a:rPr lang="en-US" dirty="0" smtClean="0">
                <a:solidFill>
                  <a:schemeClr val="bg1"/>
                </a:solidFill>
              </a:rPr>
              <a:t>European </a:t>
            </a:r>
            <a:r>
              <a:rPr lang="en-US" dirty="0">
                <a:solidFill>
                  <a:schemeClr val="bg1"/>
                </a:solidFill>
              </a:rPr>
              <a:t>Commission (2019). Communication from the </a:t>
            </a:r>
            <a:r>
              <a:rPr lang="en-US" dirty="0" err="1">
                <a:solidFill>
                  <a:schemeClr val="bg1"/>
                </a:solidFill>
              </a:rPr>
              <a:t>Commmission</a:t>
            </a:r>
            <a:r>
              <a:rPr lang="en-US" dirty="0">
                <a:solidFill>
                  <a:schemeClr val="bg1"/>
                </a:solidFill>
              </a:rPr>
              <a:t> to the European Parliament, the European Council, the Council, the European Economic and Social </a:t>
            </a:r>
            <a:r>
              <a:rPr lang="en-US" dirty="0" err="1">
                <a:solidFill>
                  <a:schemeClr val="bg1"/>
                </a:solidFill>
              </a:rPr>
              <a:t>Commmittee</a:t>
            </a:r>
            <a:r>
              <a:rPr lang="en-US" dirty="0">
                <a:solidFill>
                  <a:schemeClr val="bg1"/>
                </a:solidFill>
              </a:rPr>
              <a:t> and the </a:t>
            </a:r>
            <a:r>
              <a:rPr lang="en-US" dirty="0" err="1">
                <a:solidFill>
                  <a:schemeClr val="bg1"/>
                </a:solidFill>
              </a:rPr>
              <a:t>Commmittee</a:t>
            </a:r>
            <a:r>
              <a:rPr lang="en-US" dirty="0">
                <a:solidFill>
                  <a:schemeClr val="bg1"/>
                </a:solidFill>
              </a:rPr>
              <a:t> of the Regions: </a:t>
            </a:r>
            <a:r>
              <a:rPr lang="en-US" i="1" dirty="0">
                <a:solidFill>
                  <a:schemeClr val="bg1"/>
                </a:solidFill>
              </a:rPr>
              <a:t>The European Green Deal</a:t>
            </a:r>
            <a:r>
              <a:rPr lang="en-US" dirty="0">
                <a:solidFill>
                  <a:schemeClr val="bg1"/>
                </a:solidFill>
              </a:rPr>
              <a:t>. </a:t>
            </a:r>
            <a:r>
              <a:rPr lang="fr-FR" dirty="0">
                <a:solidFill>
                  <a:schemeClr val="bg1"/>
                </a:solidFill>
              </a:rPr>
              <a:t>Brussels. </a:t>
            </a:r>
            <a:r>
              <a:rPr lang="fr-FR" u="sng" dirty="0">
                <a:solidFill>
                  <a:schemeClr val="bg1"/>
                </a:solidFill>
                <a:hlinkClick r:id="rId5"/>
              </a:rPr>
              <a:t>https://eur-lex.europa.eu/legal-content/EN/TXT/?uri=CELEX:52019DC0640</a:t>
            </a:r>
            <a:endParaRPr lang="ru-RU" dirty="0">
              <a:solidFill>
                <a:schemeClr val="bg1"/>
              </a:solidFill>
            </a:endParaRPr>
          </a:p>
          <a:p>
            <a:pPr lvl="0"/>
            <a:r>
              <a:rPr lang="en-US" dirty="0">
                <a:solidFill>
                  <a:schemeClr val="bg1"/>
                </a:solidFill>
              </a:rPr>
              <a:t>Global Entrepreneurship Monitor (2023).</a:t>
            </a:r>
            <a:r>
              <a:rPr lang="en-US" b="1" dirty="0">
                <a:solidFill>
                  <a:schemeClr val="bg1"/>
                </a:solidFill>
              </a:rPr>
              <a:t> </a:t>
            </a:r>
            <a:r>
              <a:rPr lang="en-US" i="1" dirty="0">
                <a:solidFill>
                  <a:schemeClr val="bg1"/>
                </a:solidFill>
              </a:rPr>
              <a:t>Adapting to “A New Normal”: 2022/2023 Global Report.  </a:t>
            </a:r>
            <a:r>
              <a:rPr lang="en-US" u="sng" dirty="0">
                <a:solidFill>
                  <a:schemeClr val="bg1"/>
                </a:solidFill>
                <a:hlinkClick r:id="rId6"/>
              </a:rPr>
              <a:t>https://www.gemconsortium.org/file/open?fileId=51147</a:t>
            </a:r>
            <a:endParaRPr lang="ru-RU" dirty="0">
              <a:solidFill>
                <a:schemeClr val="bg1"/>
              </a:solidFill>
            </a:endParaRPr>
          </a:p>
          <a:p>
            <a:pPr lvl="0"/>
            <a:r>
              <a:rPr lang="en-US" dirty="0">
                <a:solidFill>
                  <a:schemeClr val="bg1"/>
                </a:solidFill>
              </a:rPr>
              <a:t>Global Entrepreneurship Monitor (2024). GEM </a:t>
            </a:r>
            <a:r>
              <a:rPr lang="en-US" i="1" dirty="0">
                <a:solidFill>
                  <a:schemeClr val="bg1"/>
                </a:solidFill>
              </a:rPr>
              <a:t>25 years and growing: 2023/2024. Global Report.</a:t>
            </a:r>
            <a:r>
              <a:rPr lang="en-US" dirty="0">
                <a:solidFill>
                  <a:schemeClr val="bg1"/>
                </a:solidFill>
              </a:rPr>
              <a:t> </a:t>
            </a:r>
            <a:r>
              <a:rPr lang="en-US" u="sng" dirty="0">
                <a:solidFill>
                  <a:schemeClr val="bg1"/>
                </a:solidFill>
                <a:hlinkClick r:id="rId7"/>
              </a:rPr>
              <a:t>https://gemconsortium.org/report/global-entrepreneurship-monitor-gem-20232024-global-report-25-years-and-growing</a:t>
            </a:r>
            <a:endParaRPr lang="ru-RU" dirty="0">
              <a:solidFill>
                <a:schemeClr val="bg1"/>
              </a:solidFill>
            </a:endParaRPr>
          </a:p>
          <a:p>
            <a:pPr lvl="0"/>
            <a:r>
              <a:rPr lang="en-US" dirty="0">
                <a:solidFill>
                  <a:schemeClr val="bg1"/>
                </a:solidFill>
              </a:rPr>
              <a:t>Lee, M.T.; &amp; Suh, I. (2022). Understanding the effects of Environment, Social, and Governance conduct on financial performance: Arguments for a process and integrated modelling approach. </a:t>
            </a:r>
            <a:r>
              <a:rPr lang="en-US" i="1" dirty="0">
                <a:solidFill>
                  <a:schemeClr val="bg1"/>
                </a:solidFill>
              </a:rPr>
              <a:t>Sustainable Technology and Entrepreneurship</a:t>
            </a:r>
            <a:r>
              <a:rPr lang="en-US" dirty="0">
                <a:solidFill>
                  <a:schemeClr val="bg1"/>
                </a:solidFill>
              </a:rPr>
              <a:t>, 1 (1), 100004. </a:t>
            </a:r>
            <a:r>
              <a:rPr lang="en-US" dirty="0">
                <a:solidFill>
                  <a:schemeClr val="bg1"/>
                </a:solidFill>
                <a:hlinkClick r:id="rId8" tooltip="Persistent link using digital object identifier"/>
              </a:rPr>
              <a:t>https://doi.org/10.1016/j.stae.2022.100004</a:t>
            </a:r>
            <a:endParaRPr lang="ru-RU" dirty="0">
              <a:solidFill>
                <a:schemeClr val="bg1"/>
              </a:solidFill>
            </a:endParaRPr>
          </a:p>
        </p:txBody>
      </p:sp>
    </p:spTree>
    <p:extLst>
      <p:ext uri="{BB962C8B-B14F-4D97-AF65-F5344CB8AC3E}">
        <p14:creationId xmlns:p14="http://schemas.microsoft.com/office/powerpoint/2010/main" val="1788906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7590" y="85015"/>
            <a:ext cx="8534400" cy="1507067"/>
          </a:xfrm>
        </p:spPr>
        <p:txBody>
          <a:bodyPr/>
          <a:lstStyle/>
          <a:p>
            <a:r>
              <a:rPr lang="en-US" b="1" dirty="0" smtClean="0"/>
              <a:t>The aim of the study</a:t>
            </a:r>
            <a:endParaRPr lang="ru-RU" b="1" dirty="0"/>
          </a:p>
        </p:txBody>
      </p:sp>
      <p:sp>
        <p:nvSpPr>
          <p:cNvPr id="3" name="Объект 2"/>
          <p:cNvSpPr>
            <a:spLocks noGrp="1"/>
          </p:cNvSpPr>
          <p:nvPr>
            <p:ph idx="1"/>
          </p:nvPr>
        </p:nvSpPr>
        <p:spPr>
          <a:xfrm>
            <a:off x="778480" y="2080967"/>
            <a:ext cx="8534400" cy="3615267"/>
          </a:xfrm>
        </p:spPr>
        <p:txBody>
          <a:bodyPr/>
          <a:lstStyle/>
          <a:p>
            <a:r>
              <a:rPr lang="en-US" dirty="0" smtClean="0">
                <a:solidFill>
                  <a:schemeClr val="bg1"/>
                </a:solidFill>
              </a:rPr>
              <a:t>to </a:t>
            </a:r>
            <a:r>
              <a:rPr lang="en-US" dirty="0">
                <a:solidFill>
                  <a:schemeClr val="bg1"/>
                </a:solidFill>
              </a:rPr>
              <a:t>define the </a:t>
            </a:r>
            <a:r>
              <a:rPr lang="en-US" dirty="0" smtClean="0">
                <a:solidFill>
                  <a:schemeClr val="bg1"/>
                </a:solidFill>
              </a:rPr>
              <a:t>awareness of </a:t>
            </a:r>
            <a:r>
              <a:rPr lang="en-US" dirty="0">
                <a:solidFill>
                  <a:schemeClr val="bg1"/>
                </a:solidFill>
              </a:rPr>
              <a:t>entrepreneurs </a:t>
            </a:r>
            <a:r>
              <a:rPr lang="en-US" dirty="0" smtClean="0">
                <a:solidFill>
                  <a:schemeClr val="bg1"/>
                </a:solidFill>
              </a:rPr>
              <a:t>concern </a:t>
            </a:r>
            <a:r>
              <a:rPr lang="en-US" dirty="0">
                <a:solidFill>
                  <a:schemeClr val="bg1"/>
                </a:solidFill>
              </a:rPr>
              <a:t>EGD after </a:t>
            </a:r>
            <a:r>
              <a:rPr lang="en-US" dirty="0" smtClean="0">
                <a:solidFill>
                  <a:schemeClr val="bg1"/>
                </a:solidFill>
              </a:rPr>
              <a:t>5 </a:t>
            </a:r>
            <a:r>
              <a:rPr lang="en-US" dirty="0">
                <a:solidFill>
                  <a:schemeClr val="bg1"/>
                </a:solidFill>
              </a:rPr>
              <a:t>years of EDG lunching, including clarification of how the entrepreneurs are familiar with EGD regulations and evaluate the influence of EGD on entrepreneurial activity.</a:t>
            </a:r>
            <a:endParaRPr lang="ru-RU" dirty="0">
              <a:solidFill>
                <a:schemeClr val="bg1"/>
              </a:solidFill>
            </a:endParaRPr>
          </a:p>
        </p:txBody>
      </p:sp>
    </p:spTree>
    <p:extLst>
      <p:ext uri="{BB962C8B-B14F-4D97-AF65-F5344CB8AC3E}">
        <p14:creationId xmlns:p14="http://schemas.microsoft.com/office/powerpoint/2010/main" val="35409508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29A08C-D65E-6E45-8A70-51D13B4DB840}"/>
              </a:ext>
            </a:extLst>
          </p:cNvPr>
          <p:cNvSpPr>
            <a:spLocks noGrp="1"/>
          </p:cNvSpPr>
          <p:nvPr>
            <p:ph type="title"/>
          </p:nvPr>
        </p:nvSpPr>
        <p:spPr>
          <a:xfrm>
            <a:off x="684213" y="914400"/>
            <a:ext cx="10058400" cy="2743200"/>
          </a:xfrm>
        </p:spPr>
        <p:txBody>
          <a:bodyPr/>
          <a:lstStyle/>
          <a:p>
            <a:pPr algn="ctr"/>
            <a:r>
              <a:rPr lang="en-US" dirty="0"/>
              <a:t>Thank you very much </a:t>
            </a:r>
          </a:p>
        </p:txBody>
      </p:sp>
      <p:sp>
        <p:nvSpPr>
          <p:cNvPr id="3" name="Espace réservé du texte 2">
            <a:extLst>
              <a:ext uri="{FF2B5EF4-FFF2-40B4-BE49-F238E27FC236}">
                <a16:creationId xmlns:a16="http://schemas.microsoft.com/office/drawing/2014/main" id="{345CE909-71C1-1BC0-C0EA-35C1DCA6D999}"/>
              </a:ext>
            </a:extLst>
          </p:cNvPr>
          <p:cNvSpPr>
            <a:spLocks noGrp="1"/>
          </p:cNvSpPr>
          <p:nvPr>
            <p:ph type="body" idx="1"/>
          </p:nvPr>
        </p:nvSpPr>
        <p:spPr>
          <a:xfrm>
            <a:off x="684213" y="4114800"/>
            <a:ext cx="8535988" cy="1879600"/>
          </a:xfrm>
        </p:spPr>
        <p:txBody>
          <a:bodyPr/>
          <a:lstStyle/>
          <a:p>
            <a:pPr algn="ctr"/>
            <a:r>
              <a:rPr lang="en-US" b="1" dirty="0">
                <a:hlinkClick r:id="rId2"/>
              </a:rPr>
              <a:t>viktoriya.onegina@esc-clermont.fr</a:t>
            </a:r>
            <a:endParaRPr lang="en-US" b="1" dirty="0"/>
          </a:p>
          <a:p>
            <a:endParaRPr lang="en-US" dirty="0"/>
          </a:p>
        </p:txBody>
      </p:sp>
      <p:pic>
        <p:nvPicPr>
          <p:cNvPr id="4" name="Объект 3"/>
          <p:cNvPicPr/>
          <p:nvPr/>
        </p:nvPicPr>
        <p:blipFill>
          <a:blip r:embed="rId3" cstate="print">
            <a:extLst>
              <a:ext uri="{28A0092B-C50C-407E-A947-70E740481C1C}">
                <a14:useLocalDpi xmlns:a14="http://schemas.microsoft.com/office/drawing/2010/main" val="0"/>
              </a:ext>
            </a:extLst>
          </a:blip>
          <a:stretch>
            <a:fillRect/>
          </a:stretch>
        </p:blipFill>
        <p:spPr>
          <a:xfrm>
            <a:off x="197766" y="-64559"/>
            <a:ext cx="3086100" cy="857250"/>
          </a:xfrm>
          <a:prstGeom prst="rect">
            <a:avLst/>
          </a:prstGeom>
        </p:spPr>
      </p:pic>
    </p:spTree>
    <p:extLst>
      <p:ext uri="{BB962C8B-B14F-4D97-AF65-F5344CB8AC3E}">
        <p14:creationId xmlns:p14="http://schemas.microsoft.com/office/powerpoint/2010/main" val="2321288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2" y="4487332"/>
            <a:ext cx="10448844" cy="1507067"/>
          </a:xfrm>
        </p:spPr>
        <p:txBody>
          <a:bodyPr>
            <a:normAutofit/>
          </a:bodyPr>
          <a:lstStyle/>
          <a:p>
            <a:r>
              <a:rPr lang="en-US" dirty="0" smtClean="0"/>
              <a:t>Highlighting </a:t>
            </a:r>
            <a:r>
              <a:rPr lang="en-US" dirty="0"/>
              <a:t>the European Green Deal’s impact on entrepreneurial </a:t>
            </a:r>
            <a:r>
              <a:rPr lang="en-US" dirty="0" smtClean="0"/>
              <a:t>activity</a:t>
            </a:r>
            <a:endParaRPr lang="ru-RU" dirty="0"/>
          </a:p>
        </p:txBody>
      </p:sp>
      <p:sp>
        <p:nvSpPr>
          <p:cNvPr id="3" name="Объект 2"/>
          <p:cNvSpPr>
            <a:spLocks noGrp="1"/>
          </p:cNvSpPr>
          <p:nvPr>
            <p:ph idx="1"/>
          </p:nvPr>
        </p:nvSpPr>
        <p:spPr>
          <a:xfrm>
            <a:off x="684211" y="685800"/>
            <a:ext cx="10024637" cy="3895627"/>
          </a:xfrm>
        </p:spPr>
        <p:txBody>
          <a:bodyPr>
            <a:normAutofit/>
          </a:bodyPr>
          <a:lstStyle/>
          <a:p>
            <a:r>
              <a:rPr lang="en-US" dirty="0" err="1">
                <a:solidFill>
                  <a:schemeClr val="bg1"/>
                </a:solidFill>
              </a:rPr>
              <a:t>Bogoslov</a:t>
            </a:r>
            <a:r>
              <a:rPr lang="en-US" dirty="0">
                <a:solidFill>
                  <a:schemeClr val="bg1"/>
                </a:solidFill>
              </a:rPr>
              <a:t> et al. (2022) noted that the EGD is “an important step that will improve the environment, but, at the same time, will pervert the competition and the entrepreneurial activities within the EU” due to the governmental interventions and regulations. </a:t>
            </a:r>
            <a:endParaRPr lang="en-US" dirty="0" smtClean="0">
              <a:solidFill>
                <a:schemeClr val="bg1"/>
              </a:solidFill>
            </a:endParaRPr>
          </a:p>
          <a:p>
            <a:r>
              <a:rPr lang="en-US" dirty="0" smtClean="0">
                <a:solidFill>
                  <a:schemeClr val="bg1"/>
                </a:solidFill>
              </a:rPr>
              <a:t>Lee </a:t>
            </a:r>
            <a:r>
              <a:rPr lang="en-US" dirty="0">
                <a:solidFill>
                  <a:schemeClr val="bg1"/>
                </a:solidFill>
              </a:rPr>
              <a:t>&amp; Suh (2021) developed the approach for modelling causality between Environment, Social, and Governance (ESG) conduct and financial performance, that might be used for the influence of EGD policy on financial aspects of entrepreneurship. </a:t>
            </a:r>
            <a:endParaRPr lang="en-US" dirty="0" smtClean="0">
              <a:solidFill>
                <a:schemeClr val="bg1"/>
              </a:solidFill>
            </a:endParaRPr>
          </a:p>
          <a:p>
            <a:r>
              <a:rPr lang="en-US" dirty="0" err="1" smtClean="0">
                <a:solidFill>
                  <a:schemeClr val="bg1"/>
                </a:solidFill>
              </a:rPr>
              <a:t>Agraway</a:t>
            </a:r>
            <a:r>
              <a:rPr lang="en-US" dirty="0" smtClean="0">
                <a:solidFill>
                  <a:schemeClr val="bg1"/>
                </a:solidFill>
              </a:rPr>
              <a:t> </a:t>
            </a:r>
            <a:r>
              <a:rPr lang="en-US" dirty="0">
                <a:solidFill>
                  <a:schemeClr val="bg1"/>
                </a:solidFill>
              </a:rPr>
              <a:t>(2024) considered different types of barriers for successful entrepreneurs, including financial constraints, regulatory hurdles, high initial costs, but without their connection to the European Green Deal. </a:t>
            </a:r>
            <a:endParaRPr lang="ru-RU" dirty="0">
              <a:solidFill>
                <a:schemeClr val="bg1"/>
              </a:solidFill>
            </a:endParaRPr>
          </a:p>
        </p:txBody>
      </p:sp>
    </p:spTree>
    <p:extLst>
      <p:ext uri="{BB962C8B-B14F-4D97-AF65-F5344CB8AC3E}">
        <p14:creationId xmlns:p14="http://schemas.microsoft.com/office/powerpoint/2010/main" val="33260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2" y="480940"/>
            <a:ext cx="8534400" cy="1507067"/>
          </a:xfrm>
        </p:spPr>
        <p:txBody>
          <a:bodyPr/>
          <a:lstStyle/>
          <a:p>
            <a:r>
              <a:rPr lang="en-US" dirty="0"/>
              <a:t>The research </a:t>
            </a:r>
            <a:r>
              <a:rPr lang="en-US" dirty="0" smtClean="0"/>
              <a:t>methodology: 2 steps study </a:t>
            </a:r>
            <a:endParaRPr lang="ru-RU" dirty="0"/>
          </a:p>
        </p:txBody>
      </p:sp>
      <p:sp>
        <p:nvSpPr>
          <p:cNvPr id="3" name="Объект 2"/>
          <p:cNvSpPr>
            <a:spLocks noGrp="1"/>
          </p:cNvSpPr>
          <p:nvPr>
            <p:ph idx="1"/>
          </p:nvPr>
        </p:nvSpPr>
        <p:spPr>
          <a:xfrm>
            <a:off x="608798" y="1920711"/>
            <a:ext cx="10316868" cy="3615267"/>
          </a:xfrm>
        </p:spPr>
        <p:txBody>
          <a:bodyPr>
            <a:noAutofit/>
          </a:bodyPr>
          <a:lstStyle/>
          <a:p>
            <a:r>
              <a:rPr lang="en-US" sz="2800" dirty="0" smtClean="0">
                <a:solidFill>
                  <a:schemeClr val="bg1"/>
                </a:solidFill>
              </a:rPr>
              <a:t>The </a:t>
            </a:r>
            <a:r>
              <a:rPr lang="en-US" sz="2800" dirty="0">
                <a:solidFill>
                  <a:schemeClr val="bg1"/>
                </a:solidFill>
              </a:rPr>
              <a:t>first one is based on the analysis of secondary data on changes of the total entrepreneurial activity (TEA) that were obtained from Global Entrepreneurship Monitor (GEM) survey. </a:t>
            </a:r>
            <a:endParaRPr lang="en-US" sz="2800" dirty="0" smtClean="0">
              <a:solidFill>
                <a:schemeClr val="bg1"/>
              </a:solidFill>
            </a:endParaRPr>
          </a:p>
          <a:p>
            <a:r>
              <a:rPr lang="en-US" sz="2800" dirty="0" smtClean="0">
                <a:solidFill>
                  <a:schemeClr val="bg1"/>
                </a:solidFill>
              </a:rPr>
              <a:t>The </a:t>
            </a:r>
            <a:r>
              <a:rPr lang="en-US" sz="2800" dirty="0">
                <a:solidFill>
                  <a:schemeClr val="bg1"/>
                </a:solidFill>
              </a:rPr>
              <a:t>second step assumes the fieldwork. To achieve the aim of the study the questionnaire was developed and shared among </a:t>
            </a:r>
            <a:r>
              <a:rPr lang="en-US" sz="2800" dirty="0" smtClean="0">
                <a:solidFill>
                  <a:schemeClr val="bg1"/>
                </a:solidFill>
              </a:rPr>
              <a:t>entrepreneurs; </a:t>
            </a:r>
            <a:r>
              <a:rPr lang="en-US" sz="2800" dirty="0">
                <a:solidFill>
                  <a:schemeClr val="bg1"/>
                </a:solidFill>
              </a:rPr>
              <a:t>the quantitative methods was used for data processing and analysis. </a:t>
            </a:r>
            <a:endParaRPr lang="ru-RU" sz="2800" dirty="0">
              <a:solidFill>
                <a:schemeClr val="bg1"/>
              </a:solidFill>
            </a:endParaRPr>
          </a:p>
        </p:txBody>
      </p:sp>
    </p:spTree>
    <p:extLst>
      <p:ext uri="{BB962C8B-B14F-4D97-AF65-F5344CB8AC3E}">
        <p14:creationId xmlns:p14="http://schemas.microsoft.com/office/powerpoint/2010/main" val="2443457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4784" y="5090647"/>
            <a:ext cx="11118147" cy="1507067"/>
          </a:xfrm>
        </p:spPr>
        <p:txBody>
          <a:bodyPr>
            <a:normAutofit fontScale="90000"/>
          </a:bodyPr>
          <a:lstStyle/>
          <a:p>
            <a:r>
              <a:rPr lang="en-US" sz="2200" dirty="0"/>
              <a:t>Early-Stage Entrepreneurial Activity Rates and Per Capita GDP, 2007</a:t>
            </a:r>
            <a:r>
              <a:rPr lang="ru-RU" sz="2200" dirty="0"/>
              <a:t> </a:t>
            </a:r>
            <a:r>
              <a:rPr lang="en-US" sz="2200" dirty="0" smtClean="0"/>
              <a:t/>
            </a:r>
            <a:br>
              <a:rPr lang="en-US" sz="2200" dirty="0" smtClean="0"/>
            </a:br>
            <a:r>
              <a:rPr lang="ru-RU" sz="2000" dirty="0" smtClean="0"/>
              <a:t>(</a:t>
            </a:r>
            <a:r>
              <a:rPr lang="en-US" sz="2000" i="1" dirty="0"/>
              <a:t>Source: GEM Adult Population Survey (APS) and IMF.</a:t>
            </a:r>
            <a:r>
              <a:rPr lang="ru-RU" sz="2000" i="1" dirty="0"/>
              <a:t> </a:t>
            </a:r>
            <a:r>
              <a:rPr lang="en-AU" sz="2000" i="1" dirty="0"/>
              <a:t>in</a:t>
            </a:r>
            <a:r>
              <a:rPr lang="ru-RU" sz="2000" i="1" dirty="0"/>
              <a:t> </a:t>
            </a:r>
            <a:r>
              <a:rPr lang="en-GB" sz="2000" i="1" dirty="0" err="1"/>
              <a:t>Bosma</a:t>
            </a:r>
            <a:r>
              <a:rPr lang="en-GB" sz="2000" i="1" dirty="0"/>
              <a:t>, N., K. Jones, E. </a:t>
            </a:r>
            <a:r>
              <a:rPr lang="en-GB" sz="2000" i="1" dirty="0" err="1"/>
              <a:t>Autio</a:t>
            </a:r>
            <a:r>
              <a:rPr lang="en-GB" sz="2000" i="1" dirty="0"/>
              <a:t> and J. </a:t>
            </a:r>
            <a:r>
              <a:rPr lang="en-GB" sz="2000" i="1" dirty="0" err="1"/>
              <a:t>Levie</a:t>
            </a:r>
            <a:r>
              <a:rPr lang="en-GB" sz="2000" i="1" dirty="0"/>
              <a:t> (2008), Global Entrepreneurship Monitor, 2007.Executive Report)</a:t>
            </a:r>
            <a:r>
              <a:rPr lang="en-GB" sz="2000" dirty="0"/>
              <a:t/>
            </a:r>
            <a:br>
              <a:rPr lang="en-GB" sz="2000" dirty="0"/>
            </a:br>
            <a:endParaRPr lang="ru-RU" sz="2000" dirty="0"/>
          </a:p>
        </p:txBody>
      </p:sp>
      <p:pic>
        <p:nvPicPr>
          <p:cNvPr id="4" name="Объект 3"/>
          <p:cNvPicPr>
            <a:picLocks noGrp="1" noChangeAspect="1"/>
          </p:cNvPicPr>
          <p:nvPr>
            <p:ph idx="1"/>
          </p:nvPr>
        </p:nvPicPr>
        <p:blipFill rotWithShape="1">
          <a:blip r:embed="rId2"/>
          <a:srcRect l="38081" t="25623" r="11310" b="6573"/>
          <a:stretch/>
        </p:blipFill>
        <p:spPr>
          <a:xfrm>
            <a:off x="791852" y="103696"/>
            <a:ext cx="10114959" cy="4722828"/>
          </a:xfrm>
          <a:prstGeom prst="rect">
            <a:avLst/>
          </a:prstGeom>
        </p:spPr>
      </p:pic>
    </p:spTree>
    <p:extLst>
      <p:ext uri="{BB962C8B-B14F-4D97-AF65-F5344CB8AC3E}">
        <p14:creationId xmlns:p14="http://schemas.microsoft.com/office/powerpoint/2010/main" val="627265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Total early-stage Entrepreneurial Activity (TEA) and Established Business Ownership (EBO) (both % adults) 2022/23</a:t>
            </a:r>
            <a:endParaRPr lang="ru-RU" dirty="0"/>
          </a:p>
        </p:txBody>
      </p:sp>
      <p:pic>
        <p:nvPicPr>
          <p:cNvPr id="4" name="Объект 3"/>
          <p:cNvPicPr>
            <a:picLocks noGrp="1" noChangeAspect="1"/>
          </p:cNvPicPr>
          <p:nvPr>
            <p:ph idx="1"/>
          </p:nvPr>
        </p:nvPicPr>
        <p:blipFill rotWithShape="1">
          <a:blip r:embed="rId2"/>
          <a:srcRect l="33975" t="19885" r="8228" b="7095"/>
          <a:stretch/>
        </p:blipFill>
        <p:spPr>
          <a:xfrm>
            <a:off x="961534" y="207390"/>
            <a:ext cx="10162095" cy="3836709"/>
          </a:xfrm>
          <a:prstGeom prst="rect">
            <a:avLst/>
          </a:prstGeom>
        </p:spPr>
      </p:pic>
    </p:spTree>
    <p:extLst>
      <p:ext uri="{BB962C8B-B14F-4D97-AF65-F5344CB8AC3E}">
        <p14:creationId xmlns:p14="http://schemas.microsoft.com/office/powerpoint/2010/main" val="75574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2400" dirty="0"/>
              <a:t>Levels of Total </a:t>
            </a:r>
            <a:r>
              <a:rPr lang="en-US" sz="2400" dirty="0" smtClean="0"/>
              <a:t>early</a:t>
            </a:r>
            <a:r>
              <a:rPr lang="uk-UA" sz="2400" dirty="0" smtClean="0"/>
              <a:t>-</a:t>
            </a:r>
            <a:r>
              <a:rPr lang="en-US" sz="2400" dirty="0" smtClean="0"/>
              <a:t>stage </a:t>
            </a:r>
            <a:r>
              <a:rPr lang="en-US" sz="2400" dirty="0"/>
              <a:t>Entrepreneurial Activity each year since 2019 (32 economies participating in GEM for all four years; % adults), </a:t>
            </a:r>
            <a:r>
              <a:rPr lang="en-US" sz="2400" dirty="0" smtClean="0"/>
              <a:t>2022/23</a:t>
            </a:r>
            <a:br>
              <a:rPr lang="en-US" sz="2400" dirty="0" smtClean="0"/>
            </a:br>
            <a:r>
              <a:rPr lang="en-US" sz="2400" i="1" dirty="0" smtClean="0"/>
              <a:t>GEM 2023</a:t>
            </a:r>
            <a:endParaRPr lang="ru-RU" sz="2400" i="1" dirty="0"/>
          </a:p>
        </p:txBody>
      </p:sp>
      <p:pic>
        <p:nvPicPr>
          <p:cNvPr id="4" name="Объект 3"/>
          <p:cNvPicPr>
            <a:picLocks noGrp="1" noChangeAspect="1"/>
          </p:cNvPicPr>
          <p:nvPr>
            <p:ph idx="1"/>
          </p:nvPr>
        </p:nvPicPr>
        <p:blipFill rotWithShape="1">
          <a:blip r:embed="rId2"/>
          <a:srcRect l="32214" t="21450" r="10282" b="10224"/>
          <a:stretch/>
        </p:blipFill>
        <p:spPr>
          <a:xfrm>
            <a:off x="684212" y="282804"/>
            <a:ext cx="10043491" cy="4317476"/>
          </a:xfrm>
          <a:prstGeom prst="rect">
            <a:avLst/>
          </a:prstGeom>
        </p:spPr>
      </p:pic>
    </p:spTree>
    <p:extLst>
      <p:ext uri="{BB962C8B-B14F-4D97-AF65-F5344CB8AC3E}">
        <p14:creationId xmlns:p14="http://schemas.microsoft.com/office/powerpoint/2010/main" val="2309764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2" y="4760536"/>
            <a:ext cx="8534400" cy="1875934"/>
          </a:xfrm>
        </p:spPr>
        <p:txBody>
          <a:bodyPr>
            <a:normAutofit fontScale="90000"/>
          </a:bodyPr>
          <a:lstStyle/>
          <a:p>
            <a:r>
              <a:rPr lang="en-US" dirty="0"/>
              <a:t>Levels of Total early-stage Entrepreneurial Activity and GDP per capita </a:t>
            </a:r>
            <a:r>
              <a:rPr lang="en-US" dirty="0" smtClean="0"/>
              <a:t>2022/23</a:t>
            </a:r>
            <a:br>
              <a:rPr lang="en-US" dirty="0" smtClean="0"/>
            </a:br>
            <a:r>
              <a:rPr lang="en-US" i="1" dirty="0"/>
              <a:t>GEM 2023</a:t>
            </a:r>
            <a:endParaRPr lang="ru-RU" dirty="0"/>
          </a:p>
        </p:txBody>
      </p:sp>
      <p:pic>
        <p:nvPicPr>
          <p:cNvPr id="4" name="Объект 3"/>
          <p:cNvPicPr>
            <a:picLocks noGrp="1" noChangeAspect="1"/>
          </p:cNvPicPr>
          <p:nvPr>
            <p:ph idx="1"/>
          </p:nvPr>
        </p:nvPicPr>
        <p:blipFill rotWithShape="1">
          <a:blip r:embed="rId2"/>
          <a:srcRect l="30747" t="19885" r="12190" b="8398"/>
          <a:stretch/>
        </p:blipFill>
        <p:spPr>
          <a:xfrm>
            <a:off x="527901" y="0"/>
            <a:ext cx="11001080" cy="4487332"/>
          </a:xfrm>
          <a:prstGeom prst="rect">
            <a:avLst/>
          </a:prstGeom>
        </p:spPr>
      </p:pic>
    </p:spTree>
    <p:extLst>
      <p:ext uri="{BB962C8B-B14F-4D97-AF65-F5344CB8AC3E}">
        <p14:creationId xmlns:p14="http://schemas.microsoft.com/office/powerpoint/2010/main" val="3235489478"/>
      </p:ext>
    </p:extLst>
  </p:cSld>
  <p:clrMapOvr>
    <a:masterClrMapping/>
  </p:clrMapOvr>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docProps/app.xml><?xml version="1.0" encoding="utf-8"?>
<Properties xmlns="http://schemas.openxmlformats.org/officeDocument/2006/extended-properties" xmlns:vt="http://schemas.openxmlformats.org/officeDocument/2006/docPropsVTypes">
  <Template>Slice</Template>
  <TotalTime>255</TotalTime>
  <Words>740</Words>
  <Application>Microsoft Office PowerPoint</Application>
  <PresentationFormat>Широкоэкранный</PresentationFormat>
  <Paragraphs>100</Paragraphs>
  <Slides>30</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30</vt:i4>
      </vt:variant>
    </vt:vector>
  </HeadingPairs>
  <TitlesOfParts>
    <vt:vector size="37" baseType="lpstr">
      <vt:lpstr>Arial</vt:lpstr>
      <vt:lpstr>Calibri</vt:lpstr>
      <vt:lpstr>Century Gothic</vt:lpstr>
      <vt:lpstr>Times New Roman</vt:lpstr>
      <vt:lpstr>URWPalladioL-Roma</vt:lpstr>
      <vt:lpstr>Wingdings 3</vt:lpstr>
      <vt:lpstr>Сектор</vt:lpstr>
      <vt:lpstr>   THE EUROPEAN GREEN DEAL AND ENTREPRENEUSHIP ACTIVITY </vt:lpstr>
      <vt:lpstr>Презентация PowerPoint</vt:lpstr>
      <vt:lpstr>The aim of the study</vt:lpstr>
      <vt:lpstr>Highlighting the European Green Deal’s impact on entrepreneurial activity</vt:lpstr>
      <vt:lpstr>The research methodology: 2 steps study </vt:lpstr>
      <vt:lpstr>Early-Stage Entrepreneurial Activity Rates and Per Capita GDP, 2007  (Source: GEM Adult Population Survey (APS) and IMF. in Bosma, N., K. Jones, E. Autio and J. Levie (2008), Global Entrepreneurship Monitor, 2007.Executive Report) </vt:lpstr>
      <vt:lpstr>Total early-stage Entrepreneurial Activity (TEA) and Established Business Ownership (EBO) (both % adults) 2022/23</vt:lpstr>
      <vt:lpstr>Levels of Total early-stage Entrepreneurial Activity each year since 2019 (32 economies participating in GEM for all four years; % adults), 2022/23 GEM 2023</vt:lpstr>
      <vt:lpstr>Levels of Total early-stage Entrepreneurial Activity and GDP per capita 2022/23 GEM 2023</vt:lpstr>
      <vt:lpstr>The percentage of those starting or running a new business who think doing so is more difficult (includes both somewhat and much more difficult) than one year ago (% Total early-stage Entrepreneurial Activity) 2022/23 GEM 2023</vt:lpstr>
      <vt:lpstr>TEA in the EU countries in 2001-2023 (GEM DATA)</vt:lpstr>
      <vt:lpstr>Fear of Failure Rate in the EU countries in 2001-2023, % (GEM DATA)</vt:lpstr>
      <vt:lpstr>Paired Samples Test</vt:lpstr>
      <vt:lpstr>Conclusion 1.  There is no strong evidence of the influence of  implemented regulations on total Entrepreneurship Activity in GEM survey . There were many factors that effected the Entrepreneurship activity Last years: covid,  Russian aggression.   It should be special survey of the awareness and readiness of entrepreneurs to implement EGD regulations, the influence of EGD on Entrepreneurial activity</vt:lpstr>
      <vt:lpstr>Age and sectorial structure of Entrepreneurship of the survey</vt:lpstr>
      <vt:lpstr>The Geographical structure of Entrepreneurship</vt:lpstr>
      <vt:lpstr>The Entrepreneurs’ awareness of objectives and actions</vt:lpstr>
      <vt:lpstr>The Mentioned priority objectives of EGD</vt:lpstr>
      <vt:lpstr>The mentioned actions to achieve the objectives of EGD</vt:lpstr>
      <vt:lpstr>The EGD actions influence on business</vt:lpstr>
      <vt:lpstr>The Expected degree of Possible impact of EDG on business</vt:lpstr>
      <vt:lpstr>The Level of awareness of EGD regulations</vt:lpstr>
      <vt:lpstr>The expected consequences of the EGD</vt:lpstr>
      <vt:lpstr>The Green Deal impact on entrepreneurial activity</vt:lpstr>
      <vt:lpstr>Introduction of the “green” and Circular Economy practices</vt:lpstr>
      <vt:lpstr>The Information support of “Green” transformations</vt:lpstr>
      <vt:lpstr>Conclusion (preliminary) </vt:lpstr>
      <vt:lpstr>Limitations of the study and perspectives for the further research</vt:lpstr>
      <vt:lpstr>References</vt:lpstr>
      <vt:lpstr>Thank you very much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GDP Entrepreneurship</dc:title>
  <dc:creator>Admin</dc:creator>
  <cp:lastModifiedBy>Admin</cp:lastModifiedBy>
  <cp:revision>39</cp:revision>
  <dcterms:created xsi:type="dcterms:W3CDTF">2024-03-22T13:28:35Z</dcterms:created>
  <dcterms:modified xsi:type="dcterms:W3CDTF">2024-12-01T17:07:56Z</dcterms:modified>
</cp:coreProperties>
</file>