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72" r:id="rId4"/>
    <p:sldId id="259" r:id="rId5"/>
    <p:sldId id="573" r:id="rId6"/>
    <p:sldId id="675" r:id="rId7"/>
    <p:sldId id="676" r:id="rId8"/>
    <p:sldId id="257" r:id="rId9"/>
    <p:sldId id="258" r:id="rId10"/>
    <p:sldId id="677" r:id="rId11"/>
    <p:sldId id="678" r:id="rId12"/>
    <p:sldId id="674" r:id="rId13"/>
    <p:sldId id="6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6" d="100"/>
          <a:sy n="136" d="100"/>
        </p:scale>
        <p:origin x="216"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514C3-FBAA-4FB3-BC9D-8570F3B319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F662E3-797B-4303-9686-8DE817D10532}">
      <dgm:prSet/>
      <dgm:spPr/>
      <dgm:t>
        <a:bodyPr/>
        <a:lstStyle/>
        <a:p>
          <a:pPr>
            <a:lnSpc>
              <a:spcPct val="100000"/>
            </a:lnSpc>
          </a:pPr>
          <a:r>
            <a:rPr lang="en-US" b="1" dirty="0"/>
            <a:t>Food</a:t>
          </a:r>
          <a:r>
            <a:rPr lang="en-US" dirty="0"/>
            <a:t> – fast and furious, many small and large companies – average lifetime of a restaurant is 18 months.</a:t>
          </a:r>
        </a:p>
        <a:p>
          <a:pPr>
            <a:lnSpc>
              <a:spcPct val="100000"/>
            </a:lnSpc>
          </a:pPr>
          <a:r>
            <a:rPr lang="en-US" dirty="0"/>
            <a:t>Agriculture – seasonal cycles, with developing trends</a:t>
          </a:r>
        </a:p>
      </dgm:t>
    </dgm:pt>
    <dgm:pt modelId="{6FA6D559-2E43-4E44-A89B-320CFD37521E}" type="parTrans" cxnId="{CE8B8063-3CDA-48DB-966C-480F7345193E}">
      <dgm:prSet/>
      <dgm:spPr/>
      <dgm:t>
        <a:bodyPr/>
        <a:lstStyle/>
        <a:p>
          <a:endParaRPr lang="en-US"/>
        </a:p>
      </dgm:t>
    </dgm:pt>
    <dgm:pt modelId="{B4A94103-0484-46EF-8F13-88923FE8062C}" type="sibTrans" cxnId="{CE8B8063-3CDA-48DB-966C-480F7345193E}">
      <dgm:prSet/>
      <dgm:spPr/>
      <dgm:t>
        <a:bodyPr/>
        <a:lstStyle/>
        <a:p>
          <a:pPr>
            <a:lnSpc>
              <a:spcPct val="100000"/>
            </a:lnSpc>
          </a:pPr>
          <a:endParaRPr lang="en-US"/>
        </a:p>
      </dgm:t>
    </dgm:pt>
    <dgm:pt modelId="{33B233E2-E8B8-4237-ADB4-2F6554A29615}">
      <dgm:prSet/>
      <dgm:spPr/>
      <dgm:t>
        <a:bodyPr/>
        <a:lstStyle/>
        <a:p>
          <a:pPr>
            <a:lnSpc>
              <a:spcPct val="100000"/>
            </a:lnSpc>
          </a:pPr>
          <a:r>
            <a:rPr lang="en-US" b="1" dirty="0"/>
            <a:t>Water and sewage </a:t>
          </a:r>
          <a:r>
            <a:rPr lang="en-US" dirty="0"/>
            <a:t>– rely on embedded infrastructure , intervention for change high cost</a:t>
          </a:r>
        </a:p>
      </dgm:t>
    </dgm:pt>
    <dgm:pt modelId="{B8F552DC-40C6-4D77-95BD-956CB8A4A1DC}" type="parTrans" cxnId="{E500F333-5F88-4B8A-A64C-3EB2FF175605}">
      <dgm:prSet/>
      <dgm:spPr/>
      <dgm:t>
        <a:bodyPr/>
        <a:lstStyle/>
        <a:p>
          <a:endParaRPr lang="en-US"/>
        </a:p>
      </dgm:t>
    </dgm:pt>
    <dgm:pt modelId="{551B1604-4899-4B3A-8928-9E3BC9506A87}" type="sibTrans" cxnId="{E500F333-5F88-4B8A-A64C-3EB2FF175605}">
      <dgm:prSet/>
      <dgm:spPr/>
      <dgm:t>
        <a:bodyPr/>
        <a:lstStyle/>
        <a:p>
          <a:pPr>
            <a:lnSpc>
              <a:spcPct val="100000"/>
            </a:lnSpc>
          </a:pPr>
          <a:endParaRPr lang="en-US"/>
        </a:p>
      </dgm:t>
    </dgm:pt>
    <dgm:pt modelId="{864D2C9B-FECC-4654-A3E3-92F3B5923B06}">
      <dgm:prSet/>
      <dgm:spPr/>
      <dgm:t>
        <a:bodyPr/>
        <a:lstStyle/>
        <a:p>
          <a:pPr>
            <a:lnSpc>
              <a:spcPct val="100000"/>
            </a:lnSpc>
          </a:pPr>
          <a:r>
            <a:rPr lang="en-US" b="1" dirty="0"/>
            <a:t>Energy </a:t>
          </a:r>
          <a:r>
            <a:rPr lang="en-US" dirty="0"/>
            <a:t>– was like water but is now </a:t>
          </a:r>
          <a:r>
            <a:rPr lang="en-US" i="1" dirty="0"/>
            <a:t>in transition </a:t>
          </a:r>
          <a:r>
            <a:rPr lang="en-US" dirty="0"/>
            <a:t>with the end of the oil age and decentralized production.</a:t>
          </a:r>
        </a:p>
        <a:p>
          <a:pPr>
            <a:lnSpc>
              <a:spcPct val="100000"/>
            </a:lnSpc>
          </a:pPr>
          <a:r>
            <a:rPr lang="en-US" b="1" dirty="0"/>
            <a:t>Earth Systems </a:t>
          </a:r>
          <a:r>
            <a:rPr lang="en-US" dirty="0"/>
            <a:t>– long periods of accumulated impacts, potential tipping points.  </a:t>
          </a:r>
        </a:p>
      </dgm:t>
    </dgm:pt>
    <dgm:pt modelId="{8AC2E14D-B491-4C1F-B817-240436720292}" type="parTrans" cxnId="{8BE179A0-DE3D-4E35-A115-A6B3E8533C0B}">
      <dgm:prSet/>
      <dgm:spPr/>
      <dgm:t>
        <a:bodyPr/>
        <a:lstStyle/>
        <a:p>
          <a:endParaRPr lang="en-US"/>
        </a:p>
      </dgm:t>
    </dgm:pt>
    <dgm:pt modelId="{D3092E91-7431-4625-98A2-36B5F4615CAD}" type="sibTrans" cxnId="{8BE179A0-DE3D-4E35-A115-A6B3E8533C0B}">
      <dgm:prSet/>
      <dgm:spPr/>
      <dgm:t>
        <a:bodyPr/>
        <a:lstStyle/>
        <a:p>
          <a:pPr>
            <a:lnSpc>
              <a:spcPct val="100000"/>
            </a:lnSpc>
          </a:pPr>
          <a:endParaRPr lang="en-US"/>
        </a:p>
      </dgm:t>
    </dgm:pt>
    <dgm:pt modelId="{D46E24A2-10A0-4660-BBD0-CB1DF380B0F5}">
      <dgm:prSet/>
      <dgm:spPr/>
      <dgm:t>
        <a:bodyPr/>
        <a:lstStyle/>
        <a:p>
          <a:pPr>
            <a:lnSpc>
              <a:spcPct val="100000"/>
            </a:lnSpc>
          </a:pPr>
          <a:r>
            <a:rPr lang="en-US" dirty="0"/>
            <a:t>Periods of rapid change may ‘lock in’ new (possibly sub-optimal) pathways. This can happen in our cultural, social, material and physical systems – and have effects across all of them.</a:t>
          </a:r>
        </a:p>
      </dgm:t>
    </dgm:pt>
    <dgm:pt modelId="{5C7D9BCD-BF40-43E1-97B1-D4E42AC74A65}" type="parTrans" cxnId="{1D218AC0-0668-43B6-AFBA-F418E5BA0E9C}">
      <dgm:prSet/>
      <dgm:spPr/>
      <dgm:t>
        <a:bodyPr/>
        <a:lstStyle/>
        <a:p>
          <a:endParaRPr lang="en-US"/>
        </a:p>
      </dgm:t>
    </dgm:pt>
    <dgm:pt modelId="{C6B5ECCF-319E-478C-8A11-162EB8B5D637}" type="sibTrans" cxnId="{1D218AC0-0668-43B6-AFBA-F418E5BA0E9C}">
      <dgm:prSet/>
      <dgm:spPr/>
      <dgm:t>
        <a:bodyPr/>
        <a:lstStyle/>
        <a:p>
          <a:endParaRPr lang="en-US"/>
        </a:p>
      </dgm:t>
    </dgm:pt>
    <dgm:pt modelId="{F78507A2-DE3E-4753-87BC-6300F7D4329E}" type="pres">
      <dgm:prSet presAssocID="{AB8514C3-FBAA-4FB3-BC9D-8570F3B3197E}" presName="vert0" presStyleCnt="0">
        <dgm:presLayoutVars>
          <dgm:dir/>
          <dgm:animOne val="branch"/>
          <dgm:animLvl val="lvl"/>
        </dgm:presLayoutVars>
      </dgm:prSet>
      <dgm:spPr/>
    </dgm:pt>
    <dgm:pt modelId="{CB91112F-5BBD-4423-A41E-549242FA944F}" type="pres">
      <dgm:prSet presAssocID="{5DF662E3-797B-4303-9686-8DE817D10532}" presName="thickLine" presStyleLbl="alignNode1" presStyleIdx="0" presStyleCnt="4"/>
      <dgm:spPr/>
    </dgm:pt>
    <dgm:pt modelId="{44D093D3-FA62-46C3-B632-CE6CFEC247A3}" type="pres">
      <dgm:prSet presAssocID="{5DF662E3-797B-4303-9686-8DE817D10532}" presName="horz1" presStyleCnt="0"/>
      <dgm:spPr/>
    </dgm:pt>
    <dgm:pt modelId="{54941852-A67C-44FC-B5E6-7AE56742BAF1}" type="pres">
      <dgm:prSet presAssocID="{5DF662E3-797B-4303-9686-8DE817D10532}" presName="tx1" presStyleLbl="revTx" presStyleIdx="0" presStyleCnt="4"/>
      <dgm:spPr/>
    </dgm:pt>
    <dgm:pt modelId="{8334DFC4-B1A0-4D97-B26C-D638F5D02052}" type="pres">
      <dgm:prSet presAssocID="{5DF662E3-797B-4303-9686-8DE817D10532}" presName="vert1" presStyleCnt="0"/>
      <dgm:spPr/>
    </dgm:pt>
    <dgm:pt modelId="{A72681C3-2305-442A-829E-52C6368759A1}" type="pres">
      <dgm:prSet presAssocID="{33B233E2-E8B8-4237-ADB4-2F6554A29615}" presName="thickLine" presStyleLbl="alignNode1" presStyleIdx="1" presStyleCnt="4"/>
      <dgm:spPr/>
    </dgm:pt>
    <dgm:pt modelId="{46ED8811-6870-44FF-9F84-ED241BBBB66D}" type="pres">
      <dgm:prSet presAssocID="{33B233E2-E8B8-4237-ADB4-2F6554A29615}" presName="horz1" presStyleCnt="0"/>
      <dgm:spPr/>
    </dgm:pt>
    <dgm:pt modelId="{424B405C-3B0F-4DFB-95EE-D7046052EBDF}" type="pres">
      <dgm:prSet presAssocID="{33B233E2-E8B8-4237-ADB4-2F6554A29615}" presName="tx1" presStyleLbl="revTx" presStyleIdx="1" presStyleCnt="4"/>
      <dgm:spPr/>
    </dgm:pt>
    <dgm:pt modelId="{37D4B12D-0D71-4F39-B130-3F3C9A47703C}" type="pres">
      <dgm:prSet presAssocID="{33B233E2-E8B8-4237-ADB4-2F6554A29615}" presName="vert1" presStyleCnt="0"/>
      <dgm:spPr/>
    </dgm:pt>
    <dgm:pt modelId="{1CAAC10B-ADDE-4517-8BB6-A71E796F837B}" type="pres">
      <dgm:prSet presAssocID="{864D2C9B-FECC-4654-A3E3-92F3B5923B06}" presName="thickLine" presStyleLbl="alignNode1" presStyleIdx="2" presStyleCnt="4" custLinFactNeighborX="696" custLinFactNeighborY="-27965"/>
      <dgm:spPr/>
    </dgm:pt>
    <dgm:pt modelId="{954DC67C-4D71-4484-8F06-B19EF286D524}" type="pres">
      <dgm:prSet presAssocID="{864D2C9B-FECC-4654-A3E3-92F3B5923B06}" presName="horz1" presStyleCnt="0"/>
      <dgm:spPr/>
    </dgm:pt>
    <dgm:pt modelId="{09CE645B-D94F-459B-BA4F-7F412CD213CD}" type="pres">
      <dgm:prSet presAssocID="{864D2C9B-FECC-4654-A3E3-92F3B5923B06}" presName="tx1" presStyleLbl="revTx" presStyleIdx="2" presStyleCnt="4" custScaleY="130829"/>
      <dgm:spPr/>
    </dgm:pt>
    <dgm:pt modelId="{F79C67BA-94B6-49F5-B40F-5F371587A135}" type="pres">
      <dgm:prSet presAssocID="{864D2C9B-FECC-4654-A3E3-92F3B5923B06}" presName="vert1" presStyleCnt="0"/>
      <dgm:spPr/>
    </dgm:pt>
    <dgm:pt modelId="{8752FE9B-E8D1-4D07-899B-774E9B68FDE7}" type="pres">
      <dgm:prSet presAssocID="{D46E24A2-10A0-4660-BBD0-CB1DF380B0F5}" presName="thickLine" presStyleLbl="alignNode1" presStyleIdx="3" presStyleCnt="4"/>
      <dgm:spPr/>
    </dgm:pt>
    <dgm:pt modelId="{54DE419B-8429-4EB5-95B8-50D13801FCDA}" type="pres">
      <dgm:prSet presAssocID="{D46E24A2-10A0-4660-BBD0-CB1DF380B0F5}" presName="horz1" presStyleCnt="0"/>
      <dgm:spPr/>
    </dgm:pt>
    <dgm:pt modelId="{E2D427D7-F37C-48AC-B72C-4136D67A3D93}" type="pres">
      <dgm:prSet presAssocID="{D46E24A2-10A0-4660-BBD0-CB1DF380B0F5}" presName="tx1" presStyleLbl="revTx" presStyleIdx="3" presStyleCnt="4"/>
      <dgm:spPr/>
    </dgm:pt>
    <dgm:pt modelId="{36792A61-5BFC-4CDF-AAF3-6D7CC95A3EC7}" type="pres">
      <dgm:prSet presAssocID="{D46E24A2-10A0-4660-BBD0-CB1DF380B0F5}" presName="vert1" presStyleCnt="0"/>
      <dgm:spPr/>
    </dgm:pt>
  </dgm:ptLst>
  <dgm:cxnLst>
    <dgm:cxn modelId="{81A02207-4D34-4E44-B28C-85067A900BE9}" type="presOf" srcId="{5DF662E3-797B-4303-9686-8DE817D10532}" destId="{54941852-A67C-44FC-B5E6-7AE56742BAF1}" srcOrd="0" destOrd="0" presId="urn:microsoft.com/office/officeart/2008/layout/LinedList"/>
    <dgm:cxn modelId="{BBF1E629-0DD9-4D40-A471-7E2945B2A287}" type="presOf" srcId="{D46E24A2-10A0-4660-BBD0-CB1DF380B0F5}" destId="{E2D427D7-F37C-48AC-B72C-4136D67A3D93}" srcOrd="0" destOrd="0" presId="urn:microsoft.com/office/officeart/2008/layout/LinedList"/>
    <dgm:cxn modelId="{E500F333-5F88-4B8A-A64C-3EB2FF175605}" srcId="{AB8514C3-FBAA-4FB3-BC9D-8570F3B3197E}" destId="{33B233E2-E8B8-4237-ADB4-2F6554A29615}" srcOrd="1" destOrd="0" parTransId="{B8F552DC-40C6-4D77-95BD-956CB8A4A1DC}" sibTransId="{551B1604-4899-4B3A-8928-9E3BC9506A87}"/>
    <dgm:cxn modelId="{0E739249-878F-4715-9A42-843F64C6AF3A}" type="presOf" srcId="{AB8514C3-FBAA-4FB3-BC9D-8570F3B3197E}" destId="{F78507A2-DE3E-4753-87BC-6300F7D4329E}" srcOrd="0" destOrd="0" presId="urn:microsoft.com/office/officeart/2008/layout/LinedList"/>
    <dgm:cxn modelId="{CE8B8063-3CDA-48DB-966C-480F7345193E}" srcId="{AB8514C3-FBAA-4FB3-BC9D-8570F3B3197E}" destId="{5DF662E3-797B-4303-9686-8DE817D10532}" srcOrd="0" destOrd="0" parTransId="{6FA6D559-2E43-4E44-A89B-320CFD37521E}" sibTransId="{B4A94103-0484-46EF-8F13-88923FE8062C}"/>
    <dgm:cxn modelId="{8BE179A0-DE3D-4E35-A115-A6B3E8533C0B}" srcId="{AB8514C3-FBAA-4FB3-BC9D-8570F3B3197E}" destId="{864D2C9B-FECC-4654-A3E3-92F3B5923B06}" srcOrd="2" destOrd="0" parTransId="{8AC2E14D-B491-4C1F-B817-240436720292}" sibTransId="{D3092E91-7431-4625-98A2-36B5F4615CAD}"/>
    <dgm:cxn modelId="{C6D725BC-2B6B-48EE-9333-18E941C19BA5}" type="presOf" srcId="{864D2C9B-FECC-4654-A3E3-92F3B5923B06}" destId="{09CE645B-D94F-459B-BA4F-7F412CD213CD}" srcOrd="0" destOrd="0" presId="urn:microsoft.com/office/officeart/2008/layout/LinedList"/>
    <dgm:cxn modelId="{1D218AC0-0668-43B6-AFBA-F418E5BA0E9C}" srcId="{AB8514C3-FBAA-4FB3-BC9D-8570F3B3197E}" destId="{D46E24A2-10A0-4660-BBD0-CB1DF380B0F5}" srcOrd="3" destOrd="0" parTransId="{5C7D9BCD-BF40-43E1-97B1-D4E42AC74A65}" sibTransId="{C6B5ECCF-319E-478C-8A11-162EB8B5D637}"/>
    <dgm:cxn modelId="{4639C7C0-1AD8-4C39-AD0E-6DB21DB61CA3}" type="presOf" srcId="{33B233E2-E8B8-4237-ADB4-2F6554A29615}" destId="{424B405C-3B0F-4DFB-95EE-D7046052EBDF}" srcOrd="0" destOrd="0" presId="urn:microsoft.com/office/officeart/2008/layout/LinedList"/>
    <dgm:cxn modelId="{CD218933-F6FC-4833-B60B-D016E48F14AD}" type="presParOf" srcId="{F78507A2-DE3E-4753-87BC-6300F7D4329E}" destId="{CB91112F-5BBD-4423-A41E-549242FA944F}" srcOrd="0" destOrd="0" presId="urn:microsoft.com/office/officeart/2008/layout/LinedList"/>
    <dgm:cxn modelId="{A6E6E9F5-8F56-4209-A6D5-55F5204EABC9}" type="presParOf" srcId="{F78507A2-DE3E-4753-87BC-6300F7D4329E}" destId="{44D093D3-FA62-46C3-B632-CE6CFEC247A3}" srcOrd="1" destOrd="0" presId="urn:microsoft.com/office/officeart/2008/layout/LinedList"/>
    <dgm:cxn modelId="{D1255770-76CE-4003-B3CC-CF9234D9F1BB}" type="presParOf" srcId="{44D093D3-FA62-46C3-B632-CE6CFEC247A3}" destId="{54941852-A67C-44FC-B5E6-7AE56742BAF1}" srcOrd="0" destOrd="0" presId="urn:microsoft.com/office/officeart/2008/layout/LinedList"/>
    <dgm:cxn modelId="{C11440AF-69ED-4F3A-810D-371782BA87E6}" type="presParOf" srcId="{44D093D3-FA62-46C3-B632-CE6CFEC247A3}" destId="{8334DFC4-B1A0-4D97-B26C-D638F5D02052}" srcOrd="1" destOrd="0" presId="urn:microsoft.com/office/officeart/2008/layout/LinedList"/>
    <dgm:cxn modelId="{592E24FE-2045-47A6-A4D7-3BB832F1097D}" type="presParOf" srcId="{F78507A2-DE3E-4753-87BC-6300F7D4329E}" destId="{A72681C3-2305-442A-829E-52C6368759A1}" srcOrd="2" destOrd="0" presId="urn:microsoft.com/office/officeart/2008/layout/LinedList"/>
    <dgm:cxn modelId="{054B85AC-2D66-444C-A323-B8FCBF04C73F}" type="presParOf" srcId="{F78507A2-DE3E-4753-87BC-6300F7D4329E}" destId="{46ED8811-6870-44FF-9F84-ED241BBBB66D}" srcOrd="3" destOrd="0" presId="urn:microsoft.com/office/officeart/2008/layout/LinedList"/>
    <dgm:cxn modelId="{D0AEE9D9-D53D-42B8-BECB-EC8AEE98A01B}" type="presParOf" srcId="{46ED8811-6870-44FF-9F84-ED241BBBB66D}" destId="{424B405C-3B0F-4DFB-95EE-D7046052EBDF}" srcOrd="0" destOrd="0" presId="urn:microsoft.com/office/officeart/2008/layout/LinedList"/>
    <dgm:cxn modelId="{9E971CD4-3BE3-46A4-9D0F-61C1DA8C989C}" type="presParOf" srcId="{46ED8811-6870-44FF-9F84-ED241BBBB66D}" destId="{37D4B12D-0D71-4F39-B130-3F3C9A47703C}" srcOrd="1" destOrd="0" presId="urn:microsoft.com/office/officeart/2008/layout/LinedList"/>
    <dgm:cxn modelId="{79E955AC-19CA-4BC3-9501-22BA869B1A97}" type="presParOf" srcId="{F78507A2-DE3E-4753-87BC-6300F7D4329E}" destId="{1CAAC10B-ADDE-4517-8BB6-A71E796F837B}" srcOrd="4" destOrd="0" presId="urn:microsoft.com/office/officeart/2008/layout/LinedList"/>
    <dgm:cxn modelId="{C3C0B558-5A85-4F6B-927A-18ACB3ED0907}" type="presParOf" srcId="{F78507A2-DE3E-4753-87BC-6300F7D4329E}" destId="{954DC67C-4D71-4484-8F06-B19EF286D524}" srcOrd="5" destOrd="0" presId="urn:microsoft.com/office/officeart/2008/layout/LinedList"/>
    <dgm:cxn modelId="{14C5E7B9-29C7-4891-BA6B-DD34D9627730}" type="presParOf" srcId="{954DC67C-4D71-4484-8F06-B19EF286D524}" destId="{09CE645B-D94F-459B-BA4F-7F412CD213CD}" srcOrd="0" destOrd="0" presId="urn:microsoft.com/office/officeart/2008/layout/LinedList"/>
    <dgm:cxn modelId="{D6DD4621-5EE8-4559-B86C-C317D1C21666}" type="presParOf" srcId="{954DC67C-4D71-4484-8F06-B19EF286D524}" destId="{F79C67BA-94B6-49F5-B40F-5F371587A135}" srcOrd="1" destOrd="0" presId="urn:microsoft.com/office/officeart/2008/layout/LinedList"/>
    <dgm:cxn modelId="{AC7A24C5-16FD-4298-B22C-4080BD197E98}" type="presParOf" srcId="{F78507A2-DE3E-4753-87BC-6300F7D4329E}" destId="{8752FE9B-E8D1-4D07-899B-774E9B68FDE7}" srcOrd="6" destOrd="0" presId="urn:microsoft.com/office/officeart/2008/layout/LinedList"/>
    <dgm:cxn modelId="{D13884C3-075E-4C99-8934-C82887F71E94}" type="presParOf" srcId="{F78507A2-DE3E-4753-87BC-6300F7D4329E}" destId="{54DE419B-8429-4EB5-95B8-50D13801FCDA}" srcOrd="7" destOrd="0" presId="urn:microsoft.com/office/officeart/2008/layout/LinedList"/>
    <dgm:cxn modelId="{AB048B93-0DBB-43C4-9750-17C2B14AB834}" type="presParOf" srcId="{54DE419B-8429-4EB5-95B8-50D13801FCDA}" destId="{E2D427D7-F37C-48AC-B72C-4136D67A3D93}" srcOrd="0" destOrd="0" presId="urn:microsoft.com/office/officeart/2008/layout/LinedList"/>
    <dgm:cxn modelId="{13BDD20E-BDA5-4E0C-9F8C-7A6BFC0C8FD7}" type="presParOf" srcId="{54DE419B-8429-4EB5-95B8-50D13801FCDA}" destId="{36792A61-5BFC-4CDF-AAF3-6D7CC95A3EC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1112F-5BBD-4423-A41E-549242FA944F}">
      <dsp:nvSpPr>
        <dsp:cNvPr id="0" name=""/>
        <dsp:cNvSpPr/>
      </dsp:nvSpPr>
      <dsp:spPr>
        <a:xfrm>
          <a:off x="0" y="1603"/>
          <a:ext cx="5601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41852-A67C-44FC-B5E6-7AE56742BAF1}">
      <dsp:nvSpPr>
        <dsp:cNvPr id="0" name=""/>
        <dsp:cNvSpPr/>
      </dsp:nvSpPr>
      <dsp:spPr>
        <a:xfrm>
          <a:off x="0" y="1603"/>
          <a:ext cx="5601377" cy="97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t>Food</a:t>
          </a:r>
          <a:r>
            <a:rPr lang="en-US" sz="1600" kern="1200" dirty="0"/>
            <a:t> – fast and furious, many small and large companies – average lifetime of a restaurant is 18 months.</a:t>
          </a:r>
        </a:p>
        <a:p>
          <a:pPr marL="0" lvl="0" indent="0" algn="l" defTabSz="711200">
            <a:lnSpc>
              <a:spcPct val="100000"/>
            </a:lnSpc>
            <a:spcBef>
              <a:spcPct val="0"/>
            </a:spcBef>
            <a:spcAft>
              <a:spcPct val="35000"/>
            </a:spcAft>
            <a:buNone/>
          </a:pPr>
          <a:r>
            <a:rPr lang="en-US" sz="1600" kern="1200" dirty="0"/>
            <a:t>Agriculture – seasonal cycles, with developing trends</a:t>
          </a:r>
        </a:p>
      </dsp:txBody>
      <dsp:txXfrm>
        <a:off x="0" y="1603"/>
        <a:ext cx="5601377" cy="975170"/>
      </dsp:txXfrm>
    </dsp:sp>
    <dsp:sp modelId="{A72681C3-2305-442A-829E-52C6368759A1}">
      <dsp:nvSpPr>
        <dsp:cNvPr id="0" name=""/>
        <dsp:cNvSpPr/>
      </dsp:nvSpPr>
      <dsp:spPr>
        <a:xfrm>
          <a:off x="0" y="976774"/>
          <a:ext cx="5601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B405C-3B0F-4DFB-95EE-D7046052EBDF}">
      <dsp:nvSpPr>
        <dsp:cNvPr id="0" name=""/>
        <dsp:cNvSpPr/>
      </dsp:nvSpPr>
      <dsp:spPr>
        <a:xfrm>
          <a:off x="0" y="976774"/>
          <a:ext cx="5601377" cy="97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t>Water and sewage </a:t>
          </a:r>
          <a:r>
            <a:rPr lang="en-US" sz="1600" kern="1200" dirty="0"/>
            <a:t>– rely on embedded infrastructure , intervention for change high cost</a:t>
          </a:r>
        </a:p>
      </dsp:txBody>
      <dsp:txXfrm>
        <a:off x="0" y="976774"/>
        <a:ext cx="5601377" cy="975170"/>
      </dsp:txXfrm>
    </dsp:sp>
    <dsp:sp modelId="{1CAAC10B-ADDE-4517-8BB6-A71E796F837B}">
      <dsp:nvSpPr>
        <dsp:cNvPr id="0" name=""/>
        <dsp:cNvSpPr/>
      </dsp:nvSpPr>
      <dsp:spPr>
        <a:xfrm>
          <a:off x="0" y="1595165"/>
          <a:ext cx="5601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E645B-D94F-459B-BA4F-7F412CD213CD}">
      <dsp:nvSpPr>
        <dsp:cNvPr id="0" name=""/>
        <dsp:cNvSpPr/>
      </dsp:nvSpPr>
      <dsp:spPr>
        <a:xfrm>
          <a:off x="0" y="1951944"/>
          <a:ext cx="5595906" cy="127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b="1" kern="1200" dirty="0"/>
            <a:t>Energy </a:t>
          </a:r>
          <a:r>
            <a:rPr lang="en-US" sz="1600" kern="1200" dirty="0"/>
            <a:t>– was like water but is now </a:t>
          </a:r>
          <a:r>
            <a:rPr lang="en-US" sz="1600" i="1" kern="1200" dirty="0"/>
            <a:t>in transition </a:t>
          </a:r>
          <a:r>
            <a:rPr lang="en-US" sz="1600" kern="1200" dirty="0"/>
            <a:t>with the end of the oil age and decentralized production.</a:t>
          </a:r>
        </a:p>
        <a:p>
          <a:pPr marL="0" lvl="0" indent="0" algn="l" defTabSz="711200">
            <a:lnSpc>
              <a:spcPct val="100000"/>
            </a:lnSpc>
            <a:spcBef>
              <a:spcPct val="0"/>
            </a:spcBef>
            <a:spcAft>
              <a:spcPct val="35000"/>
            </a:spcAft>
            <a:buNone/>
          </a:pPr>
          <a:r>
            <a:rPr lang="en-US" sz="1600" b="1" kern="1200" dirty="0"/>
            <a:t>Earth Systems </a:t>
          </a:r>
          <a:r>
            <a:rPr lang="en-US" sz="1600" kern="1200" dirty="0"/>
            <a:t>– long periods of accumulated impacts, potential tipping points.  </a:t>
          </a:r>
        </a:p>
      </dsp:txBody>
      <dsp:txXfrm>
        <a:off x="0" y="1951944"/>
        <a:ext cx="5595906" cy="1275805"/>
      </dsp:txXfrm>
    </dsp:sp>
    <dsp:sp modelId="{8752FE9B-E8D1-4D07-899B-774E9B68FDE7}">
      <dsp:nvSpPr>
        <dsp:cNvPr id="0" name=""/>
        <dsp:cNvSpPr/>
      </dsp:nvSpPr>
      <dsp:spPr>
        <a:xfrm>
          <a:off x="0" y="3227750"/>
          <a:ext cx="5601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D427D7-F37C-48AC-B72C-4136D67A3D93}">
      <dsp:nvSpPr>
        <dsp:cNvPr id="0" name=""/>
        <dsp:cNvSpPr/>
      </dsp:nvSpPr>
      <dsp:spPr>
        <a:xfrm>
          <a:off x="0" y="3227750"/>
          <a:ext cx="5601377" cy="97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ct val="35000"/>
            </a:spcAft>
            <a:buNone/>
          </a:pPr>
          <a:r>
            <a:rPr lang="en-US" sz="1600" kern="1200" dirty="0"/>
            <a:t>Periods of rapid change may ‘lock in’ new (possibly sub-optimal) pathways. This can happen in our cultural, social, material and physical systems – and have effects across all of them.</a:t>
          </a:r>
        </a:p>
      </dsp:txBody>
      <dsp:txXfrm>
        <a:off x="0" y="3227750"/>
        <a:ext cx="5601377" cy="9751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2E2F-A2D3-A04D-90CA-839FA3AC54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C03722C-8C8E-C448-95A1-5BF53F5B3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1BB9B9-75C2-704E-ADFC-7F2E0ACA8214}"/>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ED1EB7CD-E2BD-FA44-B4F4-551549C02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7AB3D-3446-FA45-A5EC-0FC50595486B}"/>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359051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68B3-92F9-4247-93BE-D2F9893AF4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A94A01-3C3C-4244-ACE0-986453C417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ABCDC8-D85B-9740-BDF5-F401D81654C0}"/>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66CEFA53-B63C-C74E-A66D-86592C0DF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6E1D8-5ACB-B24F-A9D2-093C408A0B01}"/>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51699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F07D3-43A5-0646-A2FE-FD53CA5993B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2A12A1-1E59-804E-8C47-9ED5040C68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9A2E8-0571-6C4A-998A-EDAD45A3D6CB}"/>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2DFC7CF1-B512-B04F-BA72-7407C47C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B555F-B970-3B4F-B7B1-3436C547ADE7}"/>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146833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64D8-996B-1D40-9D79-3308EDBFC5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1E37A4-1ED0-D94A-AE00-9A4CB304FA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59E940-36A3-6449-A129-091F0F81CCCD}"/>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F01D408F-C16E-4348-9C73-03063381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7940-375B-CF40-9297-33ABDAD673D6}"/>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246373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3EB5-4C5C-4E46-990E-E5CF8553C0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AF912A-8CBB-1C47-A0B0-E02DEC2CB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98902C-7E4C-AA4B-88DB-37499250D791}"/>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B200D795-63CE-F340-B366-5384E4E56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00EC1-DDAC-5B42-8C04-6EC99F18CD77}"/>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22896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15A8-8533-BE42-8A48-A4D627BE7EA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1DED7A-8138-8C42-A3FA-5D502315B8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1BE1F4-2015-5349-8FE1-650C5312EA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B25073B-66D1-D44F-814C-47AE3919889C}"/>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6" name="Footer Placeholder 5">
            <a:extLst>
              <a:ext uri="{FF2B5EF4-FFF2-40B4-BE49-F238E27FC236}">
                <a16:creationId xmlns:a16="http://schemas.microsoft.com/office/drawing/2014/main" id="{FD66FE01-D87A-BD45-BF47-8895B5B4E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E3741-268C-6544-9CB3-C01BF02A3279}"/>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346677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A0BB-68F7-1940-B99E-C28C8673AC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34FE26-5EFA-0942-A9E3-CE2896E85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A9F1084-4531-954D-A493-C04DDD4745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B00E7D-FB61-FC4A-B381-63830E7FB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F0D49F-0899-714E-945A-C60546DB0CC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5745814-2169-4942-8D2B-7CFA9C19A4E9}"/>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8" name="Footer Placeholder 7">
            <a:extLst>
              <a:ext uri="{FF2B5EF4-FFF2-40B4-BE49-F238E27FC236}">
                <a16:creationId xmlns:a16="http://schemas.microsoft.com/office/drawing/2014/main" id="{72F45ED6-77A6-7346-928F-5C8519526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9DD97B-0BE3-DF43-8CE3-9B0CE428D198}"/>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391306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6E6A-B7D8-E248-9092-F1CD989D7B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014C085-7210-7B44-823F-DF2D4323F2F9}"/>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4" name="Footer Placeholder 3">
            <a:extLst>
              <a:ext uri="{FF2B5EF4-FFF2-40B4-BE49-F238E27FC236}">
                <a16:creationId xmlns:a16="http://schemas.microsoft.com/office/drawing/2014/main" id="{504A6630-104C-A640-9E3A-95D446F3C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C1365-F4D9-BE4D-B175-49594EB0B468}"/>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14693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BFAAE-4938-F445-BF1A-94C358B62D01}"/>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3" name="Footer Placeholder 2">
            <a:extLst>
              <a:ext uri="{FF2B5EF4-FFF2-40B4-BE49-F238E27FC236}">
                <a16:creationId xmlns:a16="http://schemas.microsoft.com/office/drawing/2014/main" id="{F8E42D79-7F9B-174E-89FA-016EAFA23B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1957B-4F67-C648-A069-724580C20FCD}"/>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280566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36C0-2927-1040-8973-E00F360127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4CFE0E8-B006-0D43-A332-DDEEDD450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A8E8975-DE9B-544F-A643-888D01643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C9178D-FB27-4F4D-B223-EC15FB6AA9E7}"/>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6" name="Footer Placeholder 5">
            <a:extLst>
              <a:ext uri="{FF2B5EF4-FFF2-40B4-BE49-F238E27FC236}">
                <a16:creationId xmlns:a16="http://schemas.microsoft.com/office/drawing/2014/main" id="{CDD3FF97-4815-FC43-AEC6-D52CF0F1F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87156-893B-7E48-9CEB-82ECA4FE2265}"/>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69235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D1E4-8FD6-4B44-94A2-BAA99FE4C2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1E47F8-43C5-014C-A64D-3773A6585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D969C-2B43-0B4C-A296-5FADB4323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9DA180-E76F-1E4B-861F-E90456665A25}"/>
              </a:ext>
            </a:extLst>
          </p:cNvPr>
          <p:cNvSpPr>
            <a:spLocks noGrp="1"/>
          </p:cNvSpPr>
          <p:nvPr>
            <p:ph type="dt" sz="half" idx="10"/>
          </p:nvPr>
        </p:nvSpPr>
        <p:spPr/>
        <p:txBody>
          <a:bodyPr/>
          <a:lstStyle/>
          <a:p>
            <a:fld id="{7B8E4244-B650-614C-8CFC-5E8B74674081}" type="datetimeFigureOut">
              <a:rPr lang="en-US" smtClean="0"/>
              <a:t>12/2/24</a:t>
            </a:fld>
            <a:endParaRPr lang="en-US"/>
          </a:p>
        </p:txBody>
      </p:sp>
      <p:sp>
        <p:nvSpPr>
          <p:cNvPr id="6" name="Footer Placeholder 5">
            <a:extLst>
              <a:ext uri="{FF2B5EF4-FFF2-40B4-BE49-F238E27FC236}">
                <a16:creationId xmlns:a16="http://schemas.microsoft.com/office/drawing/2014/main" id="{0D62F953-E97D-B649-A24B-40EC34CDD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9A174-130D-CA44-BBEC-1F7DE3CF630F}"/>
              </a:ext>
            </a:extLst>
          </p:cNvPr>
          <p:cNvSpPr>
            <a:spLocks noGrp="1"/>
          </p:cNvSpPr>
          <p:nvPr>
            <p:ph type="sldNum" sz="quarter" idx="12"/>
          </p:nvPr>
        </p:nvSpPr>
        <p:spPr/>
        <p:txBody>
          <a:bodyPr/>
          <a:lstStyle/>
          <a:p>
            <a:fld id="{EC35011B-7237-3E4B-85DB-0F8372C64837}" type="slidenum">
              <a:rPr lang="en-US" smtClean="0"/>
              <a:t>‹#›</a:t>
            </a:fld>
            <a:endParaRPr lang="en-US"/>
          </a:p>
        </p:txBody>
      </p:sp>
    </p:spTree>
    <p:extLst>
      <p:ext uri="{BB962C8B-B14F-4D97-AF65-F5344CB8AC3E}">
        <p14:creationId xmlns:p14="http://schemas.microsoft.com/office/powerpoint/2010/main" val="21039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E11B3-2BEB-1E41-8C01-CD2AD3117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4C27797-0247-8743-A6FE-DF2174B8C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3569A0-65E1-1E4B-A03D-5BAA25BF8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E4244-B650-614C-8CFC-5E8B74674081}" type="datetimeFigureOut">
              <a:rPr lang="en-US" smtClean="0"/>
              <a:t>12/2/24</a:t>
            </a:fld>
            <a:endParaRPr lang="en-US"/>
          </a:p>
        </p:txBody>
      </p:sp>
      <p:sp>
        <p:nvSpPr>
          <p:cNvPr id="5" name="Footer Placeholder 4">
            <a:extLst>
              <a:ext uri="{FF2B5EF4-FFF2-40B4-BE49-F238E27FC236}">
                <a16:creationId xmlns:a16="http://schemas.microsoft.com/office/drawing/2014/main" id="{D87E1BD4-9774-F24C-80B6-578A07FA2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198EC-B94D-9344-8921-A92161E38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5011B-7237-3E4B-85DB-0F8372C64837}" type="slidenum">
              <a:rPr lang="en-US" smtClean="0"/>
              <a:t>‹#›</a:t>
            </a:fld>
            <a:endParaRPr lang="en-US"/>
          </a:p>
        </p:txBody>
      </p:sp>
    </p:spTree>
    <p:extLst>
      <p:ext uri="{BB962C8B-B14F-4D97-AF65-F5344CB8AC3E}">
        <p14:creationId xmlns:p14="http://schemas.microsoft.com/office/powerpoint/2010/main" val="376140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electifacts.eu/facts-checks/fact-check--are-97--of-solar-panels-in-europe-imported--mainly-from-china-/s/3fe69295-bce1-4c05-a567-b35990cea44a#:~:text=The%20supply%20of%20the%20EU,imported%2C%20mainly%20from%20China.%22" TargetMode="External"/><Relationship Id="rId1" Type="http://schemas.openxmlformats.org/officeDocument/2006/relationships/slideLayout" Target="../slideLayouts/slideLayout4.xml"/><Relationship Id="rId4" Type="http://schemas.openxmlformats.org/officeDocument/2006/relationships/hyperlink" Target="https://static.kyivpost.com/storage/2024/09/09/c47f7aafa44df28335f0ecd26d2873c0.png?w=2560&amp;f=web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2352550924001337" TargetMode="External"/><Relationship Id="rId2" Type="http://schemas.openxmlformats.org/officeDocument/2006/relationships/hyperlink" Target="https://ieep.eu/wp-content/uploads/2022/11/European-Circular-Economy-policy-landscape-overview.pdf" TargetMode="External"/><Relationship Id="rId1" Type="http://schemas.openxmlformats.org/officeDocument/2006/relationships/slideLayout" Target="../slideLayouts/slideLayout4.xml"/><Relationship Id="rId5" Type="http://schemas.openxmlformats.org/officeDocument/2006/relationships/hyperlink" Target="https://www.bruegel.org/policy-brief/european-circular-single-market-economic-security-and-competitiveness" TargetMode="External"/><Relationship Id="rId4" Type="http://schemas.openxmlformats.org/officeDocument/2006/relationships/hyperlink" Target="https://www.scopus.com/record/display.uri?eid=2-s2.0-85198701369&amp;origin=inward&amp;txGid=90fcd690f3fdf90923826e067f64ee2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8D87-35EB-3E4C-8DFE-1E8B48D4D97A}"/>
              </a:ext>
            </a:extLst>
          </p:cNvPr>
          <p:cNvSpPr>
            <a:spLocks noGrp="1"/>
          </p:cNvSpPr>
          <p:nvPr>
            <p:ph type="ctrTitle"/>
          </p:nvPr>
        </p:nvSpPr>
        <p:spPr>
          <a:xfrm>
            <a:off x="1524000" y="762001"/>
            <a:ext cx="9144000" cy="2570479"/>
          </a:xfrm>
        </p:spPr>
        <p:txBody>
          <a:bodyPr>
            <a:normAutofit/>
          </a:bodyPr>
          <a:lstStyle/>
          <a:p>
            <a:r>
              <a:rPr lang="en-GB" sz="2800" b="1" i="1" dirty="0">
                <a:effectLst/>
                <a:latin typeface="Calibri" panose="020F0502020204030204" pitchFamily="34" charset="0"/>
                <a:ea typeface="Calibri" panose="020F0502020204030204" pitchFamily="34" charset="0"/>
                <a:cs typeface="Times New Roman" panose="02020603050405020304" pitchFamily="18" charset="0"/>
              </a:rPr>
              <a:t>Just Transition, European Security and Circular Economy – relationships and implications for future strategies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FA5A22F5-BF30-A74C-A9CB-D2BCD911CF8C}"/>
              </a:ext>
            </a:extLst>
          </p:cNvPr>
          <p:cNvSpPr>
            <a:spLocks noGrp="1"/>
          </p:cNvSpPr>
          <p:nvPr>
            <p:ph type="subTitle" idx="1"/>
          </p:nvPr>
        </p:nvSpPr>
        <p:spPr>
          <a:xfrm>
            <a:off x="1524000" y="3083878"/>
            <a:ext cx="9144000" cy="3205162"/>
          </a:xfrm>
        </p:spPr>
        <p:txBody>
          <a:bodyPr/>
          <a:lstStyle/>
          <a:p>
            <a:r>
              <a:rPr lang="en-US" dirty="0" err="1"/>
              <a:t>Jenneth</a:t>
            </a:r>
            <a:r>
              <a:rPr lang="en-US" dirty="0"/>
              <a:t> Parker, Wales Systems Forum &amp; Schumacher Institute</a:t>
            </a:r>
          </a:p>
          <a:p>
            <a:r>
              <a:rPr lang="en-US" dirty="0"/>
              <a:t> </a:t>
            </a:r>
          </a:p>
        </p:txBody>
      </p:sp>
      <p:pic>
        <p:nvPicPr>
          <p:cNvPr id="4" name="Picture 2">
            <a:extLst>
              <a:ext uri="{FF2B5EF4-FFF2-40B4-BE49-F238E27FC236}">
                <a16:creationId xmlns:a16="http://schemas.microsoft.com/office/drawing/2014/main" id="{E5EB50CA-256B-4042-9A48-CE24E0A89C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0966" y="3525520"/>
            <a:ext cx="5481834" cy="2854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9377B4-1099-CE4E-BDB2-3D815BF51E86}"/>
              </a:ext>
            </a:extLst>
          </p:cNvPr>
          <p:cNvPicPr>
            <a:picLocks noChangeAspect="1"/>
          </p:cNvPicPr>
          <p:nvPr/>
        </p:nvPicPr>
        <p:blipFill>
          <a:blip r:embed="rId3"/>
          <a:stretch>
            <a:fillRect/>
          </a:stretch>
        </p:blipFill>
        <p:spPr>
          <a:xfrm>
            <a:off x="5770880" y="3779520"/>
            <a:ext cx="5791200" cy="2702560"/>
          </a:xfrm>
          <a:prstGeom prst="rect">
            <a:avLst/>
          </a:prstGeom>
        </p:spPr>
      </p:pic>
    </p:spTree>
    <p:extLst>
      <p:ext uri="{BB962C8B-B14F-4D97-AF65-F5344CB8AC3E}">
        <p14:creationId xmlns:p14="http://schemas.microsoft.com/office/powerpoint/2010/main" val="40631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8EDD-C34E-534D-8D1C-642097D70940}"/>
              </a:ext>
            </a:extLst>
          </p:cNvPr>
          <p:cNvSpPr>
            <a:spLocks noGrp="1"/>
          </p:cNvSpPr>
          <p:nvPr>
            <p:ph type="title"/>
          </p:nvPr>
        </p:nvSpPr>
        <p:spPr>
          <a:xfrm>
            <a:off x="838200" y="365125"/>
            <a:ext cx="10515600" cy="948109"/>
          </a:xfrm>
        </p:spPr>
        <p:txBody>
          <a:bodyPr>
            <a:noAutofit/>
          </a:bodyPr>
          <a:lstStyle/>
          <a:p>
            <a:r>
              <a:rPr lang="en-US" sz="2400" b="1" i="1" dirty="0"/>
              <a:t>320 participants from 28 Allied nations and two partner nations attended the seminar. </a:t>
            </a:r>
            <a:r>
              <a:rPr lang="en-US" sz="2400" b="1" i="1" u="sng" dirty="0"/>
              <a:t>Approximately 1/3 of participants came from the private sector.</a:t>
            </a:r>
          </a:p>
        </p:txBody>
      </p:sp>
      <p:sp>
        <p:nvSpPr>
          <p:cNvPr id="3" name="Content Placeholder 2">
            <a:extLst>
              <a:ext uri="{FF2B5EF4-FFF2-40B4-BE49-F238E27FC236}">
                <a16:creationId xmlns:a16="http://schemas.microsoft.com/office/drawing/2014/main" id="{170E3456-E04C-A048-B1F8-910E679B2F15}"/>
              </a:ext>
            </a:extLst>
          </p:cNvPr>
          <p:cNvSpPr>
            <a:spLocks noGrp="1"/>
          </p:cNvSpPr>
          <p:nvPr>
            <p:ph idx="1"/>
          </p:nvPr>
        </p:nvSpPr>
        <p:spPr>
          <a:xfrm>
            <a:off x="838200" y="1313234"/>
            <a:ext cx="10515600" cy="4863729"/>
          </a:xfrm>
        </p:spPr>
        <p:txBody>
          <a:bodyPr>
            <a:normAutofit fontScale="92500" lnSpcReduction="20000"/>
          </a:bodyPr>
          <a:lstStyle/>
          <a:p>
            <a:pPr marL="0" indent="0">
              <a:buNone/>
            </a:pPr>
            <a:r>
              <a:rPr lang="en-US" dirty="0"/>
              <a:t>AIMS: </a:t>
            </a:r>
          </a:p>
          <a:p>
            <a:r>
              <a:rPr lang="en-US" dirty="0"/>
              <a:t>Engage private sector representatives on NATO’s public-private cooperation policy priorities.</a:t>
            </a:r>
          </a:p>
          <a:p>
            <a:r>
              <a:rPr lang="en-US" dirty="0"/>
              <a:t> Identify best practices, models, and frameworks on public-private cooperation in securing critical flows/security of supply.</a:t>
            </a:r>
          </a:p>
          <a:p>
            <a:r>
              <a:rPr lang="en-US" dirty="0"/>
              <a:t>Identify areas where NATO’s Baseline Requirements for National Resilience can contribute to improving interoperability between the public and private sectors.</a:t>
            </a:r>
          </a:p>
          <a:p>
            <a:pPr marL="0" indent="0">
              <a:buNone/>
            </a:pPr>
            <a:r>
              <a:rPr lang="en-US" dirty="0"/>
              <a:t>Provide recommendations to further improve</a:t>
            </a:r>
          </a:p>
          <a:p>
            <a:r>
              <a:rPr lang="en-US" dirty="0"/>
              <a:t>public-private cooperation in support of NATO’s</a:t>
            </a:r>
          </a:p>
          <a:p>
            <a:r>
              <a:rPr lang="en-US" dirty="0"/>
              <a:t>resilience policies and non-binding guidance.</a:t>
            </a:r>
          </a:p>
          <a:p>
            <a:pPr marL="0" indent="0">
              <a:buNone/>
            </a:pPr>
            <a:r>
              <a:rPr lang="en-US" dirty="0"/>
              <a:t>Support national authorities to further develop national practices and networks.</a:t>
            </a:r>
          </a:p>
        </p:txBody>
      </p:sp>
    </p:spTree>
    <p:extLst>
      <p:ext uri="{BB962C8B-B14F-4D97-AF65-F5344CB8AC3E}">
        <p14:creationId xmlns:p14="http://schemas.microsoft.com/office/powerpoint/2010/main" val="308494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4F06-3A59-6B48-9BCF-78F98DBA6480}"/>
              </a:ext>
            </a:extLst>
          </p:cNvPr>
          <p:cNvSpPr>
            <a:spLocks noGrp="1"/>
          </p:cNvSpPr>
          <p:nvPr>
            <p:ph type="title"/>
          </p:nvPr>
        </p:nvSpPr>
        <p:spPr/>
        <p:txBody>
          <a:bodyPr>
            <a:normAutofit/>
          </a:bodyPr>
          <a:lstStyle/>
          <a:p>
            <a:r>
              <a:rPr lang="en-US" sz="3200" b="1" i="1" dirty="0"/>
              <a:t>Some governance problems and issues with speedy policy responses &amp; GND  </a:t>
            </a:r>
            <a:r>
              <a:rPr lang="en-US" sz="2200" b="1" i="1" dirty="0"/>
              <a:t>(identified in Stuck in Transition project with Dr Ingrid </a:t>
            </a:r>
            <a:r>
              <a:rPr lang="en-US" sz="2200" b="1" i="1" dirty="0" err="1"/>
              <a:t>Stjernquist</a:t>
            </a:r>
            <a:r>
              <a:rPr lang="en-US" sz="2200" b="1" i="1" dirty="0"/>
              <a:t>) </a:t>
            </a:r>
          </a:p>
        </p:txBody>
      </p:sp>
      <p:sp>
        <p:nvSpPr>
          <p:cNvPr id="3" name="Content Placeholder 2">
            <a:extLst>
              <a:ext uri="{FF2B5EF4-FFF2-40B4-BE49-F238E27FC236}">
                <a16:creationId xmlns:a16="http://schemas.microsoft.com/office/drawing/2014/main" id="{8A4F743E-94AB-FB48-B992-81F1C5B8F07B}"/>
              </a:ext>
            </a:extLst>
          </p:cNvPr>
          <p:cNvSpPr>
            <a:spLocks noGrp="1"/>
          </p:cNvSpPr>
          <p:nvPr>
            <p:ph idx="1"/>
          </p:nvPr>
        </p:nvSpPr>
        <p:spPr>
          <a:xfrm>
            <a:off x="838200" y="1690688"/>
            <a:ext cx="10515600" cy="4700384"/>
          </a:xfrm>
        </p:spPr>
        <p:txBody>
          <a:bodyPr>
            <a:normAutofit fontScale="92500" lnSpcReduction="10000"/>
          </a:bodyPr>
          <a:lstStyle/>
          <a:p>
            <a:r>
              <a:rPr lang="en-US" sz="2400" dirty="0"/>
              <a:t>Green New Deal includes Just Transition as part of the ‘deal’ with citizens </a:t>
            </a:r>
          </a:p>
          <a:p>
            <a:r>
              <a:rPr lang="en-US" sz="2400" dirty="0"/>
              <a:t>Change is often felt as loss even when economic mitigations – issues of identity and community e.g. South Wales steel making Port Talbot</a:t>
            </a:r>
          </a:p>
          <a:p>
            <a:r>
              <a:rPr lang="en-US" sz="2400" dirty="0"/>
              <a:t>To agree to loss citizens need a compelling narrative about why change is needed – currently this is lacking, making space for far right story-telling</a:t>
            </a:r>
          </a:p>
          <a:p>
            <a:r>
              <a:rPr lang="en-US" sz="2400" dirty="0"/>
              <a:t>Policies for complex land-based sectors still seem to be modelled on a model of Just Transition taken from industrial sectors – over-riding local knowledge and existing sustainability practices. What are the mechanisms for policy review and feedback?</a:t>
            </a:r>
          </a:p>
          <a:p>
            <a:r>
              <a:rPr lang="en-US" sz="2400" dirty="0"/>
              <a:t>Good governance in the EU is held to include subsidiarity but GND currently seen as a very top-down by many, due to speedy implementation of stringent economic measures – seem to ignore more localized resource governance </a:t>
            </a:r>
          </a:p>
          <a:p>
            <a:r>
              <a:rPr lang="en-US" sz="2400" dirty="0"/>
              <a:t>Smaller actors particularly not considered or given time to adjust and flexibility of cash flow – leading to more Yellow Vests, farmers in revolt and fears of further consolidation of the sector to bigger players – equality and trust issues</a:t>
            </a:r>
          </a:p>
          <a:p>
            <a:endParaRPr lang="en-US" dirty="0"/>
          </a:p>
        </p:txBody>
      </p:sp>
    </p:spTree>
    <p:extLst>
      <p:ext uri="{BB962C8B-B14F-4D97-AF65-F5344CB8AC3E}">
        <p14:creationId xmlns:p14="http://schemas.microsoft.com/office/powerpoint/2010/main" val="39885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4A0CC-426F-494C-832E-F36AF28DBA06}"/>
              </a:ext>
            </a:extLst>
          </p:cNvPr>
          <p:cNvSpPr>
            <a:spLocks noGrp="1"/>
          </p:cNvSpPr>
          <p:nvPr>
            <p:ph type="title"/>
          </p:nvPr>
        </p:nvSpPr>
        <p:spPr>
          <a:xfrm>
            <a:off x="838200" y="365125"/>
            <a:ext cx="10515600" cy="1930603"/>
          </a:xfrm>
        </p:spPr>
        <p:txBody>
          <a:bodyPr>
            <a:normAutofit fontScale="90000"/>
          </a:bodyPr>
          <a:lstStyle/>
          <a:p>
            <a:r>
              <a:rPr lang="en-US" sz="2200" b="1" dirty="0"/>
              <a:t>Policy Inertia and Embedding: </a:t>
            </a:r>
            <a:r>
              <a:rPr lang="en-US" sz="2200" dirty="0"/>
              <a:t>Does the GND ‘lock-in’ to approaches that cannot be rapidly adapted in the light of changing conditions and developing knowledge? Geels, 2012, </a:t>
            </a:r>
            <a:r>
              <a:rPr lang="en-US" sz="2200" dirty="0" err="1"/>
              <a:t>emphasises</a:t>
            </a:r>
            <a:r>
              <a:rPr lang="en-US" sz="2200" dirty="0"/>
              <a:t> that lock-ins narrow future options. Policies designed around incentivization can produce positive feedbacks but need to be assessed in terms of wider effectiveness e.g. are they actually working to assist the sustainability agenda? Where is the review and feedback function from more local levels and from new knowledge? Assumption that policy development will build on what has gone before…..</a:t>
            </a:r>
          </a:p>
        </p:txBody>
      </p:sp>
      <p:pic>
        <p:nvPicPr>
          <p:cNvPr id="1026" name="Picture 2">
            <a:extLst>
              <a:ext uri="{FF2B5EF4-FFF2-40B4-BE49-F238E27FC236}">
                <a16:creationId xmlns:a16="http://schemas.microsoft.com/office/drawing/2014/main" id="{2A98E6ED-CD0C-1B43-9EF6-27ED8F035B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209" y="2295728"/>
            <a:ext cx="10682591" cy="419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9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8D87-35EB-3E4C-8DFE-1E8B48D4D97A}"/>
              </a:ext>
            </a:extLst>
          </p:cNvPr>
          <p:cNvSpPr>
            <a:spLocks noGrp="1"/>
          </p:cNvSpPr>
          <p:nvPr>
            <p:ph type="ctrTitle"/>
          </p:nvPr>
        </p:nvSpPr>
        <p:spPr>
          <a:xfrm>
            <a:off x="1524000" y="762002"/>
            <a:ext cx="9144000" cy="2220276"/>
          </a:xfrm>
        </p:spPr>
        <p:txBody>
          <a:bodyPr>
            <a:normAutofit/>
          </a:bodyPr>
          <a:lstStyle/>
          <a:p>
            <a:r>
              <a:rPr lang="en-GB" sz="2800" dirty="0">
                <a:effectLst/>
                <a:latin typeface="Calibri" panose="020F0502020204030204" pitchFamily="34" charset="0"/>
                <a:ea typeface="Calibri" panose="020F0502020204030204" pitchFamily="34" charset="0"/>
                <a:cs typeface="Times New Roman" panose="02020603050405020304" pitchFamily="18" charset="0"/>
              </a:rPr>
              <a:t>Thanks for listening!</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Calibri" panose="020F0502020204030204" pitchFamily="34" charset="0"/>
                <a:ea typeface="Calibri" panose="020F0502020204030204" pitchFamily="34" charset="0"/>
                <a:cs typeface="Times New Roman" panose="02020603050405020304" pitchFamily="18" charset="0"/>
              </a:rPr>
              <a:t>Merci pour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votre</a:t>
            </a:r>
            <a:r>
              <a:rPr lang="en-GB" sz="2800" dirty="0">
                <a:effectLst/>
                <a:latin typeface="Calibri" panose="020F0502020204030204" pitchFamily="34" charset="0"/>
                <a:ea typeface="Calibri" panose="020F0502020204030204" pitchFamily="34" charset="0"/>
                <a:cs typeface="Times New Roman" panose="02020603050405020304" pitchFamily="18" charset="0"/>
              </a:rPr>
              <a:t> attention!</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FA5A22F5-BF30-A74C-A9CB-D2BCD911CF8C}"/>
              </a:ext>
            </a:extLst>
          </p:cNvPr>
          <p:cNvSpPr>
            <a:spLocks noGrp="1"/>
          </p:cNvSpPr>
          <p:nvPr>
            <p:ph type="subTitle" idx="1"/>
          </p:nvPr>
        </p:nvSpPr>
        <p:spPr>
          <a:xfrm>
            <a:off x="1524000" y="3083878"/>
            <a:ext cx="9144000" cy="3205162"/>
          </a:xfrm>
        </p:spPr>
        <p:txBody>
          <a:bodyPr/>
          <a:lstStyle/>
          <a:p>
            <a:r>
              <a:rPr lang="en-US" dirty="0" err="1"/>
              <a:t>Jenneth</a:t>
            </a:r>
            <a:r>
              <a:rPr lang="en-US" dirty="0"/>
              <a:t> Parker, Wales Systems Forum &amp; Schumacher Institute</a:t>
            </a:r>
          </a:p>
          <a:p>
            <a:r>
              <a:rPr lang="en-US" dirty="0"/>
              <a:t> </a:t>
            </a:r>
          </a:p>
        </p:txBody>
      </p:sp>
      <p:pic>
        <p:nvPicPr>
          <p:cNvPr id="4" name="Picture 2">
            <a:extLst>
              <a:ext uri="{FF2B5EF4-FFF2-40B4-BE49-F238E27FC236}">
                <a16:creationId xmlns:a16="http://schemas.microsoft.com/office/drawing/2014/main" id="{E5EB50CA-256B-4042-9A48-CE24E0A89C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0966" y="3525520"/>
            <a:ext cx="5481834" cy="2854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9377B4-1099-CE4E-BDB2-3D815BF51E86}"/>
              </a:ext>
            </a:extLst>
          </p:cNvPr>
          <p:cNvPicPr>
            <a:picLocks noChangeAspect="1"/>
          </p:cNvPicPr>
          <p:nvPr/>
        </p:nvPicPr>
        <p:blipFill>
          <a:blip r:embed="rId3"/>
          <a:stretch>
            <a:fillRect/>
          </a:stretch>
        </p:blipFill>
        <p:spPr>
          <a:xfrm>
            <a:off x="5770880" y="3779520"/>
            <a:ext cx="5791200" cy="2702560"/>
          </a:xfrm>
          <a:prstGeom prst="rect">
            <a:avLst/>
          </a:prstGeom>
        </p:spPr>
      </p:pic>
    </p:spTree>
    <p:extLst>
      <p:ext uri="{BB962C8B-B14F-4D97-AF65-F5344CB8AC3E}">
        <p14:creationId xmlns:p14="http://schemas.microsoft.com/office/powerpoint/2010/main" val="302332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336FF-AE07-244C-A37E-002052C8A0F7}"/>
              </a:ext>
            </a:extLst>
          </p:cNvPr>
          <p:cNvSpPr>
            <a:spLocks noGrp="1"/>
          </p:cNvSpPr>
          <p:nvPr>
            <p:ph type="title"/>
          </p:nvPr>
        </p:nvSpPr>
        <p:spPr>
          <a:xfrm>
            <a:off x="838200" y="365126"/>
            <a:ext cx="10515600" cy="714646"/>
          </a:xfrm>
        </p:spPr>
        <p:txBody>
          <a:bodyPr/>
          <a:lstStyle/>
          <a:p>
            <a:r>
              <a:rPr lang="en-US" dirty="0"/>
              <a:t>Structure of talk </a:t>
            </a:r>
          </a:p>
        </p:txBody>
      </p:sp>
      <p:sp>
        <p:nvSpPr>
          <p:cNvPr id="5" name="Content Placeholder 4">
            <a:extLst>
              <a:ext uri="{FF2B5EF4-FFF2-40B4-BE49-F238E27FC236}">
                <a16:creationId xmlns:a16="http://schemas.microsoft.com/office/drawing/2014/main" id="{FB24E835-2AE4-F049-8DA4-5600C2AE5251}"/>
              </a:ext>
            </a:extLst>
          </p:cNvPr>
          <p:cNvSpPr>
            <a:spLocks noGrp="1"/>
          </p:cNvSpPr>
          <p:nvPr>
            <p:ph sz="half" idx="1"/>
          </p:nvPr>
        </p:nvSpPr>
        <p:spPr>
          <a:xfrm>
            <a:off x="838200" y="1459149"/>
            <a:ext cx="5181600" cy="5033726"/>
          </a:xfrm>
        </p:spPr>
        <p:txBody>
          <a:bodyPr>
            <a:normAutofit fontScale="92500"/>
          </a:bodyPr>
          <a:lstStyle/>
          <a:p>
            <a:pPr marL="0" indent="0">
              <a:buNone/>
            </a:pPr>
            <a:r>
              <a:rPr lang="en-US" dirty="0"/>
              <a:t>Dimensions of complexity: </a:t>
            </a:r>
          </a:p>
          <a:p>
            <a:pPr>
              <a:buFontTx/>
              <a:buChar char="-"/>
            </a:pPr>
            <a:r>
              <a:rPr lang="en-US" dirty="0"/>
              <a:t>Scale</a:t>
            </a:r>
          </a:p>
          <a:p>
            <a:pPr>
              <a:buFontTx/>
              <a:buChar char="-"/>
            </a:pPr>
            <a:r>
              <a:rPr lang="en-US" dirty="0"/>
              <a:t>Interdisciplinarity</a:t>
            </a:r>
          </a:p>
          <a:p>
            <a:pPr>
              <a:buFontTx/>
              <a:buChar char="-"/>
            </a:pPr>
            <a:r>
              <a:rPr lang="en-US" dirty="0"/>
              <a:t>Time </a:t>
            </a:r>
          </a:p>
          <a:p>
            <a:pPr marL="0" indent="0">
              <a:buNone/>
            </a:pPr>
            <a:r>
              <a:rPr lang="en-US" dirty="0"/>
              <a:t>Unintended Consequences:</a:t>
            </a:r>
          </a:p>
          <a:p>
            <a:pPr marL="514350" indent="-514350">
              <a:buAutoNum type="arabicParenR"/>
            </a:pPr>
            <a:r>
              <a:rPr lang="en-US" dirty="0"/>
              <a:t>The story of energy and the decline of Russian gas power</a:t>
            </a:r>
          </a:p>
          <a:p>
            <a:pPr marL="514350" indent="-514350">
              <a:buAutoNum type="arabicParenR"/>
            </a:pPr>
            <a:r>
              <a:rPr lang="en-US" dirty="0"/>
              <a:t>The Resilience agenda and implications for state and EU action on Critical Raw Materials</a:t>
            </a:r>
          </a:p>
          <a:p>
            <a:pPr marL="0" indent="0">
              <a:buNone/>
            </a:pPr>
            <a:r>
              <a:rPr lang="en-US" dirty="0"/>
              <a:t>Some </a:t>
            </a:r>
            <a:r>
              <a:rPr lang="en-US"/>
              <a:t>governance problems of GND</a:t>
            </a:r>
            <a:endParaRPr lang="en-US" dirty="0"/>
          </a:p>
          <a:p>
            <a:pPr marL="514350" indent="-514350">
              <a:buAutoNum type="arabicParenR"/>
            </a:pPr>
            <a:endParaRPr lang="en-US" dirty="0"/>
          </a:p>
        </p:txBody>
      </p:sp>
      <p:pic>
        <p:nvPicPr>
          <p:cNvPr id="7" name="Content Placeholder 7">
            <a:extLst>
              <a:ext uri="{FF2B5EF4-FFF2-40B4-BE49-F238E27FC236}">
                <a16:creationId xmlns:a16="http://schemas.microsoft.com/office/drawing/2014/main" id="{1A928D2C-F711-374A-8993-0B3802AF61E1}"/>
              </a:ext>
            </a:extLst>
          </p:cNvPr>
          <p:cNvPicPr>
            <a:picLocks noGrp="1" noChangeAspect="1"/>
          </p:cNvPicPr>
          <p:nvPr>
            <p:ph sz="half" idx="2"/>
          </p:nvPr>
        </p:nvPicPr>
        <p:blipFill>
          <a:blip r:embed="rId2"/>
          <a:stretch>
            <a:fillRect/>
          </a:stretch>
        </p:blipFill>
        <p:spPr>
          <a:xfrm>
            <a:off x="6172200" y="1459148"/>
            <a:ext cx="5181600" cy="4319081"/>
          </a:xfrm>
        </p:spPr>
      </p:pic>
      <p:sp>
        <p:nvSpPr>
          <p:cNvPr id="8" name="TextBox 7">
            <a:extLst>
              <a:ext uri="{FF2B5EF4-FFF2-40B4-BE49-F238E27FC236}">
                <a16:creationId xmlns:a16="http://schemas.microsoft.com/office/drawing/2014/main" id="{6D43B444-BC35-2B4D-A346-7196A786B7A7}"/>
              </a:ext>
            </a:extLst>
          </p:cNvPr>
          <p:cNvSpPr txBox="1"/>
          <p:nvPr/>
        </p:nvSpPr>
        <p:spPr>
          <a:xfrm>
            <a:off x="6172200" y="6001966"/>
            <a:ext cx="5627451" cy="369332"/>
          </a:xfrm>
          <a:prstGeom prst="rect">
            <a:avLst/>
          </a:prstGeom>
          <a:noFill/>
        </p:spPr>
        <p:txBody>
          <a:bodyPr wrap="square" rtlCol="0">
            <a:spAutoFit/>
          </a:bodyPr>
          <a:lstStyle/>
          <a:p>
            <a:r>
              <a:rPr lang="en-US" dirty="0"/>
              <a:t>Credit: Green Dependent NGO, Hungary </a:t>
            </a:r>
          </a:p>
        </p:txBody>
      </p:sp>
    </p:spTree>
    <p:extLst>
      <p:ext uri="{BB962C8B-B14F-4D97-AF65-F5344CB8AC3E}">
        <p14:creationId xmlns:p14="http://schemas.microsoft.com/office/powerpoint/2010/main" val="332251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A604DAA-C5DC-347A-9C81-86FADB59171E}"/>
              </a:ext>
            </a:extLst>
          </p:cNvPr>
          <p:cNvSpPr/>
          <p:nvPr/>
        </p:nvSpPr>
        <p:spPr>
          <a:xfrm>
            <a:off x="3311387" y="2102124"/>
            <a:ext cx="5710030" cy="655983"/>
          </a:xfrm>
          <a:prstGeom prst="cloud">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Megatrends and Macro events </a:t>
            </a:r>
          </a:p>
        </p:txBody>
      </p:sp>
      <p:sp>
        <p:nvSpPr>
          <p:cNvPr id="3" name="Oval 2">
            <a:extLst>
              <a:ext uri="{FF2B5EF4-FFF2-40B4-BE49-F238E27FC236}">
                <a16:creationId xmlns:a16="http://schemas.microsoft.com/office/drawing/2014/main" id="{E5BC8951-16D9-91C3-7C78-FBAFF15FAF8A}"/>
              </a:ext>
            </a:extLst>
          </p:cNvPr>
          <p:cNvSpPr/>
          <p:nvPr/>
        </p:nvSpPr>
        <p:spPr>
          <a:xfrm>
            <a:off x="3614530" y="3274942"/>
            <a:ext cx="5103743" cy="730526"/>
          </a:xfrm>
          <a:prstGeom prst="ellipse">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Institutions, businesses  governance, EU Green New Deal </a:t>
            </a:r>
          </a:p>
        </p:txBody>
      </p:sp>
      <p:sp>
        <p:nvSpPr>
          <p:cNvPr id="5" name="Sun 4">
            <a:extLst>
              <a:ext uri="{FF2B5EF4-FFF2-40B4-BE49-F238E27FC236}">
                <a16:creationId xmlns:a16="http://schemas.microsoft.com/office/drawing/2014/main" id="{39C8823E-BCEE-B47D-EC3A-A05878DA4A9D}"/>
              </a:ext>
            </a:extLst>
          </p:cNvPr>
          <p:cNvSpPr/>
          <p:nvPr/>
        </p:nvSpPr>
        <p:spPr>
          <a:xfrm>
            <a:off x="4499113"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8" name="Sun 7">
            <a:extLst>
              <a:ext uri="{FF2B5EF4-FFF2-40B4-BE49-F238E27FC236}">
                <a16:creationId xmlns:a16="http://schemas.microsoft.com/office/drawing/2014/main" id="{CF9C77BE-A78D-FE3E-405D-C1E6063475AD}"/>
              </a:ext>
            </a:extLst>
          </p:cNvPr>
          <p:cNvSpPr/>
          <p:nvPr/>
        </p:nvSpPr>
        <p:spPr>
          <a:xfrm>
            <a:off x="4854437"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9" name="Sun 8">
            <a:extLst>
              <a:ext uri="{FF2B5EF4-FFF2-40B4-BE49-F238E27FC236}">
                <a16:creationId xmlns:a16="http://schemas.microsoft.com/office/drawing/2014/main" id="{056F5E32-C11B-6059-53D5-F1BE6524FD61}"/>
              </a:ext>
            </a:extLst>
          </p:cNvPr>
          <p:cNvSpPr/>
          <p:nvPr/>
        </p:nvSpPr>
        <p:spPr>
          <a:xfrm>
            <a:off x="5209761"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0" name="Sun 9">
            <a:extLst>
              <a:ext uri="{FF2B5EF4-FFF2-40B4-BE49-F238E27FC236}">
                <a16:creationId xmlns:a16="http://schemas.microsoft.com/office/drawing/2014/main" id="{F7A0C7B6-CBFF-8649-518D-36F3F9581C56}"/>
              </a:ext>
            </a:extLst>
          </p:cNvPr>
          <p:cNvSpPr/>
          <p:nvPr/>
        </p:nvSpPr>
        <p:spPr>
          <a:xfrm>
            <a:off x="5644598"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1" name="Sun 10">
            <a:extLst>
              <a:ext uri="{FF2B5EF4-FFF2-40B4-BE49-F238E27FC236}">
                <a16:creationId xmlns:a16="http://schemas.microsoft.com/office/drawing/2014/main" id="{7DC10464-0F87-43DF-5C88-C188141B76AA}"/>
              </a:ext>
            </a:extLst>
          </p:cNvPr>
          <p:cNvSpPr/>
          <p:nvPr/>
        </p:nvSpPr>
        <p:spPr>
          <a:xfrm>
            <a:off x="6074465"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2" name="Sun 11">
            <a:extLst>
              <a:ext uri="{FF2B5EF4-FFF2-40B4-BE49-F238E27FC236}">
                <a16:creationId xmlns:a16="http://schemas.microsoft.com/office/drawing/2014/main" id="{24C3535F-E118-1DE2-4F81-F7E3315A28E7}"/>
              </a:ext>
            </a:extLst>
          </p:cNvPr>
          <p:cNvSpPr/>
          <p:nvPr/>
        </p:nvSpPr>
        <p:spPr>
          <a:xfrm>
            <a:off x="6540776"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3" name="Sun 12">
            <a:extLst>
              <a:ext uri="{FF2B5EF4-FFF2-40B4-BE49-F238E27FC236}">
                <a16:creationId xmlns:a16="http://schemas.microsoft.com/office/drawing/2014/main" id="{091F394B-6B83-94CB-56EF-D6ED4C383785}"/>
              </a:ext>
            </a:extLst>
          </p:cNvPr>
          <p:cNvSpPr/>
          <p:nvPr/>
        </p:nvSpPr>
        <p:spPr>
          <a:xfrm>
            <a:off x="6927574"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4" name="Sun 13">
            <a:extLst>
              <a:ext uri="{FF2B5EF4-FFF2-40B4-BE49-F238E27FC236}">
                <a16:creationId xmlns:a16="http://schemas.microsoft.com/office/drawing/2014/main" id="{404B115B-5A4B-6F5B-05DA-9E1328D3B8C7}"/>
              </a:ext>
            </a:extLst>
          </p:cNvPr>
          <p:cNvSpPr/>
          <p:nvPr/>
        </p:nvSpPr>
        <p:spPr>
          <a:xfrm>
            <a:off x="7314372" y="4643230"/>
            <a:ext cx="203752" cy="19878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endParaRPr lang="en-GB"/>
          </a:p>
        </p:txBody>
      </p:sp>
      <p:sp>
        <p:nvSpPr>
          <p:cNvPr id="15" name="Arrow: Down 14">
            <a:extLst>
              <a:ext uri="{FF2B5EF4-FFF2-40B4-BE49-F238E27FC236}">
                <a16:creationId xmlns:a16="http://schemas.microsoft.com/office/drawing/2014/main" id="{4610372C-F538-18AD-11A5-8B69355920E7}"/>
              </a:ext>
            </a:extLst>
          </p:cNvPr>
          <p:cNvSpPr/>
          <p:nvPr/>
        </p:nvSpPr>
        <p:spPr>
          <a:xfrm>
            <a:off x="5806451" y="2748995"/>
            <a:ext cx="472327"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Curved Left 15">
            <a:extLst>
              <a:ext uri="{FF2B5EF4-FFF2-40B4-BE49-F238E27FC236}">
                <a16:creationId xmlns:a16="http://schemas.microsoft.com/office/drawing/2014/main" id="{5386B71E-3024-3824-D651-D345ABCA75F3}"/>
              </a:ext>
            </a:extLst>
          </p:cNvPr>
          <p:cNvSpPr/>
          <p:nvPr/>
        </p:nvSpPr>
        <p:spPr>
          <a:xfrm flipV="1">
            <a:off x="9326217" y="2201514"/>
            <a:ext cx="1421296" cy="2461593"/>
          </a:xfrm>
          <a:prstGeom prst="curved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Arrow: Curved Right 16">
            <a:extLst>
              <a:ext uri="{FF2B5EF4-FFF2-40B4-BE49-F238E27FC236}">
                <a16:creationId xmlns:a16="http://schemas.microsoft.com/office/drawing/2014/main" id="{D9D1690C-1B2E-14F3-8BAF-7F13A363F469}"/>
              </a:ext>
            </a:extLst>
          </p:cNvPr>
          <p:cNvSpPr/>
          <p:nvPr/>
        </p:nvSpPr>
        <p:spPr>
          <a:xfrm>
            <a:off x="1991967" y="2430115"/>
            <a:ext cx="1167848" cy="2524540"/>
          </a:xfrm>
          <a:prstGeom prst="curv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Up-Down 17">
            <a:extLst>
              <a:ext uri="{FF2B5EF4-FFF2-40B4-BE49-F238E27FC236}">
                <a16:creationId xmlns:a16="http://schemas.microsoft.com/office/drawing/2014/main" id="{67078A97-6D03-8BDA-A332-3DF2EE43D40D}"/>
              </a:ext>
            </a:extLst>
          </p:cNvPr>
          <p:cNvSpPr/>
          <p:nvPr/>
        </p:nvSpPr>
        <p:spPr>
          <a:xfrm rot="909516" flipH="1">
            <a:off x="4990574" y="4210713"/>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Down 18">
            <a:extLst>
              <a:ext uri="{FF2B5EF4-FFF2-40B4-BE49-F238E27FC236}">
                <a16:creationId xmlns:a16="http://schemas.microsoft.com/office/drawing/2014/main" id="{75375778-CEC9-40A4-2E9C-EE209FCF2258}"/>
              </a:ext>
            </a:extLst>
          </p:cNvPr>
          <p:cNvSpPr/>
          <p:nvPr/>
        </p:nvSpPr>
        <p:spPr>
          <a:xfrm rot="909516" flipH="1">
            <a:off x="4619056" y="4191849"/>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Down 19">
            <a:extLst>
              <a:ext uri="{FF2B5EF4-FFF2-40B4-BE49-F238E27FC236}">
                <a16:creationId xmlns:a16="http://schemas.microsoft.com/office/drawing/2014/main" id="{F3B7D576-ECDB-C794-8117-86022A7396A9}"/>
              </a:ext>
            </a:extLst>
          </p:cNvPr>
          <p:cNvSpPr/>
          <p:nvPr/>
        </p:nvSpPr>
        <p:spPr>
          <a:xfrm rot="909516" flipH="1">
            <a:off x="5362090" y="4232411"/>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Down 20">
            <a:extLst>
              <a:ext uri="{FF2B5EF4-FFF2-40B4-BE49-F238E27FC236}">
                <a16:creationId xmlns:a16="http://schemas.microsoft.com/office/drawing/2014/main" id="{A697E2DB-2E0B-7789-6044-10F69FC5846F}"/>
              </a:ext>
            </a:extLst>
          </p:cNvPr>
          <p:cNvSpPr/>
          <p:nvPr/>
        </p:nvSpPr>
        <p:spPr>
          <a:xfrm rot="450738" flipH="1">
            <a:off x="5739487" y="4234606"/>
            <a:ext cx="45719"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Down 21">
            <a:extLst>
              <a:ext uri="{FF2B5EF4-FFF2-40B4-BE49-F238E27FC236}">
                <a16:creationId xmlns:a16="http://schemas.microsoft.com/office/drawing/2014/main" id="{29CE2F33-DC1D-FC55-8B24-9A2B6C343B3B}"/>
              </a:ext>
            </a:extLst>
          </p:cNvPr>
          <p:cNvSpPr/>
          <p:nvPr/>
        </p:nvSpPr>
        <p:spPr>
          <a:xfrm flipH="1">
            <a:off x="6135158" y="4236188"/>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Down 22">
            <a:extLst>
              <a:ext uri="{FF2B5EF4-FFF2-40B4-BE49-F238E27FC236}">
                <a16:creationId xmlns:a16="http://schemas.microsoft.com/office/drawing/2014/main" id="{2B278737-9412-8DA2-7E6F-20A60CE6CEC2}"/>
              </a:ext>
            </a:extLst>
          </p:cNvPr>
          <p:cNvSpPr/>
          <p:nvPr/>
        </p:nvSpPr>
        <p:spPr>
          <a:xfrm rot="20983772" flipH="1">
            <a:off x="6575531" y="4238672"/>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Down 23">
            <a:extLst>
              <a:ext uri="{FF2B5EF4-FFF2-40B4-BE49-F238E27FC236}">
                <a16:creationId xmlns:a16="http://schemas.microsoft.com/office/drawing/2014/main" id="{3BE5D76F-B7E0-B5AA-E39D-B2BB432AE5A6}"/>
              </a:ext>
            </a:extLst>
          </p:cNvPr>
          <p:cNvSpPr/>
          <p:nvPr/>
        </p:nvSpPr>
        <p:spPr>
          <a:xfrm rot="21051763" flipH="1">
            <a:off x="6953151" y="4245979"/>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Down 24">
            <a:extLst>
              <a:ext uri="{FF2B5EF4-FFF2-40B4-BE49-F238E27FC236}">
                <a16:creationId xmlns:a16="http://schemas.microsoft.com/office/drawing/2014/main" id="{6626F497-0DAC-FF43-F696-84CB2BE3B276}"/>
              </a:ext>
            </a:extLst>
          </p:cNvPr>
          <p:cNvSpPr/>
          <p:nvPr/>
        </p:nvSpPr>
        <p:spPr>
          <a:xfrm rot="20481154" flipH="1">
            <a:off x="7338621" y="4224133"/>
            <a:ext cx="62486" cy="327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CC84760-DCAD-03C2-D36A-75EC0DA53E3F}"/>
              </a:ext>
            </a:extLst>
          </p:cNvPr>
          <p:cNvSpPr txBox="1"/>
          <p:nvPr/>
        </p:nvSpPr>
        <p:spPr>
          <a:xfrm>
            <a:off x="4692318" y="4968773"/>
            <a:ext cx="3171797" cy="369332"/>
          </a:xfrm>
          <a:prstGeom prst="rect">
            <a:avLst/>
          </a:prstGeom>
          <a:noFill/>
        </p:spPr>
        <p:txBody>
          <a:bodyPr wrap="square" rtlCol="0">
            <a:spAutoFit/>
          </a:bodyPr>
          <a:lstStyle/>
          <a:p>
            <a:pPr algn="ctr"/>
            <a:r>
              <a:rPr lang="en-GB" dirty="0"/>
              <a:t>Direct activities</a:t>
            </a:r>
          </a:p>
        </p:txBody>
      </p:sp>
      <p:sp>
        <p:nvSpPr>
          <p:cNvPr id="27" name="TextBox 26">
            <a:extLst>
              <a:ext uri="{FF2B5EF4-FFF2-40B4-BE49-F238E27FC236}">
                <a16:creationId xmlns:a16="http://schemas.microsoft.com/office/drawing/2014/main" id="{CC39E36B-5D71-16ED-94A2-0F81C7F24242}"/>
              </a:ext>
            </a:extLst>
          </p:cNvPr>
          <p:cNvSpPr txBox="1"/>
          <p:nvPr/>
        </p:nvSpPr>
        <p:spPr>
          <a:xfrm>
            <a:off x="874248" y="2201514"/>
            <a:ext cx="1292087" cy="369332"/>
          </a:xfrm>
          <a:prstGeom prst="rect">
            <a:avLst/>
          </a:prstGeom>
          <a:noFill/>
        </p:spPr>
        <p:txBody>
          <a:bodyPr wrap="square" rtlCol="0">
            <a:spAutoFit/>
          </a:bodyPr>
          <a:lstStyle/>
          <a:p>
            <a:r>
              <a:rPr lang="en-GB" dirty="0"/>
              <a:t>Landscape</a:t>
            </a:r>
          </a:p>
        </p:txBody>
      </p:sp>
      <p:sp>
        <p:nvSpPr>
          <p:cNvPr id="28" name="TextBox 27">
            <a:extLst>
              <a:ext uri="{FF2B5EF4-FFF2-40B4-BE49-F238E27FC236}">
                <a16:creationId xmlns:a16="http://schemas.microsoft.com/office/drawing/2014/main" id="{AC19A36F-1224-9E1A-85BA-84CA74D73B31}"/>
              </a:ext>
            </a:extLst>
          </p:cNvPr>
          <p:cNvSpPr txBox="1"/>
          <p:nvPr/>
        </p:nvSpPr>
        <p:spPr>
          <a:xfrm>
            <a:off x="874247" y="3507719"/>
            <a:ext cx="1292087" cy="369332"/>
          </a:xfrm>
          <a:prstGeom prst="rect">
            <a:avLst/>
          </a:prstGeom>
          <a:noFill/>
        </p:spPr>
        <p:txBody>
          <a:bodyPr wrap="square" rtlCol="0">
            <a:spAutoFit/>
          </a:bodyPr>
          <a:lstStyle/>
          <a:p>
            <a:r>
              <a:rPr lang="en-GB" dirty="0"/>
              <a:t>Regime</a:t>
            </a:r>
          </a:p>
        </p:txBody>
      </p:sp>
      <p:sp>
        <p:nvSpPr>
          <p:cNvPr id="29" name="TextBox 28">
            <a:extLst>
              <a:ext uri="{FF2B5EF4-FFF2-40B4-BE49-F238E27FC236}">
                <a16:creationId xmlns:a16="http://schemas.microsoft.com/office/drawing/2014/main" id="{F8AF8FBD-D6B9-0A01-FE2F-71342275C9FE}"/>
              </a:ext>
            </a:extLst>
          </p:cNvPr>
          <p:cNvSpPr txBox="1"/>
          <p:nvPr/>
        </p:nvSpPr>
        <p:spPr>
          <a:xfrm>
            <a:off x="868864" y="4742621"/>
            <a:ext cx="1292087" cy="646331"/>
          </a:xfrm>
          <a:prstGeom prst="rect">
            <a:avLst/>
          </a:prstGeom>
          <a:noFill/>
        </p:spPr>
        <p:txBody>
          <a:bodyPr wrap="square" rtlCol="0">
            <a:spAutoFit/>
          </a:bodyPr>
          <a:lstStyle/>
          <a:p>
            <a:r>
              <a:rPr lang="en-GB" dirty="0"/>
              <a:t>Local Activities</a:t>
            </a:r>
          </a:p>
        </p:txBody>
      </p:sp>
      <p:sp>
        <p:nvSpPr>
          <p:cNvPr id="30" name="TextBox 29">
            <a:extLst>
              <a:ext uri="{FF2B5EF4-FFF2-40B4-BE49-F238E27FC236}">
                <a16:creationId xmlns:a16="http://schemas.microsoft.com/office/drawing/2014/main" id="{C3C68F43-6511-3C7D-773F-45A52C6AB76F}"/>
              </a:ext>
            </a:extLst>
          </p:cNvPr>
          <p:cNvSpPr txBox="1"/>
          <p:nvPr/>
        </p:nvSpPr>
        <p:spPr>
          <a:xfrm>
            <a:off x="10825602" y="2216347"/>
            <a:ext cx="1292087" cy="369332"/>
          </a:xfrm>
          <a:prstGeom prst="rect">
            <a:avLst/>
          </a:prstGeom>
          <a:noFill/>
        </p:spPr>
        <p:txBody>
          <a:bodyPr wrap="square" rtlCol="0">
            <a:spAutoFit/>
          </a:bodyPr>
          <a:lstStyle/>
          <a:p>
            <a:r>
              <a:rPr lang="en-GB" dirty="0"/>
              <a:t>Macro</a:t>
            </a:r>
          </a:p>
        </p:txBody>
      </p:sp>
      <p:sp>
        <p:nvSpPr>
          <p:cNvPr id="31" name="TextBox 30">
            <a:extLst>
              <a:ext uri="{FF2B5EF4-FFF2-40B4-BE49-F238E27FC236}">
                <a16:creationId xmlns:a16="http://schemas.microsoft.com/office/drawing/2014/main" id="{74588E16-9385-8EDD-551A-ED79BF891566}"/>
              </a:ext>
            </a:extLst>
          </p:cNvPr>
          <p:cNvSpPr txBox="1"/>
          <p:nvPr/>
        </p:nvSpPr>
        <p:spPr>
          <a:xfrm>
            <a:off x="10825601" y="3522552"/>
            <a:ext cx="1292087" cy="369332"/>
          </a:xfrm>
          <a:prstGeom prst="rect">
            <a:avLst/>
          </a:prstGeom>
          <a:noFill/>
        </p:spPr>
        <p:txBody>
          <a:bodyPr wrap="square" rtlCol="0">
            <a:spAutoFit/>
          </a:bodyPr>
          <a:lstStyle/>
          <a:p>
            <a:r>
              <a:rPr lang="en-GB" dirty="0" err="1"/>
              <a:t>Meso</a:t>
            </a:r>
            <a:endParaRPr lang="en-GB" dirty="0"/>
          </a:p>
        </p:txBody>
      </p:sp>
      <p:sp>
        <p:nvSpPr>
          <p:cNvPr id="32" name="TextBox 31">
            <a:extLst>
              <a:ext uri="{FF2B5EF4-FFF2-40B4-BE49-F238E27FC236}">
                <a16:creationId xmlns:a16="http://schemas.microsoft.com/office/drawing/2014/main" id="{802FDECE-F197-7D0D-B0B9-B875ACA08354}"/>
              </a:ext>
            </a:extLst>
          </p:cNvPr>
          <p:cNvSpPr txBox="1"/>
          <p:nvPr/>
        </p:nvSpPr>
        <p:spPr>
          <a:xfrm>
            <a:off x="10820218" y="4757454"/>
            <a:ext cx="1292087" cy="369332"/>
          </a:xfrm>
          <a:prstGeom prst="rect">
            <a:avLst/>
          </a:prstGeom>
          <a:noFill/>
        </p:spPr>
        <p:txBody>
          <a:bodyPr wrap="square" rtlCol="0">
            <a:spAutoFit/>
          </a:bodyPr>
          <a:lstStyle/>
          <a:p>
            <a:r>
              <a:rPr lang="en-GB" dirty="0"/>
              <a:t>Micro</a:t>
            </a:r>
          </a:p>
        </p:txBody>
      </p:sp>
      <p:sp>
        <p:nvSpPr>
          <p:cNvPr id="33" name="TextBox 32">
            <a:extLst>
              <a:ext uri="{FF2B5EF4-FFF2-40B4-BE49-F238E27FC236}">
                <a16:creationId xmlns:a16="http://schemas.microsoft.com/office/drawing/2014/main" id="{B2029F00-00F8-EA35-19A2-42CBCF9202D5}"/>
              </a:ext>
            </a:extLst>
          </p:cNvPr>
          <p:cNvSpPr txBox="1"/>
          <p:nvPr/>
        </p:nvSpPr>
        <p:spPr>
          <a:xfrm>
            <a:off x="9171291" y="3246267"/>
            <a:ext cx="1421295" cy="646331"/>
          </a:xfrm>
          <a:prstGeom prst="rect">
            <a:avLst/>
          </a:prstGeom>
          <a:noFill/>
        </p:spPr>
        <p:txBody>
          <a:bodyPr wrap="square" rtlCol="0">
            <a:spAutoFit/>
          </a:bodyPr>
          <a:lstStyle/>
          <a:p>
            <a:r>
              <a:rPr lang="en-GB" dirty="0"/>
              <a:t>Emergent phenomena </a:t>
            </a:r>
          </a:p>
        </p:txBody>
      </p:sp>
      <p:sp>
        <p:nvSpPr>
          <p:cNvPr id="34" name="TextBox 33">
            <a:extLst>
              <a:ext uri="{FF2B5EF4-FFF2-40B4-BE49-F238E27FC236}">
                <a16:creationId xmlns:a16="http://schemas.microsoft.com/office/drawing/2014/main" id="{D80D2DEE-A951-9934-B317-60518340D93B}"/>
              </a:ext>
            </a:extLst>
          </p:cNvPr>
          <p:cNvSpPr txBox="1"/>
          <p:nvPr/>
        </p:nvSpPr>
        <p:spPr>
          <a:xfrm>
            <a:off x="2302996" y="3274942"/>
            <a:ext cx="1121861" cy="646331"/>
          </a:xfrm>
          <a:prstGeom prst="rect">
            <a:avLst/>
          </a:prstGeom>
          <a:noFill/>
        </p:spPr>
        <p:txBody>
          <a:bodyPr wrap="square" rtlCol="0">
            <a:spAutoFit/>
          </a:bodyPr>
          <a:lstStyle/>
          <a:p>
            <a:r>
              <a:rPr lang="en-GB" dirty="0"/>
              <a:t>Drivers of change</a:t>
            </a:r>
          </a:p>
        </p:txBody>
      </p:sp>
      <p:cxnSp>
        <p:nvCxnSpPr>
          <p:cNvPr id="6" name="Straight Connector 5">
            <a:extLst>
              <a:ext uri="{FF2B5EF4-FFF2-40B4-BE49-F238E27FC236}">
                <a16:creationId xmlns:a16="http://schemas.microsoft.com/office/drawing/2014/main" id="{9400ACAB-0E75-0B57-6879-3B9735E69E4D}"/>
              </a:ext>
            </a:extLst>
          </p:cNvPr>
          <p:cNvCxnSpPr>
            <a:cxnSpLocks/>
          </p:cNvCxnSpPr>
          <p:nvPr/>
        </p:nvCxnSpPr>
        <p:spPr>
          <a:xfrm>
            <a:off x="10101911" y="4036985"/>
            <a:ext cx="387627" cy="4590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FEBAAF-284C-6635-B416-35EF003ABA04}"/>
              </a:ext>
            </a:extLst>
          </p:cNvPr>
          <p:cNvCxnSpPr>
            <a:cxnSpLocks/>
          </p:cNvCxnSpPr>
          <p:nvPr/>
        </p:nvCxnSpPr>
        <p:spPr>
          <a:xfrm>
            <a:off x="10199646" y="3959882"/>
            <a:ext cx="387627" cy="45900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Callout: Line with No Border 35">
            <a:extLst>
              <a:ext uri="{FF2B5EF4-FFF2-40B4-BE49-F238E27FC236}">
                <a16:creationId xmlns:a16="http://schemas.microsoft.com/office/drawing/2014/main" id="{49DF75EA-B743-5EB3-B11D-3004687C010C}"/>
              </a:ext>
            </a:extLst>
          </p:cNvPr>
          <p:cNvSpPr/>
          <p:nvPr/>
        </p:nvSpPr>
        <p:spPr>
          <a:xfrm>
            <a:off x="9338599" y="4968773"/>
            <a:ext cx="698266" cy="421621"/>
          </a:xfrm>
          <a:prstGeom prst="callout1">
            <a:avLst>
              <a:gd name="adj1" fmla="val -1287"/>
              <a:gd name="adj2" fmla="val 53585"/>
              <a:gd name="adj3" fmla="val -176277"/>
              <a:gd name="adj4" fmla="val 132475"/>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a:t>Delay</a:t>
            </a:r>
          </a:p>
        </p:txBody>
      </p:sp>
      <p:sp>
        <p:nvSpPr>
          <p:cNvPr id="37" name="Callout: Line 36">
            <a:extLst>
              <a:ext uri="{FF2B5EF4-FFF2-40B4-BE49-F238E27FC236}">
                <a16:creationId xmlns:a16="http://schemas.microsoft.com/office/drawing/2014/main" id="{213D995F-A604-34CD-FD8C-2FC07E8B36FA}"/>
              </a:ext>
            </a:extLst>
          </p:cNvPr>
          <p:cNvSpPr/>
          <p:nvPr/>
        </p:nvSpPr>
        <p:spPr>
          <a:xfrm>
            <a:off x="1254868" y="578570"/>
            <a:ext cx="8724847" cy="889463"/>
          </a:xfrm>
          <a:prstGeom prst="borderCallout1">
            <a:avLst>
              <a:gd name="adj1" fmla="val 99764"/>
              <a:gd name="adj2" fmla="val 51902"/>
              <a:gd name="adj3" fmla="val 196307"/>
              <a:gd name="adj4" fmla="val 57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0000"/>
              </a:lnSpc>
            </a:pPr>
            <a:r>
              <a:rPr lang="en-GB" sz="1600" dirty="0"/>
              <a:t>Geopolitics, War in Ukraine and Securitisation of Resources - scarcity (e.g. critical raw materials), Moves away from Globalism, Science &amp; technology changes; Earth systems distress – incl. climate change, biodiversity loss, marine life decline; Cultural values and awareness - Zeitgeist </a:t>
            </a:r>
          </a:p>
        </p:txBody>
      </p:sp>
      <p:sp>
        <p:nvSpPr>
          <p:cNvPr id="4" name="TextBox 3">
            <a:extLst>
              <a:ext uri="{FF2B5EF4-FFF2-40B4-BE49-F238E27FC236}">
                <a16:creationId xmlns:a16="http://schemas.microsoft.com/office/drawing/2014/main" id="{12BB6BF1-539C-4641-8C70-E3C257954795}"/>
              </a:ext>
            </a:extLst>
          </p:cNvPr>
          <p:cNvSpPr txBox="1"/>
          <p:nvPr/>
        </p:nvSpPr>
        <p:spPr>
          <a:xfrm>
            <a:off x="868864" y="5992238"/>
            <a:ext cx="10609773" cy="369332"/>
          </a:xfrm>
          <a:prstGeom prst="rect">
            <a:avLst/>
          </a:prstGeom>
          <a:noFill/>
        </p:spPr>
        <p:txBody>
          <a:bodyPr wrap="square" rtlCol="0">
            <a:spAutoFit/>
          </a:bodyPr>
          <a:lstStyle/>
          <a:p>
            <a:r>
              <a:rPr lang="en-US" dirty="0"/>
              <a:t>INTERACTING SCALES - Credit: Geels 2004 adapted by Roderick and Parker, Schumacher Institute   </a:t>
            </a:r>
          </a:p>
        </p:txBody>
      </p:sp>
    </p:spTree>
    <p:extLst>
      <p:ext uri="{BB962C8B-B14F-4D97-AF65-F5344CB8AC3E}">
        <p14:creationId xmlns:p14="http://schemas.microsoft.com/office/powerpoint/2010/main" val="190967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99D000-F556-8747-A112-435D76D5CD80}"/>
              </a:ext>
            </a:extLst>
          </p:cNvPr>
          <p:cNvGraphicFramePr>
            <a:graphicFrameLocks noGrp="1"/>
          </p:cNvGraphicFramePr>
          <p:nvPr>
            <p:ph idx="4294967295"/>
            <p:extLst>
              <p:ext uri="{D42A27DB-BD31-4B8C-83A1-F6EECF244321}">
                <p14:modId xmlns:p14="http://schemas.microsoft.com/office/powerpoint/2010/main" val="4109976438"/>
              </p:ext>
            </p:extLst>
          </p:nvPr>
        </p:nvGraphicFramePr>
        <p:xfrm>
          <a:off x="275619" y="252921"/>
          <a:ext cx="11125198" cy="6523799"/>
        </p:xfrm>
        <a:graphic>
          <a:graphicData uri="http://schemas.openxmlformats.org/drawingml/2006/table">
            <a:tbl>
              <a:tblPr firstRow="1" firstCol="1" bandRow="1">
                <a:tableStyleId>{5C22544A-7EE6-4342-B048-85BDC9FD1C3A}</a:tableStyleId>
              </a:tblPr>
              <a:tblGrid>
                <a:gridCol w="3089282">
                  <a:extLst>
                    <a:ext uri="{9D8B030D-6E8A-4147-A177-3AD203B41FA5}">
                      <a16:colId xmlns:a16="http://schemas.microsoft.com/office/drawing/2014/main" val="2060017248"/>
                    </a:ext>
                  </a:extLst>
                </a:gridCol>
                <a:gridCol w="3089282">
                  <a:extLst>
                    <a:ext uri="{9D8B030D-6E8A-4147-A177-3AD203B41FA5}">
                      <a16:colId xmlns:a16="http://schemas.microsoft.com/office/drawing/2014/main" val="3925695967"/>
                    </a:ext>
                  </a:extLst>
                </a:gridCol>
                <a:gridCol w="4695366">
                  <a:extLst>
                    <a:ext uri="{9D8B030D-6E8A-4147-A177-3AD203B41FA5}">
                      <a16:colId xmlns:a16="http://schemas.microsoft.com/office/drawing/2014/main" val="1264729762"/>
                    </a:ext>
                  </a:extLst>
                </a:gridCol>
                <a:gridCol w="251268">
                  <a:extLst>
                    <a:ext uri="{9D8B030D-6E8A-4147-A177-3AD203B41FA5}">
                      <a16:colId xmlns:a16="http://schemas.microsoft.com/office/drawing/2014/main" val="2124279546"/>
                    </a:ext>
                  </a:extLst>
                </a:gridCol>
              </a:tblGrid>
              <a:tr h="579043">
                <a:tc>
                  <a:txBody>
                    <a:bodyPr/>
                    <a:lstStyle/>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Different kinds of interconnected systems  </a:t>
                      </a:r>
                    </a:p>
                  </a:txBody>
                  <a:tcPr marL="68580" marR="68580" marT="0" marB="0"/>
                </a:tc>
                <a:tc>
                  <a:txBody>
                    <a:bodyPr/>
                    <a:lstStyle/>
                    <a:p>
                      <a:pPr algn="just"/>
                      <a:r>
                        <a:rPr lang="en-GB" sz="2000" dirty="0" err="1">
                          <a:effectLst/>
                          <a:latin typeface="Calibri" panose="020F0502020204030204" pitchFamily="34" charset="0"/>
                          <a:ea typeface="Calibri" panose="020F0502020204030204" pitchFamily="34" charset="0"/>
                          <a:cs typeface="Times New Roman" panose="02020603050405020304" pitchFamily="18" charset="0"/>
                        </a:rPr>
                        <a:t>Egs</a:t>
                      </a:r>
                      <a:r>
                        <a:rPr lang="en-GB" sz="2000" dirty="0">
                          <a:effectLst/>
                          <a:latin typeface="Calibri" panose="020F0502020204030204" pitchFamily="34" charset="0"/>
                          <a:ea typeface="Calibri" panose="020F0502020204030204" pitchFamily="34" charset="0"/>
                          <a:cs typeface="Times New Roman" panose="02020603050405020304" pitchFamily="18" charset="0"/>
                        </a:rPr>
                        <a:t> of Methods for Studying Different Systems </a:t>
                      </a:r>
                    </a:p>
                  </a:txBody>
                  <a:tcPr marL="68580" marR="68580" marT="0" marB="0"/>
                </a:tc>
                <a:tc>
                  <a:txBody>
                    <a:bodyPr/>
                    <a:lstStyle/>
                    <a:p>
                      <a:pPr algn="just"/>
                      <a:r>
                        <a:rPr lang="en-GB" sz="2000" dirty="0">
                          <a:effectLst/>
                          <a:latin typeface="Calibri" panose="020F0502020204030204" pitchFamily="34" charset="0"/>
                          <a:ea typeface="Calibri" panose="020F0502020204030204" pitchFamily="34" charset="0"/>
                          <a:cs typeface="Times New Roman" panose="02020603050405020304" pitchFamily="18" charset="0"/>
                        </a:rPr>
                        <a:t>Sample Questions about Systems Transition</a:t>
                      </a:r>
                    </a:p>
                  </a:txBody>
                  <a:tcPr marL="68580" marR="68580" marT="0" marB="0"/>
                </a:tc>
                <a:tc>
                  <a:txBody>
                    <a:bodyPr/>
                    <a:lstStyle/>
                    <a:p>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9065483"/>
                  </a:ext>
                </a:extLst>
              </a:tr>
              <a:tr h="1418656">
                <a:tc>
                  <a:txBody>
                    <a:bodyPr/>
                    <a:lstStyle/>
                    <a:p>
                      <a:pPr algn="just"/>
                      <a:r>
                        <a:rPr lang="en-GB" sz="1100" b="0" dirty="0">
                          <a:effectLst/>
                        </a:rPr>
                        <a:t> A. </a:t>
                      </a:r>
                      <a:r>
                        <a:rPr lang="en-GB" sz="1400" b="0" dirty="0">
                          <a:effectLst/>
                        </a:rPr>
                        <a:t>Cultural systems; myths; narratives; cosmologies; theologies; philosophies; values; normative political theory; identity stories.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Studying meaning &amp; interpretation of texts; sets of beliefs, how they interact; historical genealogies of beliefs, values and orthodoxies; theories of value and the good linked to views of the world and of the human being (philosophies); key myths and value stories we live by.</a:t>
                      </a:r>
                    </a:p>
                  </a:txBody>
                  <a:tcPr marL="68580" marR="68580" marT="0" marB="0"/>
                </a:tc>
                <a:tc gridSpan="2">
                  <a:txBody>
                    <a:bodyPr/>
                    <a:lstStyle/>
                    <a:p>
                      <a:pPr algn="just"/>
                      <a:r>
                        <a:rPr lang="en-GB" sz="1400" dirty="0">
                          <a:effectLst/>
                        </a:rPr>
                        <a:t>How do people’s attitudes, beliefs and cultural stories affect how the system works? Does the system ignore or contradict some of their values? Does the culture have values in tension? </a:t>
                      </a:r>
                    </a:p>
                    <a:p>
                      <a:pPr algn="just"/>
                      <a:r>
                        <a:rPr lang="en-GB" sz="1400" dirty="0">
                          <a:effectLst/>
                        </a:rPr>
                        <a:t>Are there cultural conflicts that affect/condition the system and how it works (or doesn’t). What are dominant views of the world and of the human being? How do they affect actions? What are the core beliefs that support some dysfunctional systems?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83025877"/>
                  </a:ext>
                </a:extLst>
              </a:tr>
              <a:tr h="1013325">
                <a:tc>
                  <a:txBody>
                    <a:bodyPr/>
                    <a:lstStyle/>
                    <a:p>
                      <a:pPr algn="just"/>
                      <a:r>
                        <a:rPr lang="en-GB" sz="1400" b="0" dirty="0">
                          <a:effectLst/>
                        </a:rPr>
                        <a:t>B Social systems;  business models &amp; financial norms,  governance &amp;  regulation; valuation &amp; reporting; commons/public services;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Textual study of law and regulation; case studies; explicit &amp; implicit laws and norms, including contradictions; studies, theories and models of economy. </a:t>
                      </a:r>
                    </a:p>
                    <a:p>
                      <a:pPr algn="just"/>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What are the main governance and regulatory frameworks that affect how the system works? Is there corruption in the system? Is their excessive profiteering in the system? How does it affect equality across different groups?</a:t>
                      </a:r>
                    </a:p>
                  </a:txBody>
                  <a:tcPr marL="68580" marR="68580" marT="0" marB="0"/>
                </a:tc>
                <a:tc hMerge="1">
                  <a:txBody>
                    <a:bodyPr/>
                    <a:lstStyle/>
                    <a:p>
                      <a:endParaRPr lang="en-US"/>
                    </a:p>
                  </a:txBody>
                  <a:tcPr/>
                </a:tc>
                <a:extLst>
                  <a:ext uri="{0D108BD9-81ED-4DB2-BD59-A6C34878D82A}">
                    <a16:rowId xmlns:a16="http://schemas.microsoft.com/office/drawing/2014/main" val="2955709702"/>
                  </a:ext>
                </a:extLst>
              </a:tr>
              <a:tr h="1244943">
                <a:tc>
                  <a:txBody>
                    <a:bodyPr/>
                    <a:lstStyle/>
                    <a:p>
                      <a:pPr algn="just"/>
                      <a:r>
                        <a:rPr lang="en-GB" sz="1400" b="0" dirty="0">
                          <a:effectLst/>
                        </a:rPr>
                        <a:t>C. Human material systems: infrastructure; health systems consumption, production; transport; energy; new agricultural &amp; fishing tech; physical services delivery – medical etc</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Modelling stocks and flows; cycles of activity over time; social and material systems interacting and the drivers they produce; links to regulation; transition studies of socio-technical change – an existing very interdisciplinary area. </a:t>
                      </a:r>
                    </a:p>
                  </a:txBody>
                  <a:tcPr marL="68580" marR="68580" marT="0" marB="0"/>
                </a:tc>
                <a:tc gridSpan="2">
                  <a:txBody>
                    <a:bodyPr/>
                    <a:lstStyle/>
                    <a:p>
                      <a:pPr algn="just"/>
                      <a:r>
                        <a:rPr lang="en-GB" sz="1600" dirty="0">
                          <a:effectLst/>
                        </a:rPr>
                        <a:t> </a:t>
                      </a:r>
                      <a:r>
                        <a:rPr lang="en-GB" sz="1400" dirty="0">
                          <a:effectLst/>
                        </a:rPr>
                        <a:t>Does the system meet people’s needs? Is the systems infrastructure out of date? How? What is the waste and by-products of the system? Are there signs of a system under stress? What trends might affect the viability/resilience of the system to continue </a:t>
                      </a:r>
                      <a:r>
                        <a:rPr lang="en-GB" sz="1400" dirty="0" err="1">
                          <a:effectLst/>
                        </a:rPr>
                        <a:t>eg</a:t>
                      </a:r>
                      <a:r>
                        <a:rPr lang="en-GB" sz="1400" dirty="0">
                          <a:effectLst/>
                        </a:rPr>
                        <a:t> higher temperatures, erratic rainfall</a:t>
                      </a:r>
                    </a:p>
                    <a:p>
                      <a:pPr algn="just"/>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98530955"/>
                  </a:ext>
                </a:extLst>
              </a:tr>
              <a:tr h="1135194">
                <a:tc>
                  <a:txBody>
                    <a:bodyPr/>
                    <a:lstStyle/>
                    <a:p>
                      <a:pPr algn="just"/>
                      <a:r>
                        <a:rPr lang="en-GB" sz="1400" b="0" dirty="0">
                          <a:effectLst/>
                        </a:rPr>
                        <a:t>D. Biotic systems; organisms; ecologies; terrestrial &amp; marine biomes of Earth;</a:t>
                      </a:r>
                    </a:p>
                    <a:p>
                      <a:pPr algn="just"/>
                      <a:r>
                        <a:rPr lang="en-GB" sz="1400" b="0" dirty="0">
                          <a:effectLst/>
                        </a:rPr>
                        <a:t>bio/geophysical systems; Earth &amp;  climate systems; cycles e.g. water. </a:t>
                      </a:r>
                    </a:p>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Resources from the Earth’s crust. </a:t>
                      </a:r>
                    </a:p>
                  </a:txBody>
                  <a:tcPr marL="68580" marR="68580" marT="0" marB="0"/>
                </a:tc>
                <a:tc>
                  <a:txBody>
                    <a:bodyPr/>
                    <a:lstStyle/>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Theories in evolution, medicine and climate; observe correlations and identify plausible causal mechanisms. biological arrow of time is significant – non-replicable – but it can be modelled. </a:t>
                      </a:r>
                    </a:p>
                  </a:txBody>
                  <a:tcPr marL="68580" marR="68580" marT="0" marB="0"/>
                </a:tc>
                <a:tc gridSpan="2">
                  <a:txBody>
                    <a:bodyP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How does the system impact biological life and nature in the region &amp; more globally? What is the greenhouse gas impact? Impacts on local nature e g reduce tree cover and biodiversity, pollute water bodies and rivers? Does the system help regenerate biodiversity and keep natural cycles? Nature-based solutions?</a:t>
                      </a:r>
                    </a:p>
                  </a:txBody>
                  <a:tcPr marL="68580" marR="68580" marT="0" marB="0"/>
                </a:tc>
                <a:tc hMerge="1">
                  <a:txBody>
                    <a:bodyPr/>
                    <a:lstStyle/>
                    <a:p>
                      <a:endParaRPr lang="en-US"/>
                    </a:p>
                  </a:txBody>
                  <a:tcPr/>
                </a:tc>
                <a:extLst>
                  <a:ext uri="{0D108BD9-81ED-4DB2-BD59-A6C34878D82A}">
                    <a16:rowId xmlns:a16="http://schemas.microsoft.com/office/drawing/2014/main" val="2302302180"/>
                  </a:ext>
                </a:extLst>
              </a:tr>
              <a:tr h="908045">
                <a:tc>
                  <a:txBody>
                    <a:bodyPr/>
                    <a:lstStyle/>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E. Cosmological, atomic systems; Basic sets of forces and processes; atomic chemistry; </a:t>
                      </a:r>
                      <a:r>
                        <a:rPr lang="en-GB" sz="1400" b="0" dirty="0" err="1">
                          <a:effectLst/>
                          <a:latin typeface="Calibri" panose="020F0502020204030204" pitchFamily="34" charset="0"/>
                          <a:ea typeface="Calibri" panose="020F0502020204030204" pitchFamily="34" charset="0"/>
                          <a:cs typeface="Times New Roman" panose="02020603050405020304" pitchFamily="18" charset="0"/>
                        </a:rPr>
                        <a:t>astro</a:t>
                      </a:r>
                      <a:r>
                        <a:rPr lang="en-GB" sz="1400" b="0" dirty="0">
                          <a:effectLst/>
                          <a:latin typeface="Calibri" panose="020F0502020204030204" pitchFamily="34" charset="0"/>
                          <a:ea typeface="Calibri" panose="020F0502020204030204" pitchFamily="34" charset="0"/>
                          <a:cs typeface="Times New Roman" panose="02020603050405020304" pitchFamily="18" charset="0"/>
                        </a:rPr>
                        <a:t>-physics </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0" dirty="0">
                          <a:effectLst/>
                          <a:latin typeface="Calibri" panose="020F0502020204030204" pitchFamily="34" charset="0"/>
                          <a:ea typeface="Calibri" panose="020F0502020204030204" pitchFamily="34" charset="0"/>
                          <a:cs typeface="Times New Roman" panose="02020603050405020304" pitchFamily="18" charset="0"/>
                        </a:rPr>
                        <a:t>Law-like statements and key equations;</a:t>
                      </a:r>
                    </a:p>
                    <a:p>
                      <a:pPr algn="just"/>
                      <a:r>
                        <a:rPr lang="en-GB" sz="1400" b="0" dirty="0">
                          <a:effectLst/>
                          <a:latin typeface="Calibri" panose="020F0502020204030204" pitchFamily="34" charset="0"/>
                          <a:ea typeface="Calibri" panose="020F0502020204030204" pitchFamily="34" charset="0"/>
                          <a:cs typeface="Times New Roman" panose="02020603050405020304" pitchFamily="18" charset="0"/>
                        </a:rPr>
                        <a:t> crucial experiments designed to test theories; standards of replicability and transparency …..</a:t>
                      </a:r>
                    </a:p>
                  </a:txBody>
                  <a:tcPr marL="68580" marR="68580" marT="0" marB="0"/>
                </a:tc>
                <a:tc gridSpan="2">
                  <a:txBody>
                    <a:bodyPr/>
                    <a:lstStyle/>
                    <a:p>
                      <a:pPr algn="just"/>
                      <a:r>
                        <a:rPr lang="en-GB" sz="1400" dirty="0">
                          <a:effectLst/>
                          <a:latin typeface="Calibri" panose="020F0502020204030204" pitchFamily="34" charset="0"/>
                          <a:ea typeface="Calibri" panose="020F0502020204030204" pitchFamily="34" charset="0"/>
                          <a:cs typeface="Times New Roman" panose="02020603050405020304" pitchFamily="18" charset="0"/>
                        </a:rPr>
                        <a:t>Few questions about systems transition processes – but key constraints identified/ proposed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400" dirty="0">
                          <a:effectLst/>
                          <a:latin typeface="Calibri" panose="020F0502020204030204" pitchFamily="34" charset="0"/>
                          <a:ea typeface="Calibri" panose="020F0502020204030204" pitchFamily="34" charset="0"/>
                          <a:cs typeface="Times New Roman" panose="02020603050405020304" pitchFamily="18" charset="0"/>
                        </a:rPr>
                        <a:t> laws of entropy re efficiency of resources use; rules such as matter not created or destroyed in modelling of Earth system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400" dirty="0">
                          <a:effectLst/>
                          <a:latin typeface="Calibri" panose="020F0502020204030204" pitchFamily="34" charset="0"/>
                          <a:ea typeface="Calibri" panose="020F0502020204030204" pitchFamily="34" charset="0"/>
                          <a:cs typeface="Times New Roman" panose="02020603050405020304" pitchFamily="18" charset="0"/>
                        </a:rPr>
                        <a:t> World Models Series) </a:t>
                      </a:r>
                    </a:p>
                  </a:txBody>
                  <a:tcPr marL="68580" marR="68580" marT="0" marB="0"/>
                </a:tc>
                <a:tc hMerge="1">
                  <a:txBody>
                    <a:bodyPr/>
                    <a:lstStyle/>
                    <a:p>
                      <a:endParaRPr lang="en-US"/>
                    </a:p>
                  </a:txBody>
                  <a:tcPr/>
                </a:tc>
                <a:extLst>
                  <a:ext uri="{0D108BD9-81ED-4DB2-BD59-A6C34878D82A}">
                    <a16:rowId xmlns:a16="http://schemas.microsoft.com/office/drawing/2014/main" val="4280005276"/>
                  </a:ext>
                </a:extLst>
              </a:tr>
            </a:tbl>
          </a:graphicData>
        </a:graphic>
      </p:graphicFrame>
      <p:sp>
        <p:nvSpPr>
          <p:cNvPr id="5" name="Rectangle 1">
            <a:extLst>
              <a:ext uri="{FF2B5EF4-FFF2-40B4-BE49-F238E27FC236}">
                <a16:creationId xmlns:a16="http://schemas.microsoft.com/office/drawing/2014/main" id="{D1E99544-FAD1-E241-A697-D388D61224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924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CD36-EC34-4CB1-B042-C6A9EC538D7B}"/>
              </a:ext>
            </a:extLst>
          </p:cNvPr>
          <p:cNvSpPr>
            <a:spLocks noGrp="1"/>
          </p:cNvSpPr>
          <p:nvPr>
            <p:ph type="title"/>
          </p:nvPr>
        </p:nvSpPr>
        <p:spPr>
          <a:xfrm>
            <a:off x="4367720" y="334563"/>
            <a:ext cx="6852016" cy="721253"/>
          </a:xfrm>
        </p:spPr>
        <p:txBody>
          <a:bodyPr vert="horz" lIns="68580" tIns="34290" rIns="68580" bIns="34290" rtlCol="0" anchor="ctr">
            <a:normAutofit fontScale="90000"/>
          </a:bodyPr>
          <a:lstStyle/>
          <a:p>
            <a:r>
              <a:rPr lang="en-US" dirty="0"/>
              <a:t>Different Speeds of Change</a:t>
            </a:r>
            <a:br>
              <a:rPr lang="en-US" dirty="0"/>
            </a:br>
            <a:r>
              <a:rPr lang="en-US" sz="2000" dirty="0"/>
              <a:t>credit: Roderick &amp; Parker TSI</a:t>
            </a:r>
          </a:p>
        </p:txBody>
      </p:sp>
      <p:pic>
        <p:nvPicPr>
          <p:cNvPr id="13" name="Picture 3" descr="Wristwatch face">
            <a:extLst>
              <a:ext uri="{FF2B5EF4-FFF2-40B4-BE49-F238E27FC236}">
                <a16:creationId xmlns:a16="http://schemas.microsoft.com/office/drawing/2014/main" id="{F9A77A4E-DD64-43D9-9A31-8957D0A154BB}"/>
              </a:ext>
            </a:extLst>
          </p:cNvPr>
          <p:cNvPicPr>
            <a:picLocks noChangeAspect="1"/>
          </p:cNvPicPr>
          <p:nvPr/>
        </p:nvPicPr>
        <p:blipFill rotWithShape="1">
          <a:blip r:embed="rId2"/>
          <a:srcRect l="16489" r="23976" b="-1"/>
          <a:stretch/>
        </p:blipFill>
        <p:spPr>
          <a:xfrm>
            <a:off x="742096" y="812225"/>
            <a:ext cx="4627572" cy="518852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4384AADC-C89F-4EE9-BF40-FAEE9B653B2F}"/>
              </a:ext>
            </a:extLst>
          </p:cNvPr>
          <p:cNvSpPr txBox="1"/>
          <p:nvPr/>
        </p:nvSpPr>
        <p:spPr>
          <a:xfrm>
            <a:off x="5618359" y="1253887"/>
            <a:ext cx="5986737" cy="830997"/>
          </a:xfrm>
          <a:prstGeom prst="rect">
            <a:avLst/>
          </a:prstGeom>
          <a:noFill/>
        </p:spPr>
        <p:txBody>
          <a:bodyPr wrap="square" rtlCol="0">
            <a:spAutoFit/>
          </a:bodyPr>
          <a:lstStyle/>
          <a:p>
            <a:r>
              <a:rPr lang="en-GB" sz="2400" i="1" dirty="0"/>
              <a:t>Think of the assumed lifetime of the assets – e.g. water pipes in centuries.</a:t>
            </a:r>
          </a:p>
        </p:txBody>
      </p:sp>
      <p:graphicFrame>
        <p:nvGraphicFramePr>
          <p:cNvPr id="17" name="TextBox 2">
            <a:extLst>
              <a:ext uri="{FF2B5EF4-FFF2-40B4-BE49-F238E27FC236}">
                <a16:creationId xmlns:a16="http://schemas.microsoft.com/office/drawing/2014/main" id="{F7A55837-0EF9-3E33-0383-D2BA004B9B18}"/>
              </a:ext>
            </a:extLst>
          </p:cNvPr>
          <p:cNvGraphicFramePr/>
          <p:nvPr/>
        </p:nvGraphicFramePr>
        <p:xfrm>
          <a:off x="6003720" y="2159540"/>
          <a:ext cx="5601377" cy="420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37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ACF6-19CB-BC47-828F-6F57EC4A548B}"/>
              </a:ext>
            </a:extLst>
          </p:cNvPr>
          <p:cNvSpPr>
            <a:spLocks noGrp="1"/>
          </p:cNvSpPr>
          <p:nvPr>
            <p:ph type="title"/>
          </p:nvPr>
        </p:nvSpPr>
        <p:spPr>
          <a:xfrm>
            <a:off x="838200" y="365125"/>
            <a:ext cx="10515600" cy="1055113"/>
          </a:xfrm>
        </p:spPr>
        <p:txBody>
          <a:bodyPr>
            <a:normAutofit/>
          </a:bodyPr>
          <a:lstStyle/>
          <a:p>
            <a:r>
              <a:rPr lang="en-US" sz="3200" b="1" dirty="0"/>
              <a:t>Unintended Consequences in Complex Systems </a:t>
            </a:r>
            <a:r>
              <a:rPr lang="en-US" sz="3200" dirty="0"/>
              <a:t>– </a:t>
            </a:r>
            <a:r>
              <a:rPr lang="en-US" sz="3200" i="1" dirty="0"/>
              <a:t>the case of conflict forcing change Energy Transition &amp; Ukraine war</a:t>
            </a:r>
          </a:p>
        </p:txBody>
      </p:sp>
      <p:sp>
        <p:nvSpPr>
          <p:cNvPr id="12" name="Content Placeholder 11">
            <a:extLst>
              <a:ext uri="{FF2B5EF4-FFF2-40B4-BE49-F238E27FC236}">
                <a16:creationId xmlns:a16="http://schemas.microsoft.com/office/drawing/2014/main" id="{5C6971F3-FA69-D949-8061-95396423B64C}"/>
              </a:ext>
            </a:extLst>
          </p:cNvPr>
          <p:cNvSpPr>
            <a:spLocks noGrp="1"/>
          </p:cNvSpPr>
          <p:nvPr>
            <p:ph sz="half" idx="1"/>
          </p:nvPr>
        </p:nvSpPr>
        <p:spPr>
          <a:xfrm>
            <a:off x="432880" y="1365838"/>
            <a:ext cx="6074923" cy="5268426"/>
          </a:xfrm>
        </p:spPr>
        <p:txBody>
          <a:bodyPr>
            <a:normAutofit/>
          </a:bodyPr>
          <a:lstStyle/>
          <a:p>
            <a:pPr marL="0" indent="0">
              <a:buNone/>
            </a:pPr>
            <a:r>
              <a:rPr lang="en-GB" sz="1500" dirty="0"/>
              <a:t>FORCING: </a:t>
            </a:r>
          </a:p>
          <a:p>
            <a:pPr marL="0" indent="0">
              <a:buNone/>
            </a:pPr>
            <a:r>
              <a:rPr lang="en-GB" sz="1500" dirty="0"/>
              <a:t>‘When the war began, the economic impact on Europe’s energy sector was staggering. The loss of </a:t>
            </a:r>
            <a:r>
              <a:rPr lang="en-GB" sz="1500" dirty="0" err="1"/>
              <a:t>Nordstream</a:t>
            </a:r>
            <a:r>
              <a:rPr lang="en-GB" sz="1500" dirty="0"/>
              <a:t>, sanctions and a host of other issues generated the perfect storm……. the price for natural gas jumped 500 percent across the EU……had the cost remained would have economically crushed the EU, perhaps something Putin expected.</a:t>
            </a:r>
          </a:p>
          <a:p>
            <a:pPr marL="0" indent="0">
              <a:buNone/>
            </a:pPr>
            <a:r>
              <a:rPr lang="en-GB" sz="1500" dirty="0"/>
              <a:t>POLICY RESPONSE: </a:t>
            </a:r>
          </a:p>
          <a:p>
            <a:pPr marL="0" indent="0">
              <a:buNone/>
            </a:pPr>
            <a:r>
              <a:rPr lang="en-GB" sz="1500" dirty="0"/>
              <a:t>The more recent price reductions remain relatively unreported. Even more interesting, perhaps, is why. The truth? This summer, much of Europe is producing more energy (electrical) than it knows what to do with.</a:t>
            </a:r>
          </a:p>
          <a:p>
            <a:pPr marL="0" indent="0">
              <a:buNone/>
            </a:pPr>
            <a:r>
              <a:rPr lang="en-GB" sz="1500" dirty="0"/>
              <a:t>Due to a massive increase in solar panels and wind turbines (most because of substantial government subsidies), Europe is in an interesting position. ……A substantial reason for the rise of Europe’s green energy supply is governmental incentives…….</a:t>
            </a:r>
          </a:p>
          <a:p>
            <a:pPr marL="0" indent="0">
              <a:buNone/>
            </a:pPr>
            <a:r>
              <a:rPr lang="en-GB" sz="1500" dirty="0"/>
              <a:t>GEOPOLITICAL CONSEQUENCE: </a:t>
            </a:r>
          </a:p>
          <a:p>
            <a:pPr marL="0" indent="0">
              <a:buNone/>
            </a:pPr>
            <a:r>
              <a:rPr lang="en-GB" sz="1500" dirty="0"/>
              <a:t>China is crushing Russia in energy economics, especially when it comes to Europe. Over </a:t>
            </a:r>
            <a:r>
              <a:rPr lang="en-GB" sz="1500" dirty="0">
                <a:hlinkClick r:id="rId2"/>
              </a:rPr>
              <a:t>90 percent of all solar systems</a:t>
            </a:r>
            <a:r>
              <a:rPr lang="en-GB" sz="1500" dirty="0"/>
              <a:t> imported into the EU come from China. In effect, as China gets wealthy in the electrical energy markets, they are suffocating Russia.’</a:t>
            </a:r>
          </a:p>
          <a:p>
            <a:pPr marL="0" indent="0">
              <a:buNone/>
            </a:pPr>
            <a:r>
              <a:rPr lang="en-GB" sz="1500" dirty="0"/>
              <a:t>Extracts from Kyiv Post, Jeffrey Fischer, Sept 10, 2024 (presenter’s headings)</a:t>
            </a:r>
            <a:endParaRPr lang="en-US" sz="1500" dirty="0"/>
          </a:p>
        </p:txBody>
      </p:sp>
      <p:pic>
        <p:nvPicPr>
          <p:cNvPr id="14" name="Content Placeholder 13">
            <a:extLst>
              <a:ext uri="{FF2B5EF4-FFF2-40B4-BE49-F238E27FC236}">
                <a16:creationId xmlns:a16="http://schemas.microsoft.com/office/drawing/2014/main" id="{FECE8927-220A-8F46-B5C5-84FEBA25A55A}"/>
              </a:ext>
            </a:extLst>
          </p:cNvPr>
          <p:cNvPicPr>
            <a:picLocks noGrp="1" noChangeAspect="1"/>
          </p:cNvPicPr>
          <p:nvPr>
            <p:ph sz="half" idx="2"/>
          </p:nvPr>
        </p:nvPicPr>
        <p:blipFill>
          <a:blip r:embed="rId3"/>
          <a:stretch>
            <a:fillRect/>
          </a:stretch>
        </p:blipFill>
        <p:spPr>
          <a:xfrm>
            <a:off x="6507803" y="1460130"/>
            <a:ext cx="5408579" cy="4765572"/>
          </a:xfrm>
          <a:prstGeom prst="rect">
            <a:avLst/>
          </a:prstGeom>
        </p:spPr>
      </p:pic>
      <p:sp>
        <p:nvSpPr>
          <p:cNvPr id="11" name="AutoShape 14">
            <a:hlinkClick r:id="rId4"/>
            <a:extLst>
              <a:ext uri="{FF2B5EF4-FFF2-40B4-BE49-F238E27FC236}">
                <a16:creationId xmlns:a16="http://schemas.microsoft.com/office/drawing/2014/main" id="{404B0294-2A3E-3E48-B4C8-5EA4EFF5BC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525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7847-5362-B349-961E-D1F6010D0062}"/>
              </a:ext>
            </a:extLst>
          </p:cNvPr>
          <p:cNvSpPr>
            <a:spLocks noGrp="1"/>
          </p:cNvSpPr>
          <p:nvPr>
            <p:ph type="title"/>
          </p:nvPr>
        </p:nvSpPr>
        <p:spPr>
          <a:xfrm>
            <a:off x="838200" y="365126"/>
            <a:ext cx="10515600" cy="987020"/>
          </a:xfrm>
        </p:spPr>
        <p:txBody>
          <a:bodyPr>
            <a:normAutofit/>
          </a:bodyPr>
          <a:lstStyle/>
          <a:p>
            <a:r>
              <a:rPr lang="en-US" sz="2800" dirty="0"/>
              <a:t>Developing policy effects of the EU Security Agenda (and other megatrends) re Circular Economy </a:t>
            </a:r>
          </a:p>
        </p:txBody>
      </p:sp>
      <p:sp>
        <p:nvSpPr>
          <p:cNvPr id="3" name="Content Placeholder 2">
            <a:extLst>
              <a:ext uri="{FF2B5EF4-FFF2-40B4-BE49-F238E27FC236}">
                <a16:creationId xmlns:a16="http://schemas.microsoft.com/office/drawing/2014/main" id="{5FFBBDBD-CB2F-AD4F-A8CD-223A8931C720}"/>
              </a:ext>
            </a:extLst>
          </p:cNvPr>
          <p:cNvSpPr>
            <a:spLocks noGrp="1"/>
          </p:cNvSpPr>
          <p:nvPr>
            <p:ph sz="half" idx="1"/>
          </p:nvPr>
        </p:nvSpPr>
        <p:spPr>
          <a:xfrm>
            <a:off x="252919" y="1352146"/>
            <a:ext cx="5766881" cy="5340483"/>
          </a:xfrm>
        </p:spPr>
        <p:txBody>
          <a:bodyPr>
            <a:normAutofit fontScale="25000" lnSpcReduction="20000"/>
          </a:bodyPr>
          <a:lstStyle/>
          <a:p>
            <a:endParaRPr lang="en-US" sz="2300" dirty="0"/>
          </a:p>
          <a:p>
            <a:r>
              <a:rPr lang="en-US" sz="7200" dirty="0"/>
              <a:t>EU policies on critical resources security were already developing before Ukrainian conflict </a:t>
            </a:r>
            <a:r>
              <a:rPr lang="en-US" sz="7200" dirty="0" err="1"/>
              <a:t>dramatised</a:t>
            </a:r>
            <a:r>
              <a:rPr lang="en-US" sz="7200" dirty="0"/>
              <a:t> the effects on security of resources dominance.</a:t>
            </a:r>
          </a:p>
          <a:p>
            <a:r>
              <a:rPr lang="en-US" sz="7200" dirty="0"/>
              <a:t>Policies more rapidly developing since then – high political awareness in the Bloc on resources &amp; resilience, opening policy space. </a:t>
            </a:r>
          </a:p>
          <a:p>
            <a:r>
              <a:rPr lang="en-US" sz="7200" dirty="0"/>
              <a:t>Moves away from the default of ‘open global markets’, Biden’s </a:t>
            </a:r>
            <a:r>
              <a:rPr lang="en-US" sz="7200" dirty="0" err="1"/>
              <a:t>programme</a:t>
            </a:r>
            <a:r>
              <a:rPr lang="en-US" sz="7200" dirty="0"/>
              <a:t> for green jobs in the US, has all meant a more speedy policy response from the EU – the Green New Deal. Trump election &amp; tariffs also mega-driver.</a:t>
            </a:r>
          </a:p>
          <a:p>
            <a:r>
              <a:rPr lang="en-US" sz="7200" dirty="0"/>
              <a:t>Circular Economy likely to become more emphasized in GND as resources security awareness develops further. Re-shoring, shortening supply chains and recycling vital materials prioritized.</a:t>
            </a:r>
          </a:p>
          <a:p>
            <a:r>
              <a:rPr lang="en-US" sz="7200" dirty="0"/>
              <a:t>Links made to other aspects of resilience agenda, including maintenance of core services and provisioning for citizens. </a:t>
            </a:r>
          </a:p>
          <a:p>
            <a:r>
              <a:rPr lang="en-US" sz="7200" dirty="0"/>
              <a:t>Other implications are for more conditionalities to be placed on companies to obtain subsidies for transition to circular economy – that they cooperate with a more securitized agenda </a:t>
            </a:r>
          </a:p>
        </p:txBody>
      </p:sp>
      <p:sp>
        <p:nvSpPr>
          <p:cNvPr id="4" name="Content Placeholder 3">
            <a:extLst>
              <a:ext uri="{FF2B5EF4-FFF2-40B4-BE49-F238E27FC236}">
                <a16:creationId xmlns:a16="http://schemas.microsoft.com/office/drawing/2014/main" id="{C44EAF46-D03C-C04D-89AD-CA08F9C562D0}"/>
              </a:ext>
            </a:extLst>
          </p:cNvPr>
          <p:cNvSpPr>
            <a:spLocks noGrp="1"/>
          </p:cNvSpPr>
          <p:nvPr>
            <p:ph sz="half" idx="2"/>
          </p:nvPr>
        </p:nvSpPr>
        <p:spPr>
          <a:xfrm>
            <a:off x="6172200" y="982494"/>
            <a:ext cx="5181600" cy="5510379"/>
          </a:xfrm>
        </p:spPr>
        <p:txBody>
          <a:bodyPr>
            <a:normAutofit fontScale="25000" lnSpcReduction="20000"/>
          </a:bodyPr>
          <a:lstStyle/>
          <a:p>
            <a:pPr marL="0" indent="0">
              <a:buNone/>
            </a:pPr>
            <a:r>
              <a:rPr lang="en-GB" sz="7200" b="1" dirty="0">
                <a:effectLst/>
                <a:ea typeface="Times New Roman" panose="02020603050405020304" pitchFamily="18" charset="0"/>
              </a:rPr>
              <a:t>SAMPLE RESOURCES: </a:t>
            </a:r>
          </a:p>
          <a:p>
            <a:pPr marL="0" indent="0">
              <a:buNone/>
            </a:pPr>
            <a:endParaRPr lang="en-GB" sz="1800" b="1" dirty="0">
              <a:effectLst/>
              <a:latin typeface="Times New Roman" panose="02020603050405020304" pitchFamily="18" charset="0"/>
              <a:ea typeface="Times New Roman" panose="02020603050405020304" pitchFamily="18" charset="0"/>
            </a:endParaRPr>
          </a:p>
          <a:p>
            <a:pPr marL="0" indent="0">
              <a:buNone/>
            </a:pPr>
            <a:r>
              <a:rPr lang="en-GB" sz="6800" b="1" dirty="0">
                <a:latin typeface="Times New Roman" panose="02020603050405020304" pitchFamily="18" charset="0"/>
                <a:ea typeface="Times New Roman" panose="02020603050405020304" pitchFamily="18" charset="0"/>
              </a:rPr>
              <a:t>Gives history and overview of the development of EU Circular Economy policy </a:t>
            </a:r>
          </a:p>
          <a:p>
            <a:pPr marL="0" indent="0">
              <a:buNone/>
            </a:pPr>
            <a:r>
              <a:rPr lang="en-GB" sz="6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https://ieep.eu/wp-content/uploads/2022/11/European-Circular-Economy-policy-landscape-overview.pdf</a:t>
            </a:r>
            <a:endParaRPr lang="en-GB" sz="6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6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6800" b="1" dirty="0">
              <a:latin typeface="Times New Roman" panose="02020603050405020304" pitchFamily="18" charset="0"/>
              <a:ea typeface="Times New Roman" panose="02020603050405020304" pitchFamily="18" charset="0"/>
            </a:endParaRPr>
          </a:p>
          <a:p>
            <a:pPr marL="0" indent="0">
              <a:buNone/>
            </a:pPr>
            <a:r>
              <a:rPr lang="en-GB" sz="6800" b="1" dirty="0">
                <a:effectLst/>
                <a:latin typeface="Times New Roman" panose="02020603050405020304" pitchFamily="18" charset="0"/>
                <a:ea typeface="Times New Roman" panose="02020603050405020304" pitchFamily="18" charset="0"/>
              </a:rPr>
              <a:t>Security priorities in circular economy: A conceptual review</a:t>
            </a:r>
          </a:p>
          <a:p>
            <a:pPr marL="0" indent="0">
              <a:buNone/>
            </a:pPr>
            <a:r>
              <a:rPr lang="en-GB" sz="6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https://www.sciencedirect.com/science/article/pii/S2352550924001337</a:t>
            </a:r>
            <a:endParaRPr lang="en-GB" sz="6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6800" b="1" dirty="0">
              <a:latin typeface="Times New Roman" panose="02020603050405020304" pitchFamily="18" charset="0"/>
              <a:ea typeface="Times New Roman" panose="02020603050405020304" pitchFamily="18" charset="0"/>
            </a:endParaRPr>
          </a:p>
          <a:p>
            <a:pPr marL="0" indent="0">
              <a:buNone/>
            </a:pPr>
            <a:r>
              <a:rPr lang="en-GB" sz="6800" b="1" dirty="0">
                <a:effectLst/>
                <a:latin typeface="Times New Roman" panose="02020603050405020304" pitchFamily="18" charset="0"/>
                <a:ea typeface="Times New Roman" panose="02020603050405020304" pitchFamily="18" charset="0"/>
              </a:rPr>
              <a:t>Achieving European Union strategic autonomy: circularity in critical raw materials value chains</a:t>
            </a:r>
            <a:endParaRPr lang="en-GB" sz="6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endParaRPr>
          </a:p>
          <a:p>
            <a:pPr marL="0" indent="0">
              <a:buNone/>
            </a:pPr>
            <a:r>
              <a:rPr lang="en-GB" sz="6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https://www.scopus.com/record/display.uri?eid=2-s2.085198701369&amp;origin=inward&amp;txGid=90fcd690f3fdf90923826e067f64ee26</a:t>
            </a:r>
            <a:endParaRPr lang="en-GB" sz="6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6800" dirty="0">
              <a:effectLst/>
              <a:latin typeface="Times New Roman" panose="02020603050405020304" pitchFamily="18" charset="0"/>
              <a:ea typeface="Times New Roman" panose="02020603050405020304" pitchFamily="18" charset="0"/>
            </a:endParaRPr>
          </a:p>
          <a:p>
            <a:pPr marL="0" indent="0">
              <a:buNone/>
            </a:pPr>
            <a:r>
              <a:rPr lang="en-GB" sz="6800" dirty="0">
                <a:effectLst/>
                <a:latin typeface="Times New Roman" panose="02020603050405020304" pitchFamily="18" charset="0"/>
                <a:ea typeface="Times New Roman" panose="02020603050405020304" pitchFamily="18" charset="0"/>
              </a:rPr>
              <a:t>This Policy Brief gives an overview of the environmental and economic cases for Europe to improve resource efficiency - </a:t>
            </a:r>
            <a:r>
              <a:rPr lang="en-GB" sz="6800" dirty="0">
                <a:effectLst/>
                <a:latin typeface="Calibri" panose="020F0502020204030204" pitchFamily="34" charset="0"/>
                <a:ea typeface="Calibri" panose="020F0502020204030204" pitchFamily="34" charset="0"/>
                <a:cs typeface="Times New Roman" panose="02020603050405020304" pitchFamily="18" charset="0"/>
              </a:rPr>
              <a:t>September 2024</a:t>
            </a:r>
          </a:p>
          <a:p>
            <a:pPr marL="0" indent="0">
              <a:buNone/>
            </a:pPr>
            <a:r>
              <a:rPr lang="en-GB" sz="6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https://www.bruegel.org/policy-brief/european-circular-single-market-economic-security-and-competitiveness</a:t>
            </a:r>
            <a:endParaRPr lang="en-GB" sz="6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6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6800" dirty="0"/>
          </a:p>
        </p:txBody>
      </p:sp>
    </p:spTree>
    <p:extLst>
      <p:ext uri="{BB962C8B-B14F-4D97-AF65-F5344CB8AC3E}">
        <p14:creationId xmlns:p14="http://schemas.microsoft.com/office/powerpoint/2010/main" val="25898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A95329-A787-8249-BC7A-AD05F8ABD4D3}"/>
              </a:ext>
            </a:extLst>
          </p:cNvPr>
          <p:cNvSpPr>
            <a:spLocks noGrp="1"/>
          </p:cNvSpPr>
          <p:nvPr>
            <p:ph type="title"/>
          </p:nvPr>
        </p:nvSpPr>
        <p:spPr>
          <a:xfrm>
            <a:off x="838200" y="365125"/>
            <a:ext cx="10515600" cy="1829435"/>
          </a:xfrm>
        </p:spPr>
        <p:txBody>
          <a:bodyPr>
            <a:noAutofit/>
          </a:bodyPr>
          <a:lstStyle/>
          <a:p>
            <a:br>
              <a:rPr lang="en-GB" sz="1600" b="1" dirty="0">
                <a:effectLst/>
                <a:latin typeface="wfont_b764c2_221f4b892cd94b3a9df101f38d58029b"/>
              </a:rPr>
            </a:br>
            <a:r>
              <a:rPr lang="en-GB" sz="2000" b="1" dirty="0">
                <a:effectLst/>
                <a:latin typeface="wfont_b764c2_221f4b892cd94b3a9df101f38d58029b"/>
              </a:rPr>
              <a:t>Why are CRMs so important?  </a:t>
            </a:r>
            <a:r>
              <a:rPr lang="en-GB" sz="2000" i="1" dirty="0">
                <a:effectLst/>
                <a:latin typeface="wfont_b764c2_221f4b892cd94b3a9df101f38d58029b"/>
              </a:rPr>
              <a:t>(from the CRM Alliance – a European Business &amp; Govt Quango)</a:t>
            </a:r>
            <a:br>
              <a:rPr lang="en-GB" sz="2000" b="1" dirty="0">
                <a:effectLst/>
              </a:rPr>
            </a:br>
            <a:r>
              <a:rPr lang="en-GB" sz="1600" b="1" dirty="0">
                <a:effectLst/>
                <a:latin typeface="wfont_b764c2_221f4b892cd94b3a9df101f38d58029b"/>
              </a:rPr>
              <a:t>​</a:t>
            </a:r>
            <a:r>
              <a:rPr lang="en-GB" sz="1600" dirty="0">
                <a:effectLst/>
                <a:latin typeface="wfont_b764c2_221f4b892cd94b3a9df101f38d58029b"/>
              </a:rPr>
              <a:t>Other than the high-risk associated with their supply, Critical Raw Materials are so important because they are ‘critical’ for the EU’s mega-sectors and for a wide range of commercial and governmental applications: green technology, telecommunications, space exploration, aerial imaging, aviation, medical devices, micro-electronics, transportation, defence, and other high-technology products and services. As a result, EU industry, the environment, and our quality and modern way of life is reliant on access and use of these Critical Raw Materials. This can be seen in the following sectors:</a:t>
            </a:r>
            <a:br>
              <a:rPr lang="en-GB" sz="1600" dirty="0">
                <a:effectLst/>
                <a:latin typeface="wfont_b764c2_221f4b892cd94b3a9df101f38d58029b"/>
              </a:rPr>
            </a:br>
            <a:r>
              <a:rPr lang="en-GB" sz="1600" dirty="0">
                <a:effectLst/>
                <a:latin typeface="wfont_b764c2_221f4b892cd94b3a9df101f38d58029b"/>
              </a:rPr>
              <a:t>DEFENCE; AUTOMOTIVE; METALS; MEDICAL DEVICES; CONSUMER ELECTRONICS; GREEN TECHNOLOGY </a:t>
            </a:r>
            <a:br>
              <a:rPr lang="en-GB" sz="1600" dirty="0">
                <a:effectLst/>
              </a:rPr>
            </a:br>
            <a:r>
              <a:rPr lang="en-GB" sz="1600" dirty="0">
                <a:effectLst/>
              </a:rPr>
              <a:t>T</a:t>
            </a:r>
            <a:endParaRPr lang="en-US" sz="1600" dirty="0"/>
          </a:p>
        </p:txBody>
      </p:sp>
      <p:pic>
        <p:nvPicPr>
          <p:cNvPr id="6" name="Content Placeholder 5">
            <a:extLst>
              <a:ext uri="{FF2B5EF4-FFF2-40B4-BE49-F238E27FC236}">
                <a16:creationId xmlns:a16="http://schemas.microsoft.com/office/drawing/2014/main" id="{CE547D26-2B4E-6F42-B2C2-9D03026DFFE5}"/>
              </a:ext>
            </a:extLst>
          </p:cNvPr>
          <p:cNvPicPr>
            <a:picLocks noGrp="1" noChangeAspect="1"/>
          </p:cNvPicPr>
          <p:nvPr>
            <p:ph idx="1"/>
          </p:nvPr>
        </p:nvPicPr>
        <p:blipFill>
          <a:blip r:embed="rId2"/>
          <a:stretch>
            <a:fillRect/>
          </a:stretch>
        </p:blipFill>
        <p:spPr>
          <a:xfrm>
            <a:off x="1391920" y="2306638"/>
            <a:ext cx="9961880" cy="4338002"/>
          </a:xfrm>
          <a:prstGeom prst="rect">
            <a:avLst/>
          </a:prstGeom>
        </p:spPr>
      </p:pic>
    </p:spTree>
    <p:extLst>
      <p:ext uri="{BB962C8B-B14F-4D97-AF65-F5344CB8AC3E}">
        <p14:creationId xmlns:p14="http://schemas.microsoft.com/office/powerpoint/2010/main" val="72024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A5CE-ED29-0341-981F-E5EAB6DCE016}"/>
              </a:ext>
            </a:extLst>
          </p:cNvPr>
          <p:cNvSpPr>
            <a:spLocks noGrp="1"/>
          </p:cNvSpPr>
          <p:nvPr>
            <p:ph type="title"/>
          </p:nvPr>
        </p:nvSpPr>
        <p:spPr>
          <a:xfrm>
            <a:off x="838200" y="365125"/>
            <a:ext cx="10515600" cy="1473835"/>
          </a:xfrm>
        </p:spPr>
        <p:txBody>
          <a:bodyPr>
            <a:noAutofit/>
          </a:bodyPr>
          <a:lstStyle/>
          <a:p>
            <a:r>
              <a:rPr lang="en-US" sz="2800" dirty="0"/>
              <a:t>2024 NATO CIVIL PROTECTION GROUP SEMINAR (Stockholm, 2024)</a:t>
            </a:r>
            <a:br>
              <a:rPr lang="en-US" sz="2800" dirty="0"/>
            </a:br>
            <a:r>
              <a:rPr lang="en-US" sz="2800" dirty="0"/>
              <a:t>Public-Private Cooperation in Securing</a:t>
            </a:r>
            <a:br>
              <a:rPr lang="en-US" sz="2800" dirty="0"/>
            </a:br>
            <a:r>
              <a:rPr lang="en-US" sz="2800" dirty="0"/>
              <a:t>Critical Supplies – Supporting Alliance Resilience</a:t>
            </a:r>
          </a:p>
        </p:txBody>
      </p:sp>
      <p:pic>
        <p:nvPicPr>
          <p:cNvPr id="4" name="Content Placeholder 3">
            <a:extLst>
              <a:ext uri="{FF2B5EF4-FFF2-40B4-BE49-F238E27FC236}">
                <a16:creationId xmlns:a16="http://schemas.microsoft.com/office/drawing/2014/main" id="{0CD3C637-BAC2-1946-A7D5-B7B4C3ECEAB8}"/>
              </a:ext>
            </a:extLst>
          </p:cNvPr>
          <p:cNvPicPr>
            <a:picLocks noGrp="1" noChangeAspect="1"/>
          </p:cNvPicPr>
          <p:nvPr>
            <p:ph idx="1"/>
          </p:nvPr>
        </p:nvPicPr>
        <p:blipFill>
          <a:blip r:embed="rId2"/>
          <a:stretch>
            <a:fillRect/>
          </a:stretch>
        </p:blipFill>
        <p:spPr>
          <a:xfrm>
            <a:off x="284480" y="1656080"/>
            <a:ext cx="11643360" cy="5201919"/>
          </a:xfrm>
          <a:prstGeom prst="rect">
            <a:avLst/>
          </a:prstGeom>
        </p:spPr>
      </p:pic>
    </p:spTree>
    <p:extLst>
      <p:ext uri="{BB962C8B-B14F-4D97-AF65-F5344CB8AC3E}">
        <p14:creationId xmlns:p14="http://schemas.microsoft.com/office/powerpoint/2010/main" val="123990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2049</Words>
  <Application>Microsoft Macintosh PowerPoint</Application>
  <PresentationFormat>Widescreen</PresentationFormat>
  <Paragraphs>111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wfont_b764c2_221f4b892cd94b3a9df101f38d58029b</vt:lpstr>
      <vt:lpstr>Office Theme</vt:lpstr>
      <vt:lpstr>Just Transition, European Security and Circular Economy – relationships and implications for future strategies </vt:lpstr>
      <vt:lpstr>Structure of talk </vt:lpstr>
      <vt:lpstr>PowerPoint Presentation</vt:lpstr>
      <vt:lpstr>PowerPoint Presentation</vt:lpstr>
      <vt:lpstr>Different Speeds of Change credit: Roderick &amp; Parker TSI</vt:lpstr>
      <vt:lpstr>Unintended Consequences in Complex Systems – the case of conflict forcing change Energy Transition &amp; Ukraine war</vt:lpstr>
      <vt:lpstr>Developing policy effects of the EU Security Agenda (and other megatrends) re Circular Economy </vt:lpstr>
      <vt:lpstr> Why are CRMs so important?  (from the CRM Alliance – a European Business &amp; Govt Quango) ​Other than the high-risk associated with their supply, Critical Raw Materials are so important because they are ‘critical’ for the EU’s mega-sectors and for a wide range of commercial and governmental applications: green technology, telecommunications, space exploration, aerial imaging, aviation, medical devices, micro-electronics, transportation, defence, and other high-technology products and services. As a result, EU industry, the environment, and our quality and modern way of life is reliant on access and use of these Critical Raw Materials. This can be seen in the following sectors: DEFENCE; AUTOMOTIVE; METALS; MEDICAL DEVICES; CONSUMER ELECTRONICS; GREEN TECHNOLOGY  T</vt:lpstr>
      <vt:lpstr>2024 NATO CIVIL PROTECTION GROUP SEMINAR (Stockholm, 2024) Public-Private Cooperation in Securing Critical Supplies – Supporting Alliance Resilience</vt:lpstr>
      <vt:lpstr>320 participants from 28 Allied nations and two partner nations attended the seminar. Approximately 1/3 of participants came from the private sector.</vt:lpstr>
      <vt:lpstr>Some governance problems and issues with speedy policy responses &amp; GND  (identified in Stuck in Transition project with Dr Ingrid Stjernquist) </vt:lpstr>
      <vt:lpstr>Policy Inertia and Embedding: Does the GND ‘lock-in’ to approaches that cannot be rapidly adapted in the light of changing conditions and developing knowledge? Geels, 2012, emphasises that lock-ins narrow future options. Policies designed around incentivization can produce positive feedbacks but need to be assessed in terms of wider effectiveness e.g. are they actually working to assist the sustainability agenda? Where is the review and feedback function from more local levels and from new knowledge? Assumption that policy development will build on what has gone before…..</vt:lpstr>
      <vt:lpstr>Thanks for listening! 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Transition, European Security and Circular Economy – relationships and implications for future strategies </dc:title>
  <dc:creator>Jenneth Parker</dc:creator>
  <cp:lastModifiedBy>Jenneth Parker</cp:lastModifiedBy>
  <cp:revision>4</cp:revision>
  <dcterms:created xsi:type="dcterms:W3CDTF">2024-12-01T10:19:57Z</dcterms:created>
  <dcterms:modified xsi:type="dcterms:W3CDTF">2024-12-02T13:07:07Z</dcterms:modified>
</cp:coreProperties>
</file>