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5143500" type="screen16x9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6mEKHQIuu5DOburPtruV8wFT1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B6BCD-6D24-428F-BBEE-8B83D6FD5A9A}" v="144" dt="2024-11-27T12:07:09.728"/>
  </p1510:revLst>
</p1510:revInfo>
</file>

<file path=ppt/tableStyles.xml><?xml version="1.0" encoding="utf-8"?>
<a:tblStyleLst xmlns:a="http://schemas.openxmlformats.org/drawingml/2006/main" def="{C1743E40-0F33-41DC-9660-D5AF4A0B242B}">
  <a:tblStyle styleId="{C1743E40-0F33-41DC-9660-D5AF4A0B24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7" autoAdjust="0"/>
    <p:restoredTop sz="94653"/>
  </p:normalViewPr>
  <p:slideViewPr>
    <p:cSldViewPr snapToGrid="0">
      <p:cViewPr varScale="1">
        <p:scale>
          <a:sx n="113" d="100"/>
          <a:sy n="113" d="100"/>
        </p:scale>
        <p:origin x="192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37" Type="http://schemas.openxmlformats.org/officeDocument/2006/relationships/tableStyles" Target="tableStyles.xml"/><Relationship Id="rId38" Type="http://schemas.microsoft.com/office/2015/10/relationships/revisionInfo" Target="revisionInfo.xml"/><Relationship Id="rId33" Type="http://customschemas.google.com/relationships/presentationmetadata" Target="metadata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3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176" name="Google Shape;176;p23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6" name="Google Shape;16;p15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1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19" name="Google Shape;19;p21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1"/>
          <p:cNvGrpSpPr/>
          <p:nvPr/>
        </p:nvGrpSpPr>
        <p:grpSpPr>
          <a:xfrm rot="-1537546">
            <a:off x="604994" y="3763987"/>
            <a:ext cx="488794" cy="774381"/>
            <a:chOff x="-1904298" y="1056455"/>
            <a:chExt cx="581725" cy="921610"/>
          </a:xfrm>
        </p:grpSpPr>
        <p:sp>
          <p:nvSpPr>
            <p:cNvPr id="24" name="Google Shape;24;p21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1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1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15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0" name="Google Shape;40;p20"/>
          <p:cNvGrpSpPr/>
          <p:nvPr/>
        </p:nvGrpSpPr>
        <p:grpSpPr>
          <a:xfrm rot="-3108865">
            <a:off x="377868" y="4286613"/>
            <a:ext cx="448943" cy="711246"/>
            <a:chOff x="-1904298" y="1056455"/>
            <a:chExt cx="581725" cy="921610"/>
          </a:xfrm>
        </p:grpSpPr>
        <p:sp>
          <p:nvSpPr>
            <p:cNvPr id="41" name="Google Shape;41;p20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0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0"/>
          <p:cNvGrpSpPr/>
          <p:nvPr/>
        </p:nvGrpSpPr>
        <p:grpSpPr>
          <a:xfrm rot="-2014239">
            <a:off x="604038" y="4210956"/>
            <a:ext cx="687216" cy="635164"/>
            <a:chOff x="-1855532" y="1600966"/>
            <a:chExt cx="890361" cy="822923"/>
          </a:xfrm>
        </p:grpSpPr>
        <p:sp>
          <p:nvSpPr>
            <p:cNvPr id="44" name="Google Shape;44;p20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0"/>
          <p:cNvSpPr/>
          <p:nvPr/>
        </p:nvSpPr>
        <p:spPr>
          <a:xfrm flipH="1">
            <a:off x="578963" y="4441778"/>
            <a:ext cx="2817107" cy="719102"/>
          </a:xfrm>
          <a:custGeom>
            <a:avLst/>
            <a:gdLst/>
            <a:ahLst/>
            <a:cxnLst/>
            <a:rect l="l" t="t" r="r" b="b"/>
            <a:pathLst>
              <a:path w="90025" h="22980" extrusionOk="0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/>
          <p:nvPr/>
        </p:nvSpPr>
        <p:spPr>
          <a:xfrm flipH="1">
            <a:off x="154419" y="4816944"/>
            <a:ext cx="1347267" cy="343936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0"/>
          <p:cNvSpPr/>
          <p:nvPr/>
        </p:nvSpPr>
        <p:spPr>
          <a:xfrm flipH="1">
            <a:off x="1797672" y="4877626"/>
            <a:ext cx="1109502" cy="283238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2941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8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52" name="Google Shape;52;p18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8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18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56" name="Google Shape;56;p18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Google Shape;57;p18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58" name="Google Shape;58;p18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8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8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" name="Google Shape;61;p18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62" name="Google Shape;62;p18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63;p18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64" name="Google Shape;64;p18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8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8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8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" name="Google Shape;68;p18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 idx="2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title" idx="4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7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 idx="13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CUSTOM_7_1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9"/>
          <p:cNvGrpSpPr/>
          <p:nvPr/>
        </p:nvGrpSpPr>
        <p:grpSpPr>
          <a:xfrm>
            <a:off x="196876" y="-180406"/>
            <a:ext cx="2637197" cy="1754140"/>
            <a:chOff x="196876" y="-180406"/>
            <a:chExt cx="2637197" cy="1754140"/>
          </a:xfrm>
        </p:grpSpPr>
        <p:grpSp>
          <p:nvGrpSpPr>
            <p:cNvPr id="83" name="Google Shape;83;p19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84" name="Google Shape;84;p19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85" name="Google Shape;85;p19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6" name="Google Shape;86;p19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87" name="Google Shape;87;p19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88;p19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89;p19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0" name="Google Shape;90;p19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91" name="Google Shape;91;p19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2" name="Google Shape;92;p19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93" name="Google Shape;93;p19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94;p19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95;p19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96;p19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7" name="Google Shape;97;p19"/>
            <p:cNvSpPr/>
            <p:nvPr/>
          </p:nvSpPr>
          <p:spPr>
            <a:xfrm rot="10800000" flipH="1">
              <a:off x="196876" y="18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8_1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 idx="2"/>
          </p:nvPr>
        </p:nvSpPr>
        <p:spPr>
          <a:xfrm>
            <a:off x="720000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1"/>
          </p:nvPr>
        </p:nvSpPr>
        <p:spPr>
          <a:xfrm>
            <a:off x="720000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title" idx="3"/>
          </p:nvPr>
        </p:nvSpPr>
        <p:spPr>
          <a:xfrm>
            <a:off x="3456581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ubTitle" idx="4"/>
          </p:nvPr>
        </p:nvSpPr>
        <p:spPr>
          <a:xfrm>
            <a:off x="3457163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 idx="5"/>
          </p:nvPr>
        </p:nvSpPr>
        <p:spPr>
          <a:xfrm>
            <a:off x="6194325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6"/>
          </p:nvPr>
        </p:nvSpPr>
        <p:spPr>
          <a:xfrm>
            <a:off x="6194325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22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108" name="Google Shape;108;p22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09" name="Google Shape;109;p22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2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2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2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p22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114" name="Google Shape;114;p22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2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116;p22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2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118" name="Google Shape;118;p22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123" name="Google Shape;123;p17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124" name="Google Shape;124;p17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" name="Google Shape;125;p17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126" name="Google Shape;126;p17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7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17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9" name="Google Shape;129;p17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130" name="Google Shape;130;p17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1" name="Google Shape;131;p17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132" name="Google Shape;132;p17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17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17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7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36" name="Google Shape;136;p17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2154150" y="1343963"/>
            <a:ext cx="4835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 flipH="1">
            <a:off x="5411725" y="3605057"/>
            <a:ext cx="3748961" cy="1754140"/>
            <a:chOff x="440413" y="3605057"/>
            <a:chExt cx="3748961" cy="1754140"/>
          </a:xfrm>
        </p:grpSpPr>
        <p:sp>
          <p:nvSpPr>
            <p:cNvPr id="147" name="Google Shape;147;p16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16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150" name="Google Shape;150;p16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51" name="Google Shape;151;p16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2" name="Google Shape;152;p16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153" name="Google Shape;153;p16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54;p16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16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56" name="Google Shape;156;p16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57" name="Google Shape;157;p16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8" name="Google Shape;158;p16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59" name="Google Shape;159;p16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16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16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16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63" name="Google Shape;163;p16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6"/>
          <p:cNvGrpSpPr/>
          <p:nvPr/>
        </p:nvGrpSpPr>
        <p:grpSpPr>
          <a:xfrm flipH="1">
            <a:off x="717526" y="-6"/>
            <a:ext cx="1430731" cy="1059983"/>
            <a:chOff x="7676453" y="-6"/>
            <a:chExt cx="1430731" cy="1059983"/>
          </a:xfrm>
        </p:grpSpPr>
        <p:grpSp>
          <p:nvGrpSpPr>
            <p:cNvPr id="165" name="Google Shape;165;p16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" name="Google Shape;170;p16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171" name="Google Shape;171;p16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16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"/>
          <p:cNvGrpSpPr/>
          <p:nvPr/>
        </p:nvGrpSpPr>
        <p:grpSpPr>
          <a:xfrm>
            <a:off x="5587591" y="1283760"/>
            <a:ext cx="1362603" cy="1528734"/>
            <a:chOff x="5587591" y="1283760"/>
            <a:chExt cx="1362603" cy="1528734"/>
          </a:xfrm>
        </p:grpSpPr>
        <p:sp>
          <p:nvSpPr>
            <p:cNvPr id="195" name="Google Shape;195;p1"/>
            <p:cNvSpPr/>
            <p:nvPr/>
          </p:nvSpPr>
          <p:spPr>
            <a:xfrm>
              <a:off x="5587591" y="1532880"/>
              <a:ext cx="550061" cy="1038190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662884" y="1557956"/>
              <a:ext cx="549929" cy="1038212"/>
            </a:xfrm>
            <a:custGeom>
              <a:avLst/>
              <a:gdLst/>
              <a:ahLst/>
              <a:cxnLst/>
              <a:rect l="l" t="t" r="r" b="b"/>
              <a:pathLst>
                <a:path w="50090" h="94565" extrusionOk="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5733082" y="1588038"/>
              <a:ext cx="550061" cy="1038190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5802095" y="1613794"/>
              <a:ext cx="550072" cy="1038311"/>
            </a:xfrm>
            <a:custGeom>
              <a:avLst/>
              <a:gdLst/>
              <a:ahLst/>
              <a:cxnLst/>
              <a:rect l="l" t="t" r="r" b="b"/>
              <a:pathLst>
                <a:path w="50103" h="94574" extrusionOk="0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6012548" y="1698364"/>
              <a:ext cx="586664" cy="1084070"/>
            </a:xfrm>
            <a:custGeom>
              <a:avLst/>
              <a:gdLst/>
              <a:ahLst/>
              <a:cxnLst/>
              <a:rect l="l" t="t" r="r" b="b"/>
              <a:pathLst>
                <a:path w="53436" h="98742" extrusionOk="0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6092551" y="1698386"/>
              <a:ext cx="603000" cy="1114108"/>
            </a:xfrm>
            <a:custGeom>
              <a:avLst/>
              <a:gdLst/>
              <a:ahLst/>
              <a:cxnLst/>
              <a:rect l="l" t="t" r="r" b="b"/>
              <a:pathLst>
                <a:path w="54924" h="101478" extrusionOk="0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5877520" y="1647258"/>
              <a:ext cx="550061" cy="1038190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5947587" y="1684037"/>
              <a:ext cx="550061" cy="1038267"/>
            </a:xfrm>
            <a:custGeom>
              <a:avLst/>
              <a:gdLst/>
              <a:ahLst/>
              <a:cxnLst/>
              <a:rect l="l" t="t" r="r" b="b"/>
              <a:pathLst>
                <a:path w="50102" h="94570" extrusionOk="0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5634778" y="1283760"/>
              <a:ext cx="1315416" cy="452547"/>
            </a:xfrm>
            <a:custGeom>
              <a:avLst/>
              <a:gdLst/>
              <a:ahLst/>
              <a:cxnLst/>
              <a:rect l="l" t="t" r="r" b="b"/>
              <a:pathLst>
                <a:path w="119814" h="41220" extrusionOk="0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1"/>
          <p:cNvSpPr/>
          <p:nvPr/>
        </p:nvSpPr>
        <p:spPr>
          <a:xfrm>
            <a:off x="4911911" y="2408836"/>
            <a:ext cx="861310" cy="447189"/>
          </a:xfrm>
          <a:custGeom>
            <a:avLst/>
            <a:gdLst/>
            <a:ahLst/>
            <a:cxnLst/>
            <a:rect l="l" t="t" r="r" b="b"/>
            <a:pathLst>
              <a:path w="78452" h="40732" extrusionOk="0">
                <a:moveTo>
                  <a:pt x="39196" y="1"/>
                </a:moveTo>
                <a:cubicBezTo>
                  <a:pt x="33303" y="1"/>
                  <a:pt x="28004" y="2584"/>
                  <a:pt x="24397" y="6692"/>
                </a:cubicBezTo>
                <a:cubicBezTo>
                  <a:pt x="22313" y="9062"/>
                  <a:pt x="19311" y="10299"/>
                  <a:pt x="16174" y="10299"/>
                </a:cubicBezTo>
                <a:cubicBezTo>
                  <a:pt x="15923" y="10299"/>
                  <a:pt x="15672" y="10291"/>
                  <a:pt x="15420" y="10276"/>
                </a:cubicBezTo>
                <a:cubicBezTo>
                  <a:pt x="15122" y="10264"/>
                  <a:pt x="14824" y="10252"/>
                  <a:pt x="14527" y="10252"/>
                </a:cubicBezTo>
                <a:cubicBezTo>
                  <a:pt x="6502" y="10252"/>
                  <a:pt x="1" y="16741"/>
                  <a:pt x="1" y="24754"/>
                </a:cubicBezTo>
                <a:cubicBezTo>
                  <a:pt x="1" y="32766"/>
                  <a:pt x="6502" y="39255"/>
                  <a:pt x="14527" y="39255"/>
                </a:cubicBezTo>
                <a:cubicBezTo>
                  <a:pt x="16420" y="39255"/>
                  <a:pt x="18229" y="38898"/>
                  <a:pt x="19884" y="38243"/>
                </a:cubicBezTo>
                <a:cubicBezTo>
                  <a:pt x="21880" y="37452"/>
                  <a:pt x="23979" y="37091"/>
                  <a:pt x="26087" y="37091"/>
                </a:cubicBezTo>
                <a:cubicBezTo>
                  <a:pt x="28356" y="37091"/>
                  <a:pt x="30636" y="37509"/>
                  <a:pt x="32815" y="38255"/>
                </a:cubicBezTo>
                <a:cubicBezTo>
                  <a:pt x="34815" y="38946"/>
                  <a:pt x="36970" y="39315"/>
                  <a:pt x="39196" y="39315"/>
                </a:cubicBezTo>
                <a:cubicBezTo>
                  <a:pt x="40637" y="39315"/>
                  <a:pt x="42042" y="39160"/>
                  <a:pt x="43387" y="38862"/>
                </a:cubicBezTo>
                <a:cubicBezTo>
                  <a:pt x="44179" y="38691"/>
                  <a:pt x="44979" y="38607"/>
                  <a:pt x="45775" y="38607"/>
                </a:cubicBezTo>
                <a:cubicBezTo>
                  <a:pt x="47362" y="38607"/>
                  <a:pt x="48934" y="38943"/>
                  <a:pt x="50400" y="39601"/>
                </a:cubicBezTo>
                <a:cubicBezTo>
                  <a:pt x="52019" y="40327"/>
                  <a:pt x="53805" y="40732"/>
                  <a:pt x="55698" y="40732"/>
                </a:cubicBezTo>
                <a:cubicBezTo>
                  <a:pt x="58354" y="40732"/>
                  <a:pt x="60830" y="39922"/>
                  <a:pt x="62890" y="38553"/>
                </a:cubicBezTo>
                <a:cubicBezTo>
                  <a:pt x="64240" y="37652"/>
                  <a:pt x="65827" y="37207"/>
                  <a:pt x="67430" y="37207"/>
                </a:cubicBezTo>
                <a:cubicBezTo>
                  <a:pt x="68074" y="37207"/>
                  <a:pt x="68720" y="37278"/>
                  <a:pt x="69355" y="37422"/>
                </a:cubicBezTo>
                <a:cubicBezTo>
                  <a:pt x="69855" y="37529"/>
                  <a:pt x="70367" y="37588"/>
                  <a:pt x="70903" y="37588"/>
                </a:cubicBezTo>
                <a:cubicBezTo>
                  <a:pt x="75106" y="37588"/>
                  <a:pt x="78451" y="33957"/>
                  <a:pt x="77975" y="29671"/>
                </a:cubicBezTo>
                <a:cubicBezTo>
                  <a:pt x="77630" y="26504"/>
                  <a:pt x="75082" y="23896"/>
                  <a:pt x="71927" y="23456"/>
                </a:cubicBezTo>
                <a:cubicBezTo>
                  <a:pt x="71891" y="23444"/>
                  <a:pt x="71855" y="23444"/>
                  <a:pt x="71819" y="23432"/>
                </a:cubicBezTo>
                <a:cubicBezTo>
                  <a:pt x="69533" y="23158"/>
                  <a:pt x="67521" y="21967"/>
                  <a:pt x="66164" y="20122"/>
                </a:cubicBezTo>
                <a:cubicBezTo>
                  <a:pt x="64973" y="18503"/>
                  <a:pt x="63426" y="17181"/>
                  <a:pt x="61640" y="16264"/>
                </a:cubicBezTo>
                <a:cubicBezTo>
                  <a:pt x="59556" y="15181"/>
                  <a:pt x="57996" y="13335"/>
                  <a:pt x="56984" y="11216"/>
                </a:cubicBezTo>
                <a:cubicBezTo>
                  <a:pt x="53829" y="4584"/>
                  <a:pt x="47054" y="1"/>
                  <a:pt x="39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7570431" y="1005733"/>
            <a:ext cx="535426" cy="278039"/>
          </a:xfrm>
          <a:custGeom>
            <a:avLst/>
            <a:gdLst/>
            <a:ahLst/>
            <a:cxnLst/>
            <a:rect l="l" t="t" r="r" b="b"/>
            <a:pathLst>
              <a:path w="48769" h="25325" extrusionOk="0">
                <a:moveTo>
                  <a:pt x="24372" y="0"/>
                </a:moveTo>
                <a:cubicBezTo>
                  <a:pt x="20705" y="0"/>
                  <a:pt x="17419" y="1607"/>
                  <a:pt x="15169" y="4155"/>
                </a:cubicBezTo>
                <a:cubicBezTo>
                  <a:pt x="13866" y="5635"/>
                  <a:pt x="12000" y="6408"/>
                  <a:pt x="10045" y="6408"/>
                </a:cubicBezTo>
                <a:cubicBezTo>
                  <a:pt x="9892" y="6408"/>
                  <a:pt x="9739" y="6403"/>
                  <a:pt x="9585" y="6394"/>
                </a:cubicBezTo>
                <a:cubicBezTo>
                  <a:pt x="9406" y="6382"/>
                  <a:pt x="9216" y="6370"/>
                  <a:pt x="9037" y="6370"/>
                </a:cubicBezTo>
                <a:cubicBezTo>
                  <a:pt x="4048" y="6370"/>
                  <a:pt x="0" y="10418"/>
                  <a:pt x="0" y="15395"/>
                </a:cubicBezTo>
                <a:cubicBezTo>
                  <a:pt x="0" y="20372"/>
                  <a:pt x="4048" y="24408"/>
                  <a:pt x="9037" y="24408"/>
                </a:cubicBezTo>
                <a:cubicBezTo>
                  <a:pt x="10204" y="24408"/>
                  <a:pt x="11335" y="24182"/>
                  <a:pt x="12359" y="23777"/>
                </a:cubicBezTo>
                <a:cubicBezTo>
                  <a:pt x="13593" y="23285"/>
                  <a:pt x="14893" y="23063"/>
                  <a:pt x="16201" y="23063"/>
                </a:cubicBezTo>
                <a:cubicBezTo>
                  <a:pt x="17619" y="23063"/>
                  <a:pt x="19045" y="23324"/>
                  <a:pt x="20408" y="23789"/>
                </a:cubicBezTo>
                <a:cubicBezTo>
                  <a:pt x="21646" y="24217"/>
                  <a:pt x="22979" y="24444"/>
                  <a:pt x="24372" y="24444"/>
                </a:cubicBezTo>
                <a:cubicBezTo>
                  <a:pt x="25265" y="24444"/>
                  <a:pt x="26135" y="24348"/>
                  <a:pt x="26980" y="24170"/>
                </a:cubicBezTo>
                <a:cubicBezTo>
                  <a:pt x="27470" y="24062"/>
                  <a:pt x="27967" y="24009"/>
                  <a:pt x="28462" y="24009"/>
                </a:cubicBezTo>
                <a:cubicBezTo>
                  <a:pt x="29447" y="24009"/>
                  <a:pt x="30427" y="24218"/>
                  <a:pt x="31338" y="24622"/>
                </a:cubicBezTo>
                <a:cubicBezTo>
                  <a:pt x="32338" y="25075"/>
                  <a:pt x="33457" y="25325"/>
                  <a:pt x="34624" y="25325"/>
                </a:cubicBezTo>
                <a:cubicBezTo>
                  <a:pt x="36279" y="25325"/>
                  <a:pt x="37815" y="24825"/>
                  <a:pt x="39100" y="23967"/>
                </a:cubicBezTo>
                <a:cubicBezTo>
                  <a:pt x="39941" y="23407"/>
                  <a:pt x="40926" y="23131"/>
                  <a:pt x="41923" y="23131"/>
                </a:cubicBezTo>
                <a:cubicBezTo>
                  <a:pt x="42325" y="23131"/>
                  <a:pt x="42728" y="23176"/>
                  <a:pt x="43125" y="23265"/>
                </a:cubicBezTo>
                <a:cubicBezTo>
                  <a:pt x="43434" y="23336"/>
                  <a:pt x="43756" y="23372"/>
                  <a:pt x="44077" y="23372"/>
                </a:cubicBezTo>
                <a:cubicBezTo>
                  <a:pt x="46697" y="23372"/>
                  <a:pt x="48768" y="21110"/>
                  <a:pt x="48483" y="18455"/>
                </a:cubicBezTo>
                <a:cubicBezTo>
                  <a:pt x="48256" y="16478"/>
                  <a:pt x="46685" y="14859"/>
                  <a:pt x="44720" y="14585"/>
                </a:cubicBezTo>
                <a:cubicBezTo>
                  <a:pt x="44696" y="14573"/>
                  <a:pt x="44673" y="14573"/>
                  <a:pt x="44649" y="14573"/>
                </a:cubicBezTo>
                <a:cubicBezTo>
                  <a:pt x="43232" y="14395"/>
                  <a:pt x="41982" y="13657"/>
                  <a:pt x="41136" y="12514"/>
                </a:cubicBezTo>
                <a:cubicBezTo>
                  <a:pt x="40398" y="11513"/>
                  <a:pt x="39434" y="10680"/>
                  <a:pt x="38327" y="10108"/>
                </a:cubicBezTo>
                <a:cubicBezTo>
                  <a:pt x="37029" y="9442"/>
                  <a:pt x="36052" y="8299"/>
                  <a:pt x="35433" y="6977"/>
                </a:cubicBezTo>
                <a:cubicBezTo>
                  <a:pt x="33469" y="2858"/>
                  <a:pt x="29254" y="0"/>
                  <a:pt x="243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0431" y="-6980"/>
            <a:ext cx="1577077" cy="1290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541987" y="1625173"/>
            <a:ext cx="7524600" cy="144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800" b="1" dirty="0">
                <a:solidFill>
                  <a:srgbClr val="0000B9"/>
                </a:solidFill>
                <a:latin typeface="Arial"/>
                <a:cs typeface="Arial"/>
                <a:sym typeface="Arial"/>
              </a:rPr>
              <a:t>Industrial Dynamics: applications to the PET process in the tire industry</a:t>
            </a:r>
            <a:br>
              <a:rPr lang="en-US" sz="2800" b="1" dirty="0">
                <a:solidFill>
                  <a:srgbClr val="0000B9"/>
                </a:solidFill>
                <a:latin typeface="Arial"/>
                <a:cs typeface="Arial"/>
                <a:sym typeface="Arial"/>
              </a:rPr>
            </a:br>
            <a:r>
              <a:rPr lang="en-US" sz="2200" b="1" dirty="0">
                <a:solidFill>
                  <a:srgbClr val="0000B9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2200" b="1" dirty="0">
                <a:solidFill>
                  <a:srgbClr val="0000B9"/>
                </a:solidFill>
                <a:latin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B9"/>
                </a:solidFill>
                <a:latin typeface="Arial"/>
                <a:cs typeface="Arial"/>
                <a:sym typeface="Arial"/>
              </a:rPr>
              <a:t>Henri Sourgou, Arnaud Diemer</a:t>
            </a:r>
            <a:br>
              <a:rPr lang="en-US" sz="1400" b="1" dirty="0">
                <a:solidFill>
                  <a:srgbClr val="0000B9"/>
                </a:solidFill>
                <a:latin typeface="Arial"/>
                <a:cs typeface="Arial"/>
                <a:sym typeface="Arial"/>
              </a:rPr>
            </a:br>
            <a:r>
              <a:rPr lang="fr-FR" sz="1050" b="1" i="1" u="none" strike="noStrike" dirty="0" err="1">
                <a:solidFill>
                  <a:srgbClr val="0000B9"/>
                </a:solidFill>
                <a:effectLst/>
                <a:latin typeface="Arial" panose="020B0604020202020204" pitchFamily="34" charset="0"/>
              </a:rPr>
              <a:t>University</a:t>
            </a:r>
            <a:r>
              <a:rPr lang="fr-FR" sz="1050" b="1" i="1" u="none" strike="noStrike" dirty="0">
                <a:solidFill>
                  <a:srgbClr val="0000B9"/>
                </a:solidFill>
                <a:effectLst/>
                <a:latin typeface="Arial" panose="020B0604020202020204" pitchFamily="34" charset="0"/>
              </a:rPr>
              <a:t> of Clermont Auvergne, CERDI (CNRS-IRD)</a:t>
            </a:r>
            <a:endParaRPr sz="1050" b="1" dirty="0">
              <a:solidFill>
                <a:srgbClr val="0000B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2EC215-7B81-BC88-73F0-A14CE7580EE1}"/>
              </a:ext>
            </a:extLst>
          </p:cNvPr>
          <p:cNvSpPr txBox="1"/>
          <p:nvPr/>
        </p:nvSpPr>
        <p:spPr>
          <a:xfrm>
            <a:off x="313544" y="3639688"/>
            <a:ext cx="82610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GREENDEAL, CIRCULAR ECONOMY AND INDUSTRIAL ECOLOGY SYMPOSIUM</a:t>
            </a:r>
          </a:p>
          <a:p>
            <a:endParaRPr lang="en-US" sz="1600" b="1" dirty="0"/>
          </a:p>
          <a:p>
            <a:pPr algn="ctr"/>
            <a:r>
              <a:rPr lang="en-US" sz="1800" dirty="0"/>
              <a:t>December 5</a:t>
            </a:r>
            <a:r>
              <a:rPr lang="en-US" sz="1800" baseline="30000" dirty="0"/>
              <a:t>th </a:t>
            </a:r>
            <a:r>
              <a:rPr lang="en-US" sz="1800" dirty="0"/>
              <a:t>&amp; 6</a:t>
            </a:r>
            <a:r>
              <a:rPr lang="en-US" sz="1800" baseline="30000" dirty="0"/>
              <a:t>th</a:t>
            </a:r>
            <a:r>
              <a:rPr lang="en-US" sz="1800" dirty="0"/>
              <a:t> , 2024</a:t>
            </a:r>
          </a:p>
          <a:p>
            <a:pPr algn="ctr"/>
            <a:r>
              <a:rPr lang="en-US" sz="1800" dirty="0"/>
              <a:t>Clermont-Ferrand</a:t>
            </a:r>
            <a:r>
              <a:rPr lang="en-US" sz="1000" dirty="0"/>
              <a:t/>
            </a:r>
            <a:br>
              <a:rPr lang="en-US" sz="1000" dirty="0"/>
            </a:br>
            <a:endParaRPr lang="fr-FR" sz="1000" dirty="0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6486115E-5175-C5AC-1CB2-DA7FF2B459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07" t="11252" r="9155" b="9018"/>
          <a:stretch/>
        </p:blipFill>
        <p:spPr>
          <a:xfrm>
            <a:off x="45831" y="13838"/>
            <a:ext cx="992312" cy="1323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53B0C66-19E4-55D7-19AC-7EB6584DE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DE160-0200-FA6A-6023-F2EB44CF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491" y="105870"/>
            <a:ext cx="351503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09DD31-6812-DC79-F987-DF4992D2D1D3}"/>
              </a:ext>
            </a:extLst>
          </p:cNvPr>
          <p:cNvSpPr txBox="1"/>
          <p:nvPr/>
        </p:nvSpPr>
        <p:spPr>
          <a:xfrm>
            <a:off x="620890" y="686400"/>
            <a:ext cx="758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i="1" u="sng" dirty="0"/>
              <a:t> </a:t>
            </a:r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5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environment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and social impacts of the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rPET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supply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chain</a:t>
            </a:r>
            <a:endParaRPr lang="fr-FR" sz="1800" i="1" dirty="0">
              <a:solidFill>
                <a:schemeClr val="dk1"/>
              </a:solidFill>
              <a:latin typeface="+mj-lt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2879E7-DDDA-F9CB-F099-E7C1448A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9" y="1433945"/>
            <a:ext cx="6438862" cy="32627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AF394F4-6107-10CE-0553-1F853CC38164}"/>
              </a:ext>
            </a:extLst>
          </p:cNvPr>
          <p:cNvSpPr/>
          <p:nvPr/>
        </p:nvSpPr>
        <p:spPr>
          <a:xfrm>
            <a:off x="5652655" y="1433945"/>
            <a:ext cx="928254" cy="47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2C834E2-5E1D-DF31-2DB7-F1A4C0A4770E}"/>
              </a:ext>
            </a:extLst>
          </p:cNvPr>
          <p:cNvSpPr/>
          <p:nvPr/>
        </p:nvSpPr>
        <p:spPr>
          <a:xfrm>
            <a:off x="3908734" y="1641764"/>
            <a:ext cx="574964" cy="374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2FDE3B1-DD9F-3BD3-D995-EDB5FF33C7AC}"/>
              </a:ext>
            </a:extLst>
          </p:cNvPr>
          <p:cNvSpPr/>
          <p:nvPr/>
        </p:nvSpPr>
        <p:spPr>
          <a:xfrm>
            <a:off x="2251364" y="4419600"/>
            <a:ext cx="568036" cy="242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56FCAA0-8149-BD5D-20EA-027891C7592C}"/>
              </a:ext>
            </a:extLst>
          </p:cNvPr>
          <p:cNvSpPr/>
          <p:nvPr/>
        </p:nvSpPr>
        <p:spPr>
          <a:xfrm>
            <a:off x="2500745" y="2078182"/>
            <a:ext cx="547255" cy="24938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A832F93-1A8D-28E1-F04A-9B64F7DAE509}"/>
              </a:ext>
            </a:extLst>
          </p:cNvPr>
          <p:cNvSpPr/>
          <p:nvPr/>
        </p:nvSpPr>
        <p:spPr>
          <a:xfrm>
            <a:off x="2739777" y="1704110"/>
            <a:ext cx="658091" cy="36723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327C2D-9ACD-2714-05EF-DADD99AFCDE1}"/>
              </a:ext>
            </a:extLst>
          </p:cNvPr>
          <p:cNvSpPr/>
          <p:nvPr/>
        </p:nvSpPr>
        <p:spPr>
          <a:xfrm>
            <a:off x="3971080" y="2223655"/>
            <a:ext cx="547255" cy="368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BE05931-4C4D-84FD-E5EE-D2E1B98173DD}"/>
              </a:ext>
            </a:extLst>
          </p:cNvPr>
          <p:cNvSpPr/>
          <p:nvPr/>
        </p:nvSpPr>
        <p:spPr>
          <a:xfrm>
            <a:off x="817418" y="2667000"/>
            <a:ext cx="727364" cy="554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119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AF34133-09CD-7978-00B4-F7222E17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0D0EE-42AD-246E-31BF-8EFCDD36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669" y="0"/>
            <a:ext cx="351503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A1102F-2117-A7D4-EF54-46456557EDC5}"/>
              </a:ext>
            </a:extLst>
          </p:cNvPr>
          <p:cNvSpPr txBox="1"/>
          <p:nvPr/>
        </p:nvSpPr>
        <p:spPr>
          <a:xfrm>
            <a:off x="2578635" y="568256"/>
            <a:ext cx="486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i="1" u="sng" dirty="0"/>
              <a:t> </a:t>
            </a:r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6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Waste collection SFD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05C6C0-E4F7-ED8C-4B68-5C63A972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6" y="967349"/>
            <a:ext cx="5980464" cy="408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39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782FA9E-37A3-BD99-925C-182CC61C6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72C6C-5AE3-463C-2F30-25950D11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646" y="83697"/>
            <a:ext cx="351503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43CE1A-7107-4E0A-85BB-AF36F80A91FC}"/>
              </a:ext>
            </a:extLst>
          </p:cNvPr>
          <p:cNvSpPr txBox="1"/>
          <p:nvPr/>
        </p:nvSpPr>
        <p:spPr>
          <a:xfrm>
            <a:off x="1793797" y="801311"/>
            <a:ext cx="486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i="1" u="sng" dirty="0"/>
              <a:t> </a:t>
            </a:r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7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PET identification and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sorting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SFD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2C4ED7-0583-B33B-0673-EF498C003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53" y="1869557"/>
            <a:ext cx="7937422" cy="28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39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6043709-C8C0-B848-A899-402C81C5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69996-C8B7-820F-DF6B-3C4AC36F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02" y="129136"/>
            <a:ext cx="3515039" cy="572700"/>
          </a:xfrm>
        </p:spPr>
        <p:txBody>
          <a:bodyPr/>
          <a:lstStyle/>
          <a:p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A38850C0-0CF2-3401-A878-AD7D15D6C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176" y="701836"/>
            <a:ext cx="8861779" cy="4310431"/>
          </a:xfrm>
        </p:spPr>
        <p:txBody>
          <a:bodyPr/>
          <a:lstStyle/>
          <a:p>
            <a:pPr algn="just"/>
            <a:r>
              <a:rPr lang="fr-FR" sz="1800" dirty="0">
                <a:latin typeface="+mj-lt"/>
                <a:cs typeface="Times New Roman" panose="02020603050405020304" pitchFamily="18" charset="0"/>
              </a:rPr>
              <a:t>The model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development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still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progressing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and data acquisition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lab-scale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experience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will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come to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improve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model’s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robustness</a:t>
            </a: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Based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on ID of Forrester, the model in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progressing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aims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to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describe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structure of the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rPET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supply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chain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and to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measure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impacts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associated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to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waste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recycling</a:t>
            </a: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fr-FR" sz="1800" dirty="0">
                <a:latin typeface="+mj-lt"/>
                <a:cs typeface="Times New Roman" panose="02020603050405020304" pitchFamily="18" charset="0"/>
              </a:rPr>
              <a:t>The qualitative description shows PET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recycling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complex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waste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associated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with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environmental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, social, and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economic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impacts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such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as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emissions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employment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, revenue,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investment</a:t>
            </a: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Then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, the challenge of the White cycle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project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to propose innovative and transformative innovations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that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minimize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negative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impacts,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reinforce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positive impacts of the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supply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chain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and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make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rPET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more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competitive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than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vPET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fr-F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228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E3264-B2CA-308D-B001-F9BF052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F6223-3D5D-A017-C4B8-B6DC062F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50" y="1281545"/>
            <a:ext cx="7709100" cy="3321429"/>
          </a:xfrm>
        </p:spPr>
        <p:txBody>
          <a:bodyPr/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Polyethylene terephthalate (PET) is widely used in plastics and textiles. Every year in the world, over 20 Million tons of complex waste (textile, tire, hose, …)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produced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+mj-lt"/>
                <a:cs typeface="Times New Roman" panose="02020603050405020304" pitchFamily="18" charset="0"/>
              </a:rPr>
              <a:t>Most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complex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waste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incinerated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or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landfilled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due to the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lack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of viable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recycling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solutions;</a:t>
            </a: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Contributing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to over 2.06 million tons of CO2eq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emissions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soil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, and water contamination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leading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health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problems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158750" indent="0">
              <a:buNone/>
            </a:pPr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4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ECAAB8-2BCA-64C3-DC8A-7C964E51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8CC79-4139-6EBC-D91C-B14A22D9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E27F3E-359B-4EB1-B471-C4A4C369C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50" y="1281545"/>
            <a:ext cx="7709100" cy="3321429"/>
          </a:xfrm>
        </p:spPr>
        <p:txBody>
          <a:bodyPr/>
          <a:lstStyle/>
          <a:p>
            <a:r>
              <a:rPr lang="fr-FR" sz="16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Whitecycle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which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a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lab-scale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project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was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created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to tackle the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landfill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incineration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of PET in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complex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waste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Then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, 2 tons of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waste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will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be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used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produce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3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highly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technical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products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containing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recycled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 PET (r-PET) </a:t>
            </a:r>
            <a:r>
              <a:rPr lang="fr-FR" sz="1600" dirty="0" err="1">
                <a:latin typeface="+mj-lt"/>
                <a:cs typeface="Times New Roman" panose="02020603050405020304" pitchFamily="18" charset="0"/>
              </a:rPr>
              <a:t>notably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100 tires, 1,500 m of hoses, and 400m² of textile;</a:t>
            </a:r>
          </a:p>
          <a:p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By 2030, the project aims to recycle 2 Million tons of PET per year, reduce 2.06 Million tons CO2eq, and avoid 1.8 Million tons of PET landfilling.</a:t>
            </a:r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pPr algn="l"/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3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6F700C6-FBC1-4CD5-C137-D00E2FA7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52F54-123A-A811-1530-542EDDC2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25" y="548746"/>
            <a:ext cx="5233002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Research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question and objectives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78C8BD-D8AD-9B9F-8929-100B63CA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50" y="1121446"/>
            <a:ext cx="7709100" cy="3547630"/>
          </a:xfrm>
        </p:spPr>
        <p:txBody>
          <a:bodyPr/>
          <a:lstStyle/>
          <a:p>
            <a:r>
              <a:rPr lang="en-US" sz="1600" dirty="0">
                <a:latin typeface="+mj-lt"/>
              </a:rPr>
              <a:t>H</a:t>
            </a:r>
            <a:r>
              <a:rPr lang="en-US" sz="1600" b="0" i="0" u="none" strike="noStrike" baseline="0" dirty="0">
                <a:latin typeface="+mj-lt"/>
              </a:rPr>
              <a:t>ow can System Dynamics (SD) modeling help to minimize environmental, social, and economic adverse impacts of PET recycling and to foster circular economy of PET recycling (</a:t>
            </a:r>
            <a:r>
              <a:rPr lang="en-US" sz="1600" b="0" i="0" u="none" strike="noStrike" baseline="0" dirty="0" err="1">
                <a:latin typeface="+mj-lt"/>
              </a:rPr>
              <a:t>rPET</a:t>
            </a:r>
            <a:r>
              <a:rPr lang="en-US" sz="1600" b="0" i="0" u="none" strike="noStrike" baseline="0" dirty="0">
                <a:latin typeface="+mj-lt"/>
              </a:rPr>
              <a:t>) supply chain?</a:t>
            </a: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+mj-lt"/>
              </a:rPr>
              <a:t>Objectives: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550" dirty="0">
                <a:latin typeface="+mj-lt"/>
              </a:rPr>
              <a:t>Develop an experimental model to describe the complexity of interactions in the </a:t>
            </a:r>
            <a:r>
              <a:rPr lang="en-US" sz="1550" dirty="0" err="1">
                <a:latin typeface="+mj-lt"/>
              </a:rPr>
              <a:t>rPET</a:t>
            </a:r>
            <a:r>
              <a:rPr lang="en-US" sz="1550" dirty="0">
                <a:latin typeface="+mj-lt"/>
              </a:rPr>
              <a:t> supply chain (experimental model approach and computer use);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55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550" dirty="0">
                <a:latin typeface="+mj-lt"/>
              </a:rPr>
              <a:t>Identify the different inputs used and outputs in the recycling process;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55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550" dirty="0">
                <a:latin typeface="+mj-lt"/>
              </a:rPr>
              <a:t>Create more successful management policies and structure of </a:t>
            </a:r>
            <a:r>
              <a:rPr lang="en-US" sz="1550" dirty="0" err="1">
                <a:latin typeface="+mj-lt"/>
              </a:rPr>
              <a:t>rPET</a:t>
            </a:r>
            <a:r>
              <a:rPr lang="en-US" sz="1550" dirty="0">
                <a:latin typeface="+mj-lt"/>
              </a:rPr>
              <a:t> supply chain to minimize the environmental, social, and economic costs of PET recycling.</a:t>
            </a:r>
            <a:endParaRPr lang="en-US" sz="1550" b="0" i="0" u="none" strike="noStrike" baseline="0" dirty="0">
              <a:latin typeface="+mj-lt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40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8E6560D-0B3A-BE99-C6A7-435C2765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E743E-DBC1-75A8-EF44-9A045C08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Theoretical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Foundations</a:t>
            </a:r>
            <a:endParaRPr lang="fr-FR" dirty="0">
              <a:solidFill>
                <a:srgbClr val="09179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36407F-B5E7-CC7C-0196-73BF0E16F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200" y="1273325"/>
            <a:ext cx="7709100" cy="3321429"/>
          </a:xfrm>
        </p:spPr>
        <p:txBody>
          <a:bodyPr/>
          <a:lstStyle/>
          <a:p>
            <a:r>
              <a:rPr lang="fr-FR" sz="1600" b="0" i="0" u="none" strike="noStrike" baseline="0" dirty="0" err="1">
                <a:latin typeface="+mj-lt"/>
              </a:rPr>
              <a:t>According</a:t>
            </a:r>
            <a:r>
              <a:rPr lang="fr-FR" sz="1600" b="0" i="0" u="none" strike="noStrike" baseline="0" dirty="0">
                <a:latin typeface="+mj-lt"/>
              </a:rPr>
              <a:t> to Forrester, 1961 in </a:t>
            </a:r>
            <a:r>
              <a:rPr lang="fr-FR" sz="1600" b="0" i="0" u="none" strike="noStrike" baseline="0" dirty="0" err="1">
                <a:latin typeface="+mj-lt"/>
              </a:rPr>
              <a:t>Industrial</a:t>
            </a:r>
            <a:r>
              <a:rPr lang="fr-FR" sz="1600" b="0" i="0" u="none" strike="noStrike" baseline="0" dirty="0">
                <a:latin typeface="+mj-lt"/>
              </a:rPr>
              <a:t> Dynamics, the </a:t>
            </a:r>
            <a:r>
              <a:rPr lang="fr-FR" sz="1600" b="0" i="0" u="none" strike="noStrike" baseline="0" dirty="0" err="1">
                <a:latin typeface="+mj-lt"/>
              </a:rPr>
              <a:t>different</a:t>
            </a:r>
            <a:r>
              <a:rPr lang="fr-FR" sz="1600" b="0" i="0" u="none" strike="noStrike" baseline="0" dirty="0">
                <a:latin typeface="+mj-lt"/>
              </a:rPr>
              <a:t> management components </a:t>
            </a:r>
            <a:r>
              <a:rPr lang="fr-FR" sz="1600" b="0" i="0" u="none" strike="noStrike" baseline="0" dirty="0" err="1">
                <a:latin typeface="+mj-lt"/>
              </a:rPr>
              <a:t>interact</a:t>
            </a:r>
            <a:r>
              <a:rPr lang="fr-FR" sz="1600" b="0" i="0" u="none" strike="noStrike" baseline="0" dirty="0">
                <a:latin typeface="+mj-lt"/>
              </a:rPr>
              <a:t> and lead to the </a:t>
            </a:r>
            <a:r>
              <a:rPr lang="fr-FR" sz="1600" b="0" i="0" u="none" strike="noStrike" baseline="0" dirty="0" err="1">
                <a:latin typeface="+mj-lt"/>
              </a:rPr>
              <a:t>dynamic</a:t>
            </a:r>
            <a:r>
              <a:rPr lang="fr-FR" sz="1600" b="0" i="0" u="none" strike="noStrike" baseline="0" dirty="0">
                <a:latin typeface="+mj-lt"/>
              </a:rPr>
              <a:t> </a:t>
            </a:r>
            <a:r>
              <a:rPr lang="fr-FR" sz="1600" b="0" i="0" u="none" strike="noStrike" baseline="0" dirty="0" err="1">
                <a:latin typeface="+mj-lt"/>
              </a:rPr>
              <a:t>behavior</a:t>
            </a:r>
            <a:r>
              <a:rPr lang="fr-FR" sz="1600" b="0" i="0" u="none" strike="noStrike" baseline="0" dirty="0">
                <a:latin typeface="+mj-lt"/>
              </a:rPr>
              <a:t> of the </a:t>
            </a:r>
            <a:r>
              <a:rPr lang="fr-FR" sz="1600" b="0" i="0" u="none" strike="noStrike" baseline="0" dirty="0" err="1">
                <a:latin typeface="+mj-lt"/>
              </a:rPr>
              <a:t>overall</a:t>
            </a:r>
            <a:r>
              <a:rPr lang="fr-FR" sz="1600" b="0" i="0" u="none" strike="noStrike" baseline="0" dirty="0">
                <a:latin typeface="+mj-lt"/>
              </a:rPr>
              <a:t> system </a:t>
            </a:r>
            <a:endParaRPr lang="en-US" sz="1600" b="0" i="0" u="none" strike="noStrike" baseline="0" dirty="0">
              <a:latin typeface="+mj-lt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+mj-lt"/>
              </a:rPr>
              <a:t>These components are interrelated by a flow of information, money, orders, and material, … (</a:t>
            </a:r>
            <a:r>
              <a:rPr lang="fr-FR" sz="1600" b="0" i="0" u="none" strike="noStrike" baseline="0" dirty="0">
                <a:latin typeface="+mj-lt"/>
              </a:rPr>
              <a:t>Forrester, 1961). S</a:t>
            </a:r>
            <a:r>
              <a:rPr lang="en-US" sz="1600" dirty="0">
                <a:latin typeface="+mj-lt"/>
              </a:rPr>
              <a:t>o, the change in one component influences others (information feedback control theory) (Meadows, 2008);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Therefore, the manager’s actions, decisions, shocks, and delays in the manufacturing system components are determinants for its growth, stability, and failure (the place of decision-making in industry analysis);</a:t>
            </a:r>
          </a:p>
          <a:p>
            <a:endParaRPr lang="en-US" sz="1600" b="0" i="0" u="none" strike="noStrike" baseline="0" dirty="0">
              <a:latin typeface="+mj-lt"/>
            </a:endParaRPr>
          </a:p>
          <a:p>
            <a:pPr algn="l"/>
            <a:r>
              <a:rPr lang="fr-FR" sz="1600" dirty="0">
                <a:latin typeface="+mj-lt"/>
              </a:rPr>
              <a:t>The </a:t>
            </a:r>
            <a:r>
              <a:rPr lang="fr-FR" sz="1600" dirty="0" err="1">
                <a:latin typeface="+mj-lt"/>
              </a:rPr>
              <a:t>continual</a:t>
            </a:r>
            <a:r>
              <a:rPr lang="fr-FR" sz="1600" dirty="0">
                <a:latin typeface="+mj-lt"/>
              </a:rPr>
              <a:t> and </a:t>
            </a:r>
            <a:r>
              <a:rPr lang="en-US" sz="1600" dirty="0">
                <a:latin typeface="+mj-lt"/>
              </a:rPr>
              <a:t>non-linear process is a characteristic of most of business activities such as the PET recycling value chain which is based on </a:t>
            </a:r>
            <a:r>
              <a:rPr lang="fr-FR" sz="1600" dirty="0" err="1">
                <a:latin typeface="+mj-lt"/>
              </a:rPr>
              <a:t>circularity</a:t>
            </a:r>
            <a:r>
              <a:rPr lang="fr-FR" sz="1600" dirty="0">
                <a:latin typeface="+mj-lt"/>
              </a:rPr>
              <a:t>. </a:t>
            </a:r>
            <a:endParaRPr lang="en-US" sz="1600" dirty="0">
              <a:latin typeface="+mj-lt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613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1EA5700-6900-2EAB-2CB7-DB70536E7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C7E49-4A2E-1C30-A49E-56BE2AA3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505" y="164838"/>
            <a:ext cx="341112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Methodology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and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B051FC-D50A-16A0-3357-802C274F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42" y="640730"/>
            <a:ext cx="7709100" cy="996160"/>
          </a:xfrm>
        </p:spPr>
        <p:txBody>
          <a:bodyPr/>
          <a:lstStyle/>
          <a:p>
            <a:pPr algn="just"/>
            <a:r>
              <a:rPr lang="en-US" sz="1800" dirty="0">
                <a:latin typeface="+mj-lt"/>
                <a:cs typeface="Times New Roman" panose="02020603050405020304" pitchFamily="18" charset="0"/>
              </a:rPr>
              <a:t>We apply SD methodology in this study to model the r-PET value chain through the organization of stakeholders by Work Packages (WP) in the below picture:  </a:t>
            </a:r>
          </a:p>
          <a:p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615950" lvl="1" indent="0">
              <a:buNone/>
            </a:pPr>
            <a:endParaRPr lang="en-US" sz="1550" b="0" i="0" u="none" strike="noStrike" baseline="0" dirty="0">
              <a:latin typeface="+mj-lt"/>
            </a:endParaRPr>
          </a:p>
          <a:p>
            <a:endParaRPr lang="fr-FR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7800B-612A-2867-AA69-E998FA5B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63"/>
          <a:stretch/>
        </p:blipFill>
        <p:spPr>
          <a:xfrm>
            <a:off x="68658" y="2112782"/>
            <a:ext cx="9075342" cy="2661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C2070B-8652-B4DA-198B-9FBE147A3E15}"/>
              </a:ext>
            </a:extLst>
          </p:cNvPr>
          <p:cNvSpPr txBox="1"/>
          <p:nvPr/>
        </p:nvSpPr>
        <p:spPr>
          <a:xfrm>
            <a:off x="2504505" y="1658250"/>
            <a:ext cx="445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1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 PET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recycling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activities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per WP</a:t>
            </a:r>
          </a:p>
        </p:txBody>
      </p:sp>
    </p:spTree>
    <p:extLst>
      <p:ext uri="{BB962C8B-B14F-4D97-AF65-F5344CB8AC3E}">
        <p14:creationId xmlns:p14="http://schemas.microsoft.com/office/powerpoint/2010/main" val="294296583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F8D6136-18F3-687B-258C-705E3FF9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D5632-2660-4107-A9A4-6A704D5F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50" y="254176"/>
            <a:ext cx="351503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Methodology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and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705A07-02CB-625B-C4B5-4D251672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4"/>
          <a:stretch/>
        </p:blipFill>
        <p:spPr>
          <a:xfrm>
            <a:off x="1275340" y="1472811"/>
            <a:ext cx="5893104" cy="291055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20B6872-6082-3CAB-0E3B-0737C18B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190" y="4488212"/>
            <a:ext cx="7240983" cy="655288"/>
          </a:xfrm>
        </p:spPr>
        <p:txBody>
          <a:bodyPr/>
          <a:lstStyle/>
          <a:p>
            <a:r>
              <a:rPr lang="en-US" sz="1200" dirty="0">
                <a:latin typeface="+mj-lt"/>
                <a:cs typeface="Times New Roman" panose="02020603050405020304" pitchFamily="18" charset="0"/>
              </a:rPr>
              <a:t>Data must be provided from lab-scale experiences of waste treatments </a:t>
            </a:r>
            <a:r>
              <a:rPr lang="en-US" sz="1200">
                <a:latin typeface="+mj-lt"/>
                <a:cs typeface="Times New Roman" panose="02020603050405020304" pitchFamily="18" charset="0"/>
              </a:rPr>
              <a:t>by </a:t>
            </a:r>
            <a:r>
              <a:rPr lang="en-US" sz="1200" smtClean="0">
                <a:latin typeface="+mj-lt"/>
                <a:cs typeface="Times New Roman" panose="02020603050405020304" pitchFamily="18" charset="0"/>
              </a:rPr>
              <a:t>stakeholders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2F860C-C704-CDB7-574D-C2CCE8D9B2FF}"/>
              </a:ext>
            </a:extLst>
          </p:cNvPr>
          <p:cNvSpPr txBox="1"/>
          <p:nvPr/>
        </p:nvSpPr>
        <p:spPr>
          <a:xfrm>
            <a:off x="1648178" y="959337"/>
            <a:ext cx="544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2</a:t>
            </a:r>
            <a:r>
              <a:rPr lang="fr-FR" sz="1800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 System Dynamics (SD) </a:t>
            </a:r>
            <a:r>
              <a:rPr lang="fr-FR" sz="1800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approach</a:t>
            </a:r>
            <a:r>
              <a:rPr lang="fr-FR" sz="1800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8679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186EED1-040F-7513-6EC5-E76DA9CE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FE693-58BC-B5CC-A5E6-33345B49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296" y="224437"/>
            <a:ext cx="351503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402077-8D3C-CA3B-BF4D-49691578D851}"/>
              </a:ext>
            </a:extLst>
          </p:cNvPr>
          <p:cNvSpPr txBox="1"/>
          <p:nvPr/>
        </p:nvSpPr>
        <p:spPr>
          <a:xfrm>
            <a:off x="2217173" y="743931"/>
            <a:ext cx="445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i="1" u="sng" dirty="0"/>
              <a:t> </a:t>
            </a:r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3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PET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supply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chain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organization</a:t>
            </a:r>
            <a:endParaRPr lang="fr-FR" sz="1800" i="1" dirty="0">
              <a:solidFill>
                <a:schemeClr val="dk1"/>
              </a:solidFill>
              <a:latin typeface="+mj-lt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AC23E0-7ADE-1794-5694-56CEFDA8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72" y="1316631"/>
            <a:ext cx="7652317" cy="37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11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D267EAB-2435-CC9B-3A7F-2BBFE2FE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C3F0E-2783-1187-EA27-F4E19253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20" y="140809"/>
            <a:ext cx="3515039" cy="572700"/>
          </a:xfrm>
        </p:spPr>
        <p:txBody>
          <a:bodyPr/>
          <a:lstStyle/>
          <a:p>
            <a:r>
              <a:rPr lang="fr-FR" dirty="0" err="1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r>
              <a:rPr lang="fr-FR" dirty="0">
                <a:solidFill>
                  <a:srgbClr val="09179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2FCFA1-C9A2-5367-CC20-74FE8B1516D5}"/>
              </a:ext>
            </a:extLst>
          </p:cNvPr>
          <p:cNvSpPr txBox="1"/>
          <p:nvPr/>
        </p:nvSpPr>
        <p:spPr>
          <a:xfrm>
            <a:off x="1466919" y="789893"/>
            <a:ext cx="584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  <a:sym typeface="Open Sans"/>
              </a:rPr>
              <a:t>Figure</a:t>
            </a:r>
            <a:r>
              <a:rPr lang="fr-FR" sz="1800" i="1" u="sng" dirty="0"/>
              <a:t> </a:t>
            </a:r>
            <a:r>
              <a:rPr lang="fr-FR" sz="1800" i="1" u="sng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4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: the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value of the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rPET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supply</a:t>
            </a:r>
            <a:r>
              <a:rPr lang="fr-FR" sz="1800" i="1" dirty="0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chemeClr val="dk1"/>
                </a:solidFill>
                <a:latin typeface="+mj-lt"/>
                <a:ea typeface="Open Sans"/>
                <a:cs typeface="Times New Roman" panose="02020603050405020304" pitchFamily="18" charset="0"/>
              </a:rPr>
              <a:t>chain</a:t>
            </a:r>
            <a:endParaRPr lang="fr-FR" sz="1800" i="1" dirty="0">
              <a:solidFill>
                <a:schemeClr val="dk1"/>
              </a:solidFill>
              <a:latin typeface="+mj-lt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EC9B15-BE84-7129-792F-93494CB6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39" r="7054"/>
          <a:stretch/>
        </p:blipFill>
        <p:spPr>
          <a:xfrm>
            <a:off x="909203" y="1510146"/>
            <a:ext cx="6586106" cy="31934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9FBFB9D6-F5BF-ADC9-EAF2-C0B8BE3A0370}"/>
              </a:ext>
            </a:extLst>
          </p:cNvPr>
          <p:cNvSpPr/>
          <p:nvPr/>
        </p:nvSpPr>
        <p:spPr>
          <a:xfrm>
            <a:off x="5638800" y="3013364"/>
            <a:ext cx="637309" cy="893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969E7C-C91B-297A-32A9-7F4D952FB6E7}"/>
              </a:ext>
            </a:extLst>
          </p:cNvPr>
          <p:cNvSpPr/>
          <p:nvPr/>
        </p:nvSpPr>
        <p:spPr>
          <a:xfrm>
            <a:off x="1780309" y="2833256"/>
            <a:ext cx="637309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98E510-EC02-7EAC-3E60-A670BB07A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03" y="3096492"/>
            <a:ext cx="518205" cy="4017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4AF231-F83E-79E1-ADC1-E834744763F7}"/>
              </a:ext>
            </a:extLst>
          </p:cNvPr>
          <p:cNvSpPr/>
          <p:nvPr/>
        </p:nvSpPr>
        <p:spPr>
          <a:xfrm>
            <a:off x="5084618" y="4135582"/>
            <a:ext cx="637309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70283C5-4AAE-AEF8-8358-13B51AF60F8A}"/>
              </a:ext>
            </a:extLst>
          </p:cNvPr>
          <p:cNvSpPr/>
          <p:nvPr/>
        </p:nvSpPr>
        <p:spPr>
          <a:xfrm>
            <a:off x="1877292" y="4357257"/>
            <a:ext cx="637309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237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43A5B"/>
    </a:dk1>
    <a:lt1>
      <a:srgbClr val="FFFFFF"/>
    </a:lt1>
    <a:dk2>
      <a:srgbClr val="9FEAFF"/>
    </a:dk2>
    <a:lt2>
      <a:srgbClr val="40B4E5"/>
    </a:lt2>
    <a:accent1>
      <a:srgbClr val="FFD173"/>
    </a:accent1>
    <a:accent2>
      <a:srgbClr val="74D8C2"/>
    </a:accent2>
    <a:accent3>
      <a:srgbClr val="59D098"/>
    </a:accent3>
    <a:accent4>
      <a:srgbClr val="439D8A"/>
    </a:accent4>
    <a:accent5>
      <a:srgbClr val="043A5B"/>
    </a:accent5>
    <a:accent6>
      <a:srgbClr val="043A5B"/>
    </a:accent6>
    <a:hlink>
      <a:srgbClr val="043A5B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654</Words>
  <Application>Microsoft Macintosh PowerPoint</Application>
  <PresentationFormat>Présentation à l'écran (16:9)</PresentationFormat>
  <Paragraphs>61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Times New Roman</vt:lpstr>
      <vt:lpstr>Open Sans</vt:lpstr>
      <vt:lpstr>Wingdings</vt:lpstr>
      <vt:lpstr>Arial</vt:lpstr>
      <vt:lpstr>Oswald</vt:lpstr>
      <vt:lpstr>Calibri</vt:lpstr>
      <vt:lpstr>Environmental Consulting by Slidesgo</vt:lpstr>
      <vt:lpstr>Industrial Dynamics: applications to the PET process in the tire industry  Henri Sourgou, Arnaud Diemer University of Clermont Auvergne, CERDI (CNRS-IRD)</vt:lpstr>
      <vt:lpstr>Introduction </vt:lpstr>
      <vt:lpstr>Introduction </vt:lpstr>
      <vt:lpstr>Research question and objectives  </vt:lpstr>
      <vt:lpstr>Theoretical Foundations</vt:lpstr>
      <vt:lpstr>Methodology and data </vt:lpstr>
      <vt:lpstr>Methodology and Data </vt:lpstr>
      <vt:lpstr>Results </vt:lpstr>
      <vt:lpstr>Results </vt:lpstr>
      <vt:lpstr>Results </vt:lpstr>
      <vt:lpstr>Results </vt:lpstr>
      <vt:lpstr>Results </vt:lpstr>
      <vt:lpstr>Conclusion 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Dynamics: applications to the PET process in the tire industry  Henri Sourgou, Arnaud Diemer University of Clermont Auvergne, CERDI (CNRS-IRD)</dc:title>
  <dc:creator>Tipawan DURAND</dc:creator>
  <cp:lastModifiedBy>arnaud DIEMER</cp:lastModifiedBy>
  <cp:revision>4</cp:revision>
  <dcterms:modified xsi:type="dcterms:W3CDTF">2024-12-03T07:30:59Z</dcterms:modified>
</cp:coreProperties>
</file>