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21" r:id="rId5"/>
    <p:sldMasterId id="2147483723" r:id="rId6"/>
    <p:sldMasterId id="2147483743" r:id="rId7"/>
  </p:sldMasterIdLst>
  <p:notesMasterIdLst>
    <p:notesMasterId r:id="rId28"/>
  </p:notesMasterIdLst>
  <p:handoutMasterIdLst>
    <p:handoutMasterId r:id="rId29"/>
  </p:handoutMasterIdLst>
  <p:sldIdLst>
    <p:sldId id="11485" r:id="rId8"/>
    <p:sldId id="2147477814" r:id="rId9"/>
    <p:sldId id="2147477855" r:id="rId10"/>
    <p:sldId id="2147477842" r:id="rId11"/>
    <p:sldId id="2147477862" r:id="rId12"/>
    <p:sldId id="2147477876" r:id="rId13"/>
    <p:sldId id="2147477820" r:id="rId14"/>
    <p:sldId id="2147477857" r:id="rId15"/>
    <p:sldId id="2147477840" r:id="rId16"/>
    <p:sldId id="2147478310" r:id="rId17"/>
    <p:sldId id="2147478311" r:id="rId18"/>
    <p:sldId id="2147477866" r:id="rId19"/>
    <p:sldId id="2147478294" r:id="rId20"/>
    <p:sldId id="11651" r:id="rId21"/>
    <p:sldId id="2147478295" r:id="rId22"/>
    <p:sldId id="2147478296" r:id="rId23"/>
    <p:sldId id="2147478249" r:id="rId24"/>
    <p:sldId id="11685" r:id="rId25"/>
    <p:sldId id="2147478181" r:id="rId26"/>
    <p:sldId id="2147477845" r:id="rId27"/>
  </p:sldIdLst>
  <p:sldSz cx="9144000" cy="5143500" type="screen16x9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B0EDC93-53FF-48BA-996E-8C0022ED2CEF}">
          <p14:sldIdLst>
            <p14:sldId id="11485"/>
            <p14:sldId id="2147477814"/>
            <p14:sldId id="2147477855"/>
            <p14:sldId id="2147477842"/>
            <p14:sldId id="2147477862"/>
            <p14:sldId id="2147477876"/>
            <p14:sldId id="2147477820"/>
            <p14:sldId id="2147477857"/>
            <p14:sldId id="2147477840"/>
            <p14:sldId id="2147478310"/>
            <p14:sldId id="2147478311"/>
            <p14:sldId id="2147477866"/>
            <p14:sldId id="2147478294"/>
            <p14:sldId id="11651"/>
            <p14:sldId id="2147478295"/>
            <p14:sldId id="2147478296"/>
            <p14:sldId id="2147478249"/>
            <p14:sldId id="11685"/>
            <p14:sldId id="2147478181"/>
            <p14:sldId id="214747784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2CEE20-539C-2FF8-4422-23DB889923CB}" name="Arnould, Auriane" initials="AA" userId="S::auarnould@deloitte.fr::7bdf13ef-914b-4244-a962-fc222ea4246f" providerId="AD"/>
  <p188:author id="{7BF02F68-25C1-FB13-22E8-8CE2ADFA02D9}" name="Arnaud Tillon" initials="AT" userId="S::arnaud.tillon@carbios.com::cd725409-bbd1-43f7-837b-ccb0ac82c524" providerId="AD"/>
  <p188:author id="{47173674-068C-CC7E-469F-736D9F5747AE}" name="Benjamin Audebert" initials="BA" userId="S::benjamin.audebert@carbios.com::f05e7778-3968-4bad-a767-0c9c644aaec0" providerId="AD"/>
  <p188:author id="{9B8933BA-0E7F-AF90-F526-970B1DE6A6C4}" name="Kiyan Vadoudi" initials="KV" userId="S::kiyan.vadoudi@carbios.com::38d09e29-d174-467f-adc3-ea4d78203d6d" providerId="AD"/>
  <p188:author id="{006078BD-7E1F-26C7-C5FA-D6DFAF986447}" name="Laurence PUEL" initials="LP" userId="S::Laurence.PUEL@carbios.com::e11f79b6-8ddc-4439-9798-55dcc6aecc7c" providerId="AD"/>
  <p188:author id="{6D281ECD-86CD-029F-9ED8-9991FBE14E25}" name="Agnes Mathe" initials="AM" userId="S::agnes.mathe@carbios.com::a9529ecf-8c21-48a4-a3e2-87577b5e39a8" providerId="AD"/>
  <p188:author id="{8D03E6D5-E211-A78B-5E03-CC8A6691E771}" name="Radziminski, Romain" initials="RR" userId="S::rradziminski@deloitte.fr::6abd7137-03c2-45db-b709-1cf91a1f0a64" providerId="AD"/>
  <p188:author id="{3B83DCDC-80EA-0565-752F-B0EC4A5FF3C5}" name="Bénédicte Garbil" initials="BG" userId="S::benedicte.garbil@carbios.com::ccbfbb32-f19e-417c-8e42-38d12e7acb2d" providerId="AD"/>
  <p188:author id="{5826D5E4-C75F-DF6F-0266-662818B5931F}" name="Delphine Denoizé" initials="DD" userId="S::delphine.denoize@carbios.com::7f2cf79d-1de3-41a0-8160-15c4cfe30882" providerId="AD"/>
  <p188:author id="{FC1445E5-1168-C314-766A-2438C53FD47B}" name="Laurence PUEL" initials="LP" userId="S::laurence.puel@carbios.com::e11f79b6-8ddc-4439-9798-55dcc6aecc7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e Lucchesi" initials="LLU" lastIdx="46" clrIdx="0">
    <p:extLst>
      <p:ext uri="{19B8F6BF-5375-455C-9EA6-DF929625EA0E}">
        <p15:presenceInfo xmlns:p15="http://schemas.microsoft.com/office/powerpoint/2012/main" userId="Lise Lucchesi" providerId="None"/>
      </p:ext>
    </p:extLst>
  </p:cmAuthor>
  <p:cmAuthor id="2" name="Agnes Mathe" initials="AM" lastIdx="4" clrIdx="1">
    <p:extLst>
      <p:ext uri="{19B8F6BF-5375-455C-9EA6-DF929625EA0E}">
        <p15:presenceInfo xmlns:p15="http://schemas.microsoft.com/office/powerpoint/2012/main" userId="S::agnes.mathe@carbios.fr::a9529ecf-8c21-48a4-a3e2-87577b5e39a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418D"/>
    <a:srgbClr val="ED66A3"/>
    <a:srgbClr val="071664"/>
    <a:srgbClr val="9D1B87"/>
    <a:srgbClr val="005B55"/>
    <a:srgbClr val="00B9AC"/>
    <a:srgbClr val="687DF4"/>
    <a:srgbClr val="2EBAD5"/>
    <a:srgbClr val="687DF3"/>
    <a:srgbClr val="00A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21FA9D-DC9A-4CBA-956E-E25A84D919CF}" v="176" dt="2024-12-02T07:09:20.5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9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accent1"/>
                </a:solidFill>
                <a:latin typeface="Quicksand" pitchFamily="2" charset="0"/>
                <a:ea typeface="+mn-ea"/>
                <a:cs typeface="+mn-cs"/>
              </a:defRPr>
            </a:pPr>
            <a:r>
              <a:rPr lang="en-US" sz="1400" b="1">
                <a:latin typeface="Quicksand" pitchFamily="2" charset="0"/>
              </a:rPr>
              <a:t>Climate Change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1"/>
              </a:solidFill>
              <a:latin typeface="Quicksand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6205949755848"/>
          <c:y val="0.10122117995742344"/>
          <c:w val="0.88461446585117298"/>
          <c:h val="0.800373412870730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Virgin PET - Ecoinvent 3.10 Europe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accent1"/>
                      </a:solidFill>
                      <a:latin typeface="Livvic Light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D347-42B5-BBAE-566D006BD0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1"/>
                    </a:solidFill>
                    <a:latin typeface="Livvic Light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47-42B5-BBAE-566D006BD0CA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Carbios rPET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accent1"/>
                      </a:solidFill>
                      <a:latin typeface="Livvic Light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47-42B5-BBAE-566D006BD0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1"/>
                    </a:solidFill>
                    <a:latin typeface="Livvic Light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47-42B5-BBAE-566D006BD0CA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Carbios rPET with 50% EOL substitution</c:v>
                </c:pt>
              </c:strCache>
            </c:strRef>
          </c:tx>
          <c:spPr>
            <a:solidFill>
              <a:srgbClr val="67D3CD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accent1"/>
                      </a:solidFill>
                      <a:latin typeface="Livvic Light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347-42B5-BBAE-566D006BD0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1"/>
                    </a:solidFill>
                    <a:latin typeface="Livvic Light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347-42B5-BBAE-566D006BD0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-100"/>
        <c:axId val="1651073392"/>
        <c:axId val="1651074352"/>
      </c:barChart>
      <c:catAx>
        <c:axId val="1651073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51074352"/>
        <c:crosses val="autoZero"/>
        <c:auto val="1"/>
        <c:lblAlgn val="ctr"/>
        <c:lblOffset val="100"/>
        <c:noMultiLvlLbl val="0"/>
      </c:catAx>
      <c:valAx>
        <c:axId val="16510743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accent1"/>
                    </a:solidFill>
                    <a:latin typeface="Livvic Light" pitchFamily="2" charset="0"/>
                    <a:ea typeface="+mn-ea"/>
                    <a:cs typeface="+mn-cs"/>
                  </a:defRPr>
                </a:pPr>
                <a:r>
                  <a:rPr lang="en-GB" sz="1050"/>
                  <a:t>Kg CO2 -eq. / kg of PET produced</a:t>
                </a:r>
              </a:p>
            </c:rich>
          </c:tx>
          <c:layout>
            <c:manualLayout>
              <c:xMode val="edge"/>
              <c:yMode val="edge"/>
              <c:x val="1.7670318682001421E-2"/>
              <c:y val="0.208175918531027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accent1"/>
                  </a:solidFill>
                  <a:latin typeface="Livvic Light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165107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accent1"/>
          </a:solidFill>
          <a:latin typeface="Livvic Light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600" b="1" i="0" u="none" strike="noStrike" kern="1200" spc="0" baseline="0">
                <a:solidFill>
                  <a:srgbClr val="071664"/>
                </a:solidFill>
                <a:latin typeface="Quicksand" pitchFamily="2" charset="0"/>
              </a:rPr>
              <a:t>kg CO</a:t>
            </a:r>
            <a:r>
              <a:rPr lang="en-GB" sz="1600" b="1" i="0" u="none" strike="noStrike" kern="1200" spc="0" baseline="-25000">
                <a:solidFill>
                  <a:srgbClr val="071664"/>
                </a:solidFill>
                <a:latin typeface="Quicksand" pitchFamily="2" charset="0"/>
              </a:rPr>
              <a:t>2</a:t>
            </a:r>
            <a:r>
              <a:rPr lang="en-GB" sz="1600" b="1" i="0" u="none" strike="noStrike" kern="1200" spc="0" baseline="0">
                <a:solidFill>
                  <a:srgbClr val="071664"/>
                </a:solidFill>
                <a:latin typeface="Quicksand" pitchFamily="2" charset="0"/>
              </a:rPr>
              <a:t>-eq/kg PET</a:t>
            </a:r>
          </a:p>
        </c:rich>
      </c:tx>
      <c:layout>
        <c:manualLayout>
          <c:xMode val="edge"/>
          <c:yMode val="edge"/>
          <c:x val="0.38214636072037861"/>
          <c:y val="0.137180107804210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5758258577847229E-2"/>
          <c:y val="0.12598173165692761"/>
          <c:w val="0.97333217779133541"/>
          <c:h val="0.84322273393804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12D1-48C2-B46A-DD7C1684057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D1-48C2-B46A-DD7C1684057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9C1A88">
                <a:alpha val="50196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D1-48C2-B46A-DD7C16840572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Feuil1!$E$2</c:f>
              <c:numCache>
                <c:formatCode>General</c:formatCode>
                <c:ptCount val="1"/>
                <c:pt idx="0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D1-48C2-B46A-DD7C168405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2"/>
        <c:overlap val="-100"/>
        <c:axId val="1073006560"/>
        <c:axId val="1072995520"/>
      </c:barChart>
      <c:catAx>
        <c:axId val="1073006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72995520"/>
        <c:crosses val="autoZero"/>
        <c:auto val="1"/>
        <c:lblAlgn val="ctr"/>
        <c:lblOffset val="100"/>
        <c:noMultiLvlLbl val="0"/>
      </c:catAx>
      <c:valAx>
        <c:axId val="10729955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73006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29-4269-A859-DFE7A82C76F7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Feuil1!$C$2:$C$3</c:f>
              <c:numCache>
                <c:formatCode>General</c:formatCode>
                <c:ptCount val="2"/>
                <c:pt idx="0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29-4269-A859-DFE7A82C76F7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1,32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521-4671-A5D6-137095EF9B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Feuil1!$D$2:$D$3</c:f>
              <c:numCache>
                <c:formatCode>General</c:formatCode>
                <c:ptCount val="2"/>
                <c:pt idx="0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29-4269-A859-DFE7A82C76F7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Serie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29-4269-A859-DFE7A82C76F7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29-4269-A859-DFE7A82C76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Feuil1!$E$2:$E$3</c:f>
              <c:numCache>
                <c:formatCode>General</c:formatCode>
                <c:ptCount val="2"/>
                <c:pt idx="0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29-4269-A859-DFE7A82C76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26244463"/>
        <c:axId val="1726235343"/>
      </c:barChart>
      <c:catAx>
        <c:axId val="172624446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26235343"/>
        <c:crosses val="autoZero"/>
        <c:auto val="1"/>
        <c:lblAlgn val="ctr"/>
        <c:lblOffset val="100"/>
        <c:noMultiLvlLbl val="0"/>
      </c:catAx>
      <c:valAx>
        <c:axId val="172623534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26244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0.12205</cdr:x>
      <cdr:y>0.92187</cdr:y>
    </cdr:from>
    <cdr:to>
      <cdr:x>0.3115</cdr:x>
      <cdr:y>0.99175</cdr:y>
    </cdr:to>
    <cdr:sp macro="" textlink="">
      <cdr:nvSpPr>
        <cdr:cNvPr id="3" name="ZoneTexte 2">
          <a:extLst xmlns:a="http://schemas.openxmlformats.org/drawingml/2006/main">
            <a:ext uri="{FF2B5EF4-FFF2-40B4-BE49-F238E27FC236}">
              <a16:creationId xmlns:a16="http://schemas.microsoft.com/office/drawing/2014/main" id="{91DAE9DB-10E9-2650-CC12-FBEBA1B53913}"/>
            </a:ext>
          </a:extLst>
        </cdr:cNvPr>
        <cdr:cNvSpPr txBox="1"/>
      </cdr:nvSpPr>
      <cdr:spPr>
        <a:xfrm xmlns:a="http://schemas.openxmlformats.org/drawingml/2006/main">
          <a:off x="1164939" y="4085030"/>
          <a:ext cx="1808220" cy="3096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900" dirty="0">
              <a:latin typeface="Quicksand" pitchFamily="2" charset="0"/>
            </a:rPr>
            <a:t>Virgin PET – </a:t>
          </a:r>
          <a:r>
            <a:rPr lang="fr-FR" sz="900" dirty="0" err="1">
              <a:latin typeface="Quicksand" pitchFamily="2" charset="0"/>
            </a:rPr>
            <a:t>ecoinvent</a:t>
          </a:r>
          <a:r>
            <a:rPr lang="fr-FR" sz="900" dirty="0">
              <a:latin typeface="Quicksand" pitchFamily="2" charset="0"/>
            </a:rPr>
            <a:t> 3.10</a:t>
          </a:r>
        </a:p>
      </cdr:txBody>
    </cdr:sp>
  </cdr:relSizeAnchor>
  <cdr:relSizeAnchor xmlns:cdr="http://schemas.openxmlformats.org/drawingml/2006/chartDrawing">
    <cdr:from>
      <cdr:x>0.4602</cdr:x>
      <cdr:y>0.92103</cdr:y>
    </cdr:from>
    <cdr:to>
      <cdr:x>0.66214</cdr:x>
      <cdr:y>1</cdr:y>
    </cdr:to>
    <cdr:sp macro="" textlink="">
      <cdr:nvSpPr>
        <cdr:cNvPr id="4" name="ZoneTexte 1">
          <a:extLst xmlns:a="http://schemas.openxmlformats.org/drawingml/2006/main">
            <a:ext uri="{FF2B5EF4-FFF2-40B4-BE49-F238E27FC236}">
              <a16:creationId xmlns:a16="http://schemas.microsoft.com/office/drawing/2014/main" id="{790D0605-2756-4817-4827-DB9F2F5769A3}"/>
            </a:ext>
          </a:extLst>
        </cdr:cNvPr>
        <cdr:cNvSpPr txBox="1"/>
      </cdr:nvSpPr>
      <cdr:spPr>
        <a:xfrm xmlns:a="http://schemas.openxmlformats.org/drawingml/2006/main">
          <a:off x="3294316" y="3060974"/>
          <a:ext cx="1445597" cy="262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000" dirty="0">
              <a:latin typeface="Quicksand" pitchFamily="2" charset="0"/>
            </a:rPr>
            <a:t>Carbios </a:t>
          </a:r>
          <a:r>
            <a:rPr lang="fr-FR" sz="1000" dirty="0" err="1">
              <a:latin typeface="Quicksand" pitchFamily="2" charset="0"/>
            </a:rPr>
            <a:t>rPET</a:t>
          </a:r>
          <a:r>
            <a:rPr lang="fr-FR" sz="1000" dirty="0">
              <a:latin typeface="Quicksand" pitchFamily="2" charset="0"/>
            </a:rPr>
            <a:t>- Cut-off</a:t>
          </a:r>
        </a:p>
      </cdr:txBody>
    </cdr:sp>
  </cdr:relSizeAnchor>
  <cdr:relSizeAnchor xmlns:cdr="http://schemas.openxmlformats.org/drawingml/2006/chartDrawing">
    <cdr:from>
      <cdr:x>0.68572</cdr:x>
      <cdr:y>0.92128</cdr:y>
    </cdr:from>
    <cdr:to>
      <cdr:x>1</cdr:x>
      <cdr:y>1</cdr:y>
    </cdr:to>
    <cdr:sp macro="" textlink="">
      <cdr:nvSpPr>
        <cdr:cNvPr id="5" name="ZoneTexte 1">
          <a:extLst xmlns:a="http://schemas.openxmlformats.org/drawingml/2006/main">
            <a:ext uri="{FF2B5EF4-FFF2-40B4-BE49-F238E27FC236}">
              <a16:creationId xmlns:a16="http://schemas.microsoft.com/office/drawing/2014/main" id="{76663B84-3671-845F-2198-FA9BBA7D1F77}"/>
            </a:ext>
          </a:extLst>
        </cdr:cNvPr>
        <cdr:cNvSpPr txBox="1"/>
      </cdr:nvSpPr>
      <cdr:spPr>
        <a:xfrm xmlns:a="http://schemas.openxmlformats.org/drawingml/2006/main">
          <a:off x="4751630" y="3061815"/>
          <a:ext cx="2177809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000" dirty="0">
              <a:latin typeface="Quicksand" pitchFamily="2" charset="0"/>
            </a:rPr>
            <a:t>Carbios </a:t>
          </a:r>
          <a:r>
            <a:rPr lang="fr-FR" sz="1000" dirty="0" err="1">
              <a:latin typeface="Quicksand" pitchFamily="2" charset="0"/>
            </a:rPr>
            <a:t>rPET</a:t>
          </a:r>
          <a:r>
            <a:rPr lang="fr-FR" sz="1000" dirty="0">
              <a:latin typeface="Quicksand" pitchFamily="2" charset="0"/>
            </a:rPr>
            <a:t>- 75% EOL substitution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489D258-5DB0-4D53-ABB9-F945BB1BB2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13CDC2A-018D-4B9F-8802-EB0672EA7D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7AD2C-02FC-46A1-B3BC-20053168C4F1}" type="datetimeFigureOut">
              <a:rPr lang="fr-FR" smtClean="0"/>
              <a:t>28/11/2024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3955C9-D69B-4DCD-9CF0-551B2F12B2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C6895-B52E-410C-837A-0E29A72A359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5330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B71A4-A38F-4084-B6E0-451AE0A53128}" type="datetimeFigureOut">
              <a:rPr lang="fr-FR" smtClean="0"/>
              <a:t>28/11/2024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31A87-F681-41FF-AC30-483457213E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0703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31A87-F681-41FF-AC30-483457213E4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165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6F85F-424A-9A4B-8539-CDD1CE60F42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17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FFCE6-91E6-0948-73D9-5F1434D74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72A0E8-99DD-D1FC-FFE6-D850E93069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E7836A-8C65-C459-8CE3-045169AE4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32E86-B42C-1AC8-16DE-920CF434FF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6F85F-424A-9A4B-8539-CDD1CE60F4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vvic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084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20BBA-D495-B409-D3DF-5B5743E77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33D98C-E5BA-F82A-C901-1A4E43726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37000E-CAD4-D6D9-552F-884078952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0DD49-685E-5A58-CC6A-604278AA58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6F85F-424A-9A4B-8539-CDD1CE60F42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58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98EB0-C313-ABFA-BDD1-F8533A6DF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9C16D8-8DE6-E4FB-4C32-B8AE5E95C1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0EDBB1-459F-0ABE-B57E-AFCBBBDB1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92683-BAFD-94FF-698A-2B6C91CDF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6F85F-424A-9A4B-8539-CDD1CE60F42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49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Add</a:t>
            </a:r>
            <a:r>
              <a:rPr lang="fr-FR" dirty="0"/>
              <a:t> Carbios and substitution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6F85F-424A-9A4B-8539-CDD1CE60F42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22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6F85F-424A-9A4B-8539-CDD1CE60F42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29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91709-9E16-FF05-BA48-0DD5086C8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7C4DDFC-B7DC-F74A-668A-9487DF2BB9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2036DB4-725B-46F2-8C59-FB3A3FD7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C7BBFA-3026-740C-D0D2-3432405F33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31A87-F681-41FF-AC30-483457213E4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229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dirty="0">
                <a:solidFill>
                  <a:srgbClr val="FF0000"/>
                </a:solidFill>
                <a:effectLst/>
                <a:latin typeface="Söhne"/>
              </a:rPr>
              <a:t>Plastic production and consumption have created significant environmental impacts, and one of the main reasons for this is the current end-of-life (EOL) management situation of plastic worldwide. As you can see, in 2019, only 8% was collected for recycling, and from that, only 3% underwent closed-loop recycling.</a:t>
            </a:r>
            <a:endParaRPr lang="en-GB" sz="1800" b="0" dirty="0">
              <a:solidFill>
                <a:srgbClr val="FF0000"/>
              </a:solidFill>
            </a:endParaRPr>
          </a:p>
          <a:p>
            <a:endParaRPr lang="en-GB" sz="1800" b="0" i="0" u="none" strike="noStrike" baseline="0" dirty="0">
              <a:solidFill>
                <a:srgbClr val="474746"/>
              </a:solidFill>
              <a:latin typeface="Poppins" panose="00000500000000000000" pitchFamily="2" charset="0"/>
            </a:endParaRPr>
          </a:p>
          <a:p>
            <a:r>
              <a:rPr lang="en-GB" sz="1800" b="0" i="0" u="none" strike="noStrike" baseline="0" dirty="0">
                <a:solidFill>
                  <a:srgbClr val="474746"/>
                </a:solidFill>
                <a:latin typeface="Poppins" panose="00000500000000000000" pitchFamily="2" charset="0"/>
              </a:rPr>
              <a:t>Post-consumer recycled plastics </a:t>
            </a:r>
            <a:r>
              <a:rPr lang="en-GB" b="0" dirty="0"/>
              <a:t>11% in Europe – Plastics Europe  </a:t>
            </a:r>
          </a:p>
          <a:p>
            <a:r>
              <a:rPr lang="en-GB" sz="1800" b="0" i="0" u="none" strike="noStrike" baseline="0" dirty="0">
                <a:solidFill>
                  <a:srgbClr val="00AB8A"/>
                </a:solidFill>
                <a:latin typeface="Poppins Medium" panose="020B0502040204020203" pitchFamily="2" charset="0"/>
              </a:rPr>
              <a:t>European virgin plastics production 87.6% (5.3% PET)</a:t>
            </a:r>
          </a:p>
          <a:p>
            <a:r>
              <a:rPr lang="en-GB" sz="1800" b="0" i="0" u="none" strike="noStrike" baseline="0" dirty="0">
                <a:solidFill>
                  <a:srgbClr val="00AB8A"/>
                </a:solidFill>
                <a:latin typeface="Poppins Medium" panose="020B0502040204020203" pitchFamily="2" charset="0"/>
              </a:rPr>
              <a:t>Closed-Loop recycling rate in Europe 3%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31A87-F681-41FF-AC30-483457213E4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36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457F6-A126-A2D8-8908-7397785CB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171579D-42DC-D154-0DC5-3CFADC6752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5385CAB-F09C-020A-00AC-832D53050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450"/>
              </a:spcBef>
              <a:spcAft>
                <a:spcPts val="450"/>
              </a:spcAft>
            </a:pP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The plastic industry contributes about 4% to global warming potential (GWP), with virgin material extraction and polymerization accounting for approximately 70% of this impact. </a:t>
            </a:r>
            <a:r>
              <a:rPr lang="en-GB" sz="900" b="0" dirty="0">
                <a:solidFill>
                  <a:schemeClr val="bg1"/>
                </a:solidFill>
                <a:latin typeface="Quicksand" pitchFamily="2" charset="0"/>
              </a:rPr>
              <a:t>There’s no single solution and we must implement “REDUCE, REUSE, RECYCLE”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Quicksand" pitchFamily="2" charset="0"/>
              </a:rPr>
              <a:t>. 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To reduce the GWP of plastic, we need to take action for managing its lifecycle.</a:t>
            </a:r>
          </a:p>
          <a:p>
            <a:pPr algn="l">
              <a:spcBef>
                <a:spcPts val="450"/>
              </a:spcBef>
              <a:spcAft>
                <a:spcPts val="450"/>
              </a:spcAft>
            </a:pPr>
            <a:endParaRPr lang="en-GB" b="0" i="0" dirty="0">
              <a:solidFill>
                <a:srgbClr val="0D0D0D"/>
              </a:solidFill>
              <a:effectLst/>
              <a:latin typeface="Söhne"/>
            </a:endParaRPr>
          </a:p>
          <a:p>
            <a:pPr algn="l">
              <a:spcBef>
                <a:spcPts val="450"/>
              </a:spcBef>
              <a:spcAft>
                <a:spcPts val="450"/>
              </a:spcAft>
            </a:pPr>
            <a:r>
              <a:rPr lang="fr-FR" b="0" dirty="0"/>
              <a:t>4% of Global </a:t>
            </a:r>
            <a:r>
              <a:rPr lang="fr-FR" b="0" dirty="0" err="1"/>
              <a:t>emission</a:t>
            </a:r>
            <a:endParaRPr lang="fr-FR" b="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520D67-22C3-8E11-6DA4-FC735A2D57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6F85F-424A-9A4B-8539-CDD1CE60F42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6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3523D-D50F-021C-8ACD-947AC0086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E1B69BA-75B1-9F96-087B-479180D404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769BC00-84D6-5429-A771-796128A155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3E4BAB-F226-9BEA-10DB-7EF4E5F269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6F85F-424A-9A4B-8539-CDD1CE60F42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49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3523D-D50F-021C-8ACD-947AC0086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E1B69BA-75B1-9F96-087B-479180D404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769BC00-84D6-5429-A771-796128A155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3E4BAB-F226-9BEA-10DB-7EF4E5F269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6F85F-424A-9A4B-8539-CDD1CE60F42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16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302D7-2292-41A7-85F6-6B37DB8A3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99612B4-59DE-24C3-5FBE-1940A34CC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4DD3C72-73F9-C4C4-B69D-4CB9F2FDF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In general, there are three routes for PET recycling. One is open-loop recycling, which involves thermal treatment, and the other two routes can produce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recyclate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through physical treatment and depolymerization. Chemical treatment has been the major technology for monomer production, and recently, thanks to Carbios technology, a new route in this field has been introduced as biological treatment.</a:t>
            </a:r>
            <a:endParaRPr lang="fr-FR" b="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691AE5-32C5-44AF-D68B-B3B3538F0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6F85F-424A-9A4B-8539-CDD1CE60F42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68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B0E7B-FC34-1A89-801B-A1601C4B6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0A1CDD3-D84C-3E04-CEF5-FC66DECCEA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9E4FD0A-26F6-0BDF-C355-F3C4413B6A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Carbios is a French biotech pioneer  in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biorecycling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of plastics with three sites: the headquarters, laboratory, pilot, and demonstration plants are located in Clermont-Ferrand in the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center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of France. Our research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center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is in Toulouse in collaboration with the University of Toulouse (TBI), and the plant under construction is in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Loglaville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, northeast of France, scheduled to commence operations in 2025.</a:t>
            </a:r>
            <a:endParaRPr lang="fr-FR" b="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BE68CC-6263-9CD1-A2BD-9D6DC81550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6F85F-424A-9A4B-8539-CDD1CE60F42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92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259DA-1106-F645-46BF-39E5E6BAF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8CF9DC-DC93-0680-9D3B-FF8C19075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BEBF1FD-DBDF-53D6-0C0C-BF7295131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The technology is simple: the developed enzymes are added to plastic and textile waste in a hydrolysis process. At the end of the process, we recover PTA and MEG, which are ready for virgin-quality polymerization. At Carbios, we also have another technology,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Enzymed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PLA (Polylactic acid), which increases the degradation of PLA. Our research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center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is working on other types of polymers such as </a:t>
            </a: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Polypropylene (PP) and Polyamide (PA).</a:t>
            </a:r>
            <a:endParaRPr lang="fr-FR" b="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3FA625-252D-25D3-3534-5C9624E823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6F85F-424A-9A4B-8539-CDD1CE60F42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85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6F9FD-3A01-E572-6BE4-9E762DB6C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B35FF66-460F-C043-5245-1BEDEF077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13111B8-09AE-69DA-FEB9-7B9CDB3EE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The Carbios project began in 2011 with the identification and engineering of enzymes. As part of the Life project for textiles, we entered the industrial demonstrator scale in 2021, managing 2 tons of waste. The future factory in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Loglaville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will manage 50,000 tons per year.</a:t>
            </a:r>
            <a:endParaRPr lang="fr-FR" b="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EE899B-9724-F8A4-6C25-7DBE8C7B8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6F85F-424A-9A4B-8539-CDD1CE60F42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9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1B7E73BD-304D-BB59-3BB3-20BFA97EA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358" y="1121229"/>
            <a:ext cx="6720840" cy="3405052"/>
          </a:xfrm>
          <a:prstGeom prst="rect">
            <a:avLst/>
          </a:prstGeom>
        </p:spPr>
        <p:txBody>
          <a:bodyPr/>
          <a:lstStyle>
            <a:lvl1pPr marL="182558" indent="-182558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Quicksand" pitchFamily="2" charset="0"/>
              </a:defRPr>
            </a:lvl1pPr>
            <a:lvl2pPr marL="514337" indent="-171446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Quicksand" pitchFamily="2" charset="0"/>
              </a:defRPr>
            </a:lvl2pPr>
            <a:lvl3pPr marL="857228" indent="-171446"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Quicksand" pitchFamily="2" charset="0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5EDAB4FF-B1F6-19AF-51DD-74EA340636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21" y="608077"/>
            <a:ext cx="6720840" cy="3413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50" b="0" i="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15F4BB81-39F0-C19B-C205-D77EE94571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865" y="4683126"/>
            <a:ext cx="770902" cy="326390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B4DD1EEB-6D1F-F591-28DF-54BCEE73E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46" t="30176" r="65370" b="30482"/>
          <a:stretch/>
        </p:blipFill>
        <p:spPr>
          <a:xfrm rot="1007469">
            <a:off x="87322" y="40642"/>
            <a:ext cx="249083" cy="717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9A3893-3B84-6ABA-7241-C06B6A63594A}"/>
              </a:ext>
            </a:extLst>
          </p:cNvPr>
          <p:cNvSpPr txBox="1"/>
          <p:nvPr userDrawn="1"/>
        </p:nvSpPr>
        <p:spPr>
          <a:xfrm>
            <a:off x="6299200" y="4977766"/>
            <a:ext cx="28289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600" b="0" i="1" u="none" strike="noStrike" baseline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GREENDEAL, CIRCULAR ECONOMY, Dec 5-6, 2024 – Clermont Ferrand, France </a:t>
            </a:r>
            <a:endParaRPr lang="en-GB" sz="600" b="0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154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E7B1878A-1E8C-1193-BF86-A7B61EA727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79" y="-63610"/>
            <a:ext cx="9280508" cy="5271714"/>
          </a:xfrm>
          <a:prstGeom prst="rect">
            <a:avLst/>
          </a:prstGeom>
        </p:spPr>
      </p:pic>
      <p:sp>
        <p:nvSpPr>
          <p:cNvPr id="6" name="Titre 2">
            <a:extLst>
              <a:ext uri="{FF2B5EF4-FFF2-40B4-BE49-F238E27FC236}">
                <a16:creationId xmlns:a16="http://schemas.microsoft.com/office/drawing/2014/main" id="{83996663-6847-FA94-BF85-A16F9EFF8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071" y="246928"/>
            <a:ext cx="8038827" cy="7135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2000" b="0">
                <a:solidFill>
                  <a:schemeClr val="accent2"/>
                </a:solidFill>
              </a:rPr>
              <a:t>Texte</a:t>
            </a:r>
            <a:endParaRPr lang="fr-FR" sz="2000" b="0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3F4995A2-C95C-4A96-D30E-CF95F68B7C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" y="4301834"/>
            <a:ext cx="1758594" cy="74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ur, intérieur, verres, plusieurs&#10;&#10;Description générée automatiquement">
            <a:extLst>
              <a:ext uri="{FF2B5EF4-FFF2-40B4-BE49-F238E27FC236}">
                <a16:creationId xmlns:a16="http://schemas.microsoft.com/office/drawing/2014/main" id="{33CDA115-90FB-6522-C24E-19FFC36C26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6"/>
          <a:stretch/>
        </p:blipFill>
        <p:spPr>
          <a:xfrm>
            <a:off x="0" y="-85458"/>
            <a:ext cx="9144000" cy="522895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319ED05-968F-23B5-C353-CEA9408DA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3969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3CCB76-8C79-41FE-8C68-7D25771C4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74" y="274639"/>
            <a:ext cx="7623175" cy="519112"/>
          </a:xfrm>
          <a:prstGeom prst="rect">
            <a:avLst/>
          </a:prstGeom>
        </p:spPr>
        <p:txBody>
          <a:bodyPr/>
          <a:lstStyle>
            <a:lvl1pPr>
              <a:defRPr lang="fr-FR"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69398BB1-E0C5-4DA2-986F-99A1848C29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2175" y="1417319"/>
            <a:ext cx="3679825" cy="2872105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accent1"/>
              </a:buClr>
              <a:buSzPct val="120000"/>
              <a:buFont typeface="Arial" panose="020B0604020202020204" pitchFamily="34" charset="0"/>
              <a:buChar char="●"/>
              <a:defRPr sz="1400">
                <a:solidFill>
                  <a:schemeClr val="tx1"/>
                </a:solidFill>
                <a:latin typeface="+mn-lt"/>
              </a:defRPr>
            </a:lvl1pPr>
            <a:lvl2pPr marL="514350" indent="-171450">
              <a:buClr>
                <a:schemeClr val="accent2"/>
              </a:buClr>
              <a:buSzPct val="120000"/>
              <a:buFont typeface="Arial" panose="020B0604020202020204" pitchFamily="34" charset="0"/>
              <a:buChar char="●"/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1C2AC36A-F147-4A34-ABEC-5485B3E796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2175" y="1020763"/>
            <a:ext cx="7623175" cy="3413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BE6910CC-4318-4767-AD6E-0296E7CC33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94432" y="832932"/>
            <a:ext cx="1551731" cy="4167872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D7937687-17D9-4D54-9132-D6017DD84E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2456" y="4638128"/>
            <a:ext cx="1102967" cy="418367"/>
          </a:xfrm>
          <a:prstGeom prst="rect">
            <a:avLst/>
          </a:prstGeom>
        </p:spPr>
      </p:pic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1321512F-2A57-49DD-8F73-3417B021F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35524" y="1417318"/>
            <a:ext cx="3679825" cy="2872105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accent1"/>
              </a:buClr>
              <a:buSzPct val="120000"/>
              <a:buFont typeface="Arial" panose="020B0604020202020204" pitchFamily="34" charset="0"/>
              <a:buChar char="●"/>
              <a:defRPr sz="1400">
                <a:solidFill>
                  <a:schemeClr val="tx1"/>
                </a:solidFill>
                <a:latin typeface="+mn-lt"/>
              </a:defRPr>
            </a:lvl1pPr>
            <a:lvl2pPr marL="514350" indent="-171450">
              <a:buClr>
                <a:schemeClr val="accent2"/>
              </a:buClr>
              <a:buSzPct val="120000"/>
              <a:buFont typeface="Arial" panose="020B0604020202020204" pitchFamily="34" charset="0"/>
              <a:buChar char="●"/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45919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1B7E73BD-304D-BB59-3BB3-20BFA97EA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358" y="1121229"/>
            <a:ext cx="6720840" cy="3405052"/>
          </a:xfrm>
          <a:prstGeom prst="rect">
            <a:avLst/>
          </a:prstGeom>
        </p:spPr>
        <p:txBody>
          <a:bodyPr/>
          <a:lstStyle>
            <a:lvl1pPr marL="182558" indent="-182558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1pPr>
            <a:lvl2pPr marL="514337" indent="-171446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2pPr>
            <a:lvl3pPr marL="857228" indent="-171446"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D6E883FE-C5AD-DD87-A202-B9C54A19F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58" y="206059"/>
            <a:ext cx="6720840" cy="341312"/>
          </a:xfrm>
          <a:prstGeom prst="rect">
            <a:avLst/>
          </a:prstGeom>
        </p:spPr>
        <p:txBody>
          <a:bodyPr/>
          <a:lstStyle>
            <a:lvl1pPr>
              <a:defRPr sz="1950" b="1" i="0">
                <a:solidFill>
                  <a:schemeClr val="accent1"/>
                </a:solidFill>
                <a:latin typeface="Aquawax Black" panose="02000503020000020004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5EDAB4FF-B1F6-19AF-51DD-74EA340636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21" y="608077"/>
            <a:ext cx="6720840" cy="3413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50" b="0" i="0">
                <a:solidFill>
                  <a:schemeClr val="accent1"/>
                </a:solidFill>
                <a:latin typeface="Livvic Medium" pitchFamily="2" charset="77"/>
              </a:defRPr>
            </a:lvl1pPr>
          </a:lstStyle>
          <a:p>
            <a:pPr lvl="0"/>
            <a:r>
              <a:rPr lang="fr-FR"/>
              <a:t>Cliquez pour modifier les styles du texte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15F4BB81-39F0-C19B-C205-D77EE94571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865" y="4683126"/>
            <a:ext cx="770902" cy="326390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B4DD1EEB-6D1F-F591-28DF-54BCEE73E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46" t="30176" r="65370" b="30482"/>
          <a:stretch/>
        </p:blipFill>
        <p:spPr>
          <a:xfrm rot="1007469">
            <a:off x="87322" y="40642"/>
            <a:ext cx="249083" cy="71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4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404C449C-53A0-40CC-BF9C-DC49D7915C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357" y="704216"/>
            <a:ext cx="8197969" cy="36933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Livvic Medium" pitchFamily="2" charset="77"/>
              </a:defRPr>
            </a:lvl1pPr>
          </a:lstStyle>
          <a:p>
            <a:pPr lvl="0"/>
            <a:r>
              <a:rPr lang="fr-FR"/>
              <a:t>Cliquez pour modifier les styles du texte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D6E883FE-C5AD-DD87-A202-B9C54A19FA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357" y="206059"/>
            <a:ext cx="8201907" cy="341312"/>
          </a:xfrm>
          <a:prstGeom prst="rect">
            <a:avLst/>
          </a:prstGeom>
        </p:spPr>
        <p:txBody>
          <a:bodyPr anchor="ctr"/>
          <a:lstStyle>
            <a:lvl1pPr>
              <a:defRPr sz="1950" b="1" i="0">
                <a:solidFill>
                  <a:schemeClr val="accent1"/>
                </a:solidFill>
                <a:latin typeface="Aquawax Black" panose="02000503020000020004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15F4BB81-39F0-C19B-C205-D77EE94571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865" y="4683126"/>
            <a:ext cx="770902" cy="326390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B4DD1EEB-6D1F-F591-28DF-54BCEE73E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46" t="30176" r="65370" b="30482"/>
          <a:stretch/>
        </p:blipFill>
        <p:spPr>
          <a:xfrm rot="1007469">
            <a:off x="87322" y="40642"/>
            <a:ext cx="249083" cy="717407"/>
          </a:xfrm>
          <a:prstGeom prst="rect">
            <a:avLst/>
          </a:prstGeom>
        </p:spPr>
      </p:pic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814D3161-0DF6-4C73-8176-5F8C2A5E8B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357" y="1230393"/>
            <a:ext cx="8197967" cy="3295888"/>
          </a:xfrm>
          <a:prstGeom prst="rect">
            <a:avLst/>
          </a:prstGeom>
        </p:spPr>
        <p:txBody>
          <a:bodyPr/>
          <a:lstStyle>
            <a:lvl1pPr marL="182558" indent="-18255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1pPr>
            <a:lvl2pPr marL="514337" indent="-17144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2pPr>
            <a:lvl3pPr marL="857228" indent="-17144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46223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E11136A2-83FE-D559-5CE0-8975AEC6F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199"/>
          <a:stretch/>
        </p:blipFill>
        <p:spPr>
          <a:xfrm rot="10800000">
            <a:off x="0" y="1496293"/>
            <a:ext cx="431265" cy="473938"/>
          </a:xfrm>
          <a:prstGeom prst="rect">
            <a:avLst/>
          </a:prstGeom>
        </p:spPr>
      </p:pic>
      <p:pic>
        <p:nvPicPr>
          <p:cNvPr id="4" name="Image 3" descr="Une image contenant cercle&#10;&#10;Description générée automatiquement">
            <a:extLst>
              <a:ext uri="{FF2B5EF4-FFF2-40B4-BE49-F238E27FC236}">
                <a16:creationId xmlns:a16="http://schemas.microsoft.com/office/drawing/2014/main" id="{904CFAE6-7F19-6B38-FB59-6A1EBF067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61"/>
          <a:stretch/>
        </p:blipFill>
        <p:spPr>
          <a:xfrm>
            <a:off x="0" y="258359"/>
            <a:ext cx="831796" cy="1237934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9164AE5F-396B-35ED-FF6E-47935521CD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712" y="502535"/>
            <a:ext cx="4974587" cy="392815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rgbClr val="071664"/>
                </a:solidFill>
                <a:latin typeface="Quicksand" pitchFamily="2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91289E13-2957-65FA-E5BD-6E8B40B0F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1712" y="974725"/>
            <a:ext cx="5430927" cy="39281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>
                <a:solidFill>
                  <a:srgbClr val="071664"/>
                </a:solidFill>
                <a:latin typeface="Quicksan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43C6A61-5CCD-08B0-D241-8FC5951146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1075" y="1497013"/>
            <a:ext cx="6315075" cy="3335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71664"/>
                </a:solidFill>
                <a:latin typeface="Quicksand" pitchFamily="2" charset="0"/>
              </a:defRPr>
            </a:lvl1pPr>
            <a:lvl2pPr>
              <a:defRPr sz="1400">
                <a:solidFill>
                  <a:srgbClr val="071664"/>
                </a:solidFill>
                <a:latin typeface="Quicksand" pitchFamily="2" charset="0"/>
              </a:defRPr>
            </a:lvl2pPr>
            <a:lvl3pPr>
              <a:defRPr sz="1200">
                <a:solidFill>
                  <a:srgbClr val="071664"/>
                </a:solidFill>
                <a:latin typeface="Quicksand" pitchFamily="2" charset="0"/>
              </a:defRPr>
            </a:lvl3pPr>
            <a:lvl4pPr>
              <a:defRPr sz="1100">
                <a:solidFill>
                  <a:srgbClr val="071664"/>
                </a:solidFill>
                <a:latin typeface="Quicksand" pitchFamily="2" charset="0"/>
              </a:defRPr>
            </a:lvl4pPr>
            <a:lvl5pPr>
              <a:defRPr sz="1100">
                <a:solidFill>
                  <a:srgbClr val="071664"/>
                </a:solidFill>
                <a:latin typeface="Quicksan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Picture 6" descr="A logo with a rainbow colored circle and text&#10;&#10;Description automatically generated with medium confidence">
            <a:extLst>
              <a:ext uri="{FF2B5EF4-FFF2-40B4-BE49-F238E27FC236}">
                <a16:creationId xmlns:a16="http://schemas.microsoft.com/office/drawing/2014/main" id="{067E73A5-7E17-3F42-6D12-33E6FA6671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528" y="6199"/>
            <a:ext cx="501776" cy="95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15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BD925F8F-8D5A-EC9F-5C12-F29B3D8B3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58" y="206059"/>
            <a:ext cx="6720840" cy="341312"/>
          </a:xfrm>
          <a:prstGeom prst="rect">
            <a:avLst/>
          </a:prstGeom>
        </p:spPr>
        <p:txBody>
          <a:bodyPr/>
          <a:lstStyle>
            <a:lvl1pPr>
              <a:defRPr sz="1950" b="1" i="0">
                <a:solidFill>
                  <a:schemeClr val="accent1"/>
                </a:solidFill>
                <a:latin typeface="Aquawax Black" panose="02000503020000020004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0C340C3B-958B-A6D2-0AB5-1E4840FA37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21" y="608077"/>
            <a:ext cx="6720840" cy="3413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50" b="0" i="0">
                <a:solidFill>
                  <a:schemeClr val="accent1"/>
                </a:solidFill>
                <a:latin typeface="Livvic Medium" pitchFamily="2" charset="77"/>
              </a:defRPr>
            </a:lvl1pPr>
          </a:lstStyle>
          <a:p>
            <a:pPr lvl="0"/>
            <a:r>
              <a:rPr lang="fr-FR"/>
              <a:t>Cliquez pour modifier les styles du texte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EA7C0D75-2146-26D7-35D8-8E88A9CEA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639" y="4683466"/>
            <a:ext cx="823706" cy="348746"/>
          </a:xfrm>
          <a:prstGeom prst="rect">
            <a:avLst/>
          </a:prstGeom>
        </p:spPr>
      </p:pic>
      <p:pic>
        <p:nvPicPr>
          <p:cNvPr id="5" name="Graphique 2">
            <a:extLst>
              <a:ext uri="{FF2B5EF4-FFF2-40B4-BE49-F238E27FC236}">
                <a16:creationId xmlns:a16="http://schemas.microsoft.com/office/drawing/2014/main" id="{4F8F955A-76D2-099C-4479-C608CF769B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46" t="30176" r="65370" b="30482"/>
          <a:stretch/>
        </p:blipFill>
        <p:spPr>
          <a:xfrm rot="1007469">
            <a:off x="87322" y="40642"/>
            <a:ext cx="249083" cy="717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31E2D8-20A5-A03A-DA21-C2B789B44EDE}"/>
              </a:ext>
            </a:extLst>
          </p:cNvPr>
          <p:cNvSpPr txBox="1"/>
          <p:nvPr userDrawn="1"/>
        </p:nvSpPr>
        <p:spPr>
          <a:xfrm>
            <a:off x="6299200" y="4977766"/>
            <a:ext cx="28289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600" b="0" i="1" u="none" strike="noStrike" baseline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GREENDEAL, CIRCULAR ECONOMY, Dec 5-6, 2024 – Clermont Ferrand, France </a:t>
            </a:r>
            <a:endParaRPr lang="en-GB" sz="600" b="0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986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KEY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6E4301-DF85-5E36-2D03-C9BAC655D4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3B5E46-D639-6065-2126-C531094D27FE}"/>
              </a:ext>
            </a:extLst>
          </p:cNvPr>
          <p:cNvSpPr/>
          <p:nvPr userDrawn="1"/>
        </p:nvSpPr>
        <p:spPr>
          <a:xfrm>
            <a:off x="0" y="0"/>
            <a:ext cx="9153429" cy="5143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Livvic" pitchFamily="2" charset="77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33D3DC7-6A6F-019D-0FA5-596BD50C36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3368" y="-1218641"/>
            <a:ext cx="4306146" cy="6362141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311BB387-2948-E681-48BC-FB3A8809DC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705" y="464953"/>
            <a:ext cx="4706264" cy="169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4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AE004C9-D28C-4CF3-8558-6C2B75C703D9}"/>
              </a:ext>
            </a:extLst>
          </p:cNvPr>
          <p:cNvSpPr txBox="1"/>
          <p:nvPr userDrawn="1"/>
        </p:nvSpPr>
        <p:spPr>
          <a:xfrm>
            <a:off x="8724265" y="4846321"/>
            <a:ext cx="40386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FE5AB747-B151-4DB1-B649-ADD6D3893EC3}" type="slidenum">
              <a:rPr lang="fr-FR" sz="800" b="0" i="0" smtClean="0">
                <a:solidFill>
                  <a:schemeClr val="accent1"/>
                </a:solidFill>
                <a:latin typeface="Livvic" pitchFamily="2" charset="77"/>
              </a:rPr>
              <a:pPr algn="ctr"/>
              <a:t>‹#›</a:t>
            </a:fld>
            <a:endParaRPr lang="fr-FR" sz="800" b="0" i="0">
              <a:solidFill>
                <a:schemeClr val="accent1"/>
              </a:solidFill>
              <a:latin typeface="Livvic" pitchFamily="2" charset="77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BD925F8F-8D5A-EC9F-5C12-F29B3D8B3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58" y="206059"/>
            <a:ext cx="6720840" cy="341312"/>
          </a:xfrm>
          <a:prstGeom prst="rect">
            <a:avLst/>
          </a:prstGeom>
        </p:spPr>
        <p:txBody>
          <a:bodyPr/>
          <a:lstStyle>
            <a:lvl1pPr>
              <a:defRPr sz="1950" b="1" i="0">
                <a:solidFill>
                  <a:schemeClr val="accent1"/>
                </a:solidFill>
                <a:latin typeface="Aquawax Black" panose="02000503020000020004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0C340C3B-958B-A6D2-0AB5-1E4840FA37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21" y="608077"/>
            <a:ext cx="6720840" cy="3413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50" b="0" i="0">
                <a:solidFill>
                  <a:schemeClr val="accent1"/>
                </a:solidFill>
                <a:latin typeface="Livvic Medium" pitchFamily="2" charset="77"/>
              </a:defRPr>
            </a:lvl1pPr>
          </a:lstStyle>
          <a:p>
            <a:pPr lvl="0"/>
            <a:r>
              <a:rPr lang="fr-FR"/>
              <a:t>Cliquez pour modifier les styles du texte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EA7C0D75-2146-26D7-35D8-8E88A9CEA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778" y="4683466"/>
            <a:ext cx="823706" cy="348746"/>
          </a:xfrm>
          <a:prstGeom prst="rect">
            <a:avLst/>
          </a:prstGeom>
        </p:spPr>
      </p:pic>
      <p:pic>
        <p:nvPicPr>
          <p:cNvPr id="4" name="Graphique 2">
            <a:extLst>
              <a:ext uri="{FF2B5EF4-FFF2-40B4-BE49-F238E27FC236}">
                <a16:creationId xmlns:a16="http://schemas.microsoft.com/office/drawing/2014/main" id="{D256C5E2-E796-5771-3047-3033BDE9D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46" t="30176" r="65370" b="30482"/>
          <a:stretch/>
        </p:blipFill>
        <p:spPr>
          <a:xfrm rot="1007469">
            <a:off x="87324" y="40644"/>
            <a:ext cx="249083" cy="717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564BC4-0109-C71A-5380-188135BA9F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016" y="4739884"/>
            <a:ext cx="272015" cy="2518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130BB1-935E-1FFC-D6EC-FCCCCFE9CA54}"/>
              </a:ext>
            </a:extLst>
          </p:cNvPr>
          <p:cNvSpPr txBox="1"/>
          <p:nvPr userDrawn="1"/>
        </p:nvSpPr>
        <p:spPr>
          <a:xfrm>
            <a:off x="6299200" y="4977766"/>
            <a:ext cx="28289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600" b="0" i="1" u="none" strike="noStrike" baseline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GREENDEAL, CIRCULAR ECONOMY, Dec 5-6, 2024 – Clermont Ferrand, France </a:t>
            </a:r>
            <a:endParaRPr lang="en-GB" sz="600" b="0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86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ur, intérieur, verres, plusieurs&#10;&#10;Description générée automatiquement">
            <a:extLst>
              <a:ext uri="{FF2B5EF4-FFF2-40B4-BE49-F238E27FC236}">
                <a16:creationId xmlns:a16="http://schemas.microsoft.com/office/drawing/2014/main" id="{33CDA115-90FB-6522-C24E-19FFC36C26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6"/>
          <a:stretch/>
        </p:blipFill>
        <p:spPr>
          <a:xfrm>
            <a:off x="0" y="-85458"/>
            <a:ext cx="9144000" cy="522895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319ED05-968F-23B5-C353-CEA9408DA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9157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1B7E73BD-304D-BB59-3BB3-20BFA97EA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358" y="1121229"/>
            <a:ext cx="6720840" cy="3405052"/>
          </a:xfrm>
          <a:prstGeom prst="rect">
            <a:avLst/>
          </a:prstGeom>
        </p:spPr>
        <p:txBody>
          <a:bodyPr/>
          <a:lstStyle>
            <a:lvl1pPr marL="182549" indent="-182549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1pPr>
            <a:lvl2pPr marL="514313" indent="-171438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2pPr>
            <a:lvl3pPr marL="857186" indent="-171438"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5EDAB4FF-B1F6-19AF-51DD-74EA340636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21" y="425359"/>
            <a:ext cx="6720840" cy="3413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50" b="0" i="0">
                <a:solidFill>
                  <a:schemeClr val="accent1"/>
                </a:solidFill>
                <a:latin typeface="Livvic Medium" pitchFamily="2" charset="77"/>
              </a:defRPr>
            </a:lvl1pPr>
          </a:lstStyle>
          <a:p>
            <a:pPr lvl="0"/>
            <a:r>
              <a:rPr lang="fr-FR"/>
              <a:t>Cliquez pour modifier les styles du texte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15F4BB81-39F0-C19B-C205-D77EE94571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19" y="4744432"/>
            <a:ext cx="770902" cy="326390"/>
          </a:xfrm>
          <a:prstGeom prst="rect">
            <a:avLst/>
          </a:prstGeom>
        </p:spPr>
      </p:pic>
      <p:pic>
        <p:nvPicPr>
          <p:cNvPr id="5" name="Graphique 2">
            <a:extLst>
              <a:ext uri="{FF2B5EF4-FFF2-40B4-BE49-F238E27FC236}">
                <a16:creationId xmlns:a16="http://schemas.microsoft.com/office/drawing/2014/main" id="{2F223AD2-6B0D-44CF-8058-66921F679E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46" t="30176" r="65370" b="30482"/>
          <a:stretch/>
        </p:blipFill>
        <p:spPr>
          <a:xfrm rot="1007469">
            <a:off x="87322" y="40642"/>
            <a:ext cx="249083" cy="717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1A20CE-EFFE-EAC0-0497-CB6A6BC4C0F4}"/>
              </a:ext>
            </a:extLst>
          </p:cNvPr>
          <p:cNvSpPr txBox="1"/>
          <p:nvPr userDrawn="1"/>
        </p:nvSpPr>
        <p:spPr>
          <a:xfrm>
            <a:off x="6299200" y="4977766"/>
            <a:ext cx="28289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600" b="0" i="1" u="none" strike="noStrike" baseline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GREENDEAL, CIRCULAR ECONOMY, Dec 5-6, 2024 – Clermont Ferrand, France </a:t>
            </a:r>
            <a:endParaRPr lang="en-GB" sz="600" b="0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482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AE004C9-D28C-4CF3-8558-6C2B75C703D9}"/>
              </a:ext>
            </a:extLst>
          </p:cNvPr>
          <p:cNvSpPr txBox="1"/>
          <p:nvPr userDrawn="1"/>
        </p:nvSpPr>
        <p:spPr>
          <a:xfrm>
            <a:off x="8724265" y="4846323"/>
            <a:ext cx="40386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FE5AB747-B151-4DB1-B649-ADD6D3893EC3}" type="slidenum">
              <a:rPr lang="fr-FR" sz="800" b="0" i="0" smtClean="0">
                <a:solidFill>
                  <a:schemeClr val="accent1"/>
                </a:solidFill>
                <a:latin typeface="Livvic" pitchFamily="2" charset="77"/>
              </a:rPr>
              <a:pPr algn="ctr"/>
              <a:t>‹#›</a:t>
            </a:fld>
            <a:endParaRPr lang="fr-FR" sz="800" b="0" i="0">
              <a:solidFill>
                <a:schemeClr val="accent1"/>
              </a:solidFill>
              <a:latin typeface="Livvic" pitchFamily="2" charset="77"/>
            </a:endParaRP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1B7E73BD-304D-BB59-3BB3-20BFA97EA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358" y="1121229"/>
            <a:ext cx="6720840" cy="3405052"/>
          </a:xfrm>
          <a:prstGeom prst="rect">
            <a:avLst/>
          </a:prstGeom>
        </p:spPr>
        <p:txBody>
          <a:bodyPr/>
          <a:lstStyle>
            <a:lvl1pPr marL="182549" indent="-182549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1pPr>
            <a:lvl2pPr marL="514313" indent="-171438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2pPr>
            <a:lvl3pPr marL="857186" indent="-171438"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D6E883FE-C5AD-DD87-A202-B9C54A19F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58" y="206059"/>
            <a:ext cx="6720840" cy="341312"/>
          </a:xfrm>
          <a:prstGeom prst="rect">
            <a:avLst/>
          </a:prstGeom>
        </p:spPr>
        <p:txBody>
          <a:bodyPr/>
          <a:lstStyle>
            <a:lvl1pPr>
              <a:defRPr sz="1950" b="1" i="0">
                <a:solidFill>
                  <a:schemeClr val="accent1"/>
                </a:solidFill>
                <a:latin typeface="Aquawax Black" panose="02000503020000020004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5EDAB4FF-B1F6-19AF-51DD-74EA340636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21" y="608077"/>
            <a:ext cx="6720840" cy="3413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50" b="0" i="0">
                <a:solidFill>
                  <a:schemeClr val="accent1"/>
                </a:solidFill>
                <a:latin typeface="Livvic Medium" pitchFamily="2" charset="77"/>
              </a:defRPr>
            </a:lvl1pPr>
          </a:lstStyle>
          <a:p>
            <a:pPr lvl="0"/>
            <a:r>
              <a:rPr lang="fr-FR"/>
              <a:t>Cliquez pour modifier les styles du texte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B4DD1EEB-6D1F-F591-28DF-54BCEE73E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46" t="30176" r="65370" b="30482"/>
          <a:stretch/>
        </p:blipFill>
        <p:spPr>
          <a:xfrm rot="1007469">
            <a:off x="87324" y="40644"/>
            <a:ext cx="249083" cy="717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2EF97-ED03-200A-4835-66F1B1B645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286" y="4742225"/>
            <a:ext cx="254717" cy="252585"/>
          </a:xfrm>
          <a:prstGeom prst="rect">
            <a:avLst/>
          </a:prstGeom>
        </p:spPr>
      </p:pic>
      <p:pic>
        <p:nvPicPr>
          <p:cNvPr id="8" name="Graphique 1">
            <a:extLst>
              <a:ext uri="{FF2B5EF4-FFF2-40B4-BE49-F238E27FC236}">
                <a16:creationId xmlns:a16="http://schemas.microsoft.com/office/drawing/2014/main" id="{525379C0-6B22-F86D-1349-55C6E51ADB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778" y="4683466"/>
            <a:ext cx="823706" cy="3487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1CFFCD-35EC-03BD-4103-604CF37171BD}"/>
              </a:ext>
            </a:extLst>
          </p:cNvPr>
          <p:cNvSpPr txBox="1"/>
          <p:nvPr userDrawn="1"/>
        </p:nvSpPr>
        <p:spPr>
          <a:xfrm>
            <a:off x="6299200" y="4977766"/>
            <a:ext cx="28289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600" b="0" i="1" u="none" strike="noStrike" baseline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GREENDEAL, CIRCULAR ECONOMY, Dec 5-6, 2024 – Clermont Ferrand, France </a:t>
            </a:r>
            <a:endParaRPr lang="en-GB" sz="600" b="0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303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AE004C9-D28C-4CF3-8558-6C2B75C703D9}"/>
              </a:ext>
            </a:extLst>
          </p:cNvPr>
          <p:cNvSpPr txBox="1"/>
          <p:nvPr userDrawn="1"/>
        </p:nvSpPr>
        <p:spPr>
          <a:xfrm>
            <a:off x="8724265" y="4846323"/>
            <a:ext cx="40386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FE5AB747-B151-4DB1-B649-ADD6D3893EC3}" type="slidenum">
              <a:rPr lang="fr-FR" sz="800" b="0" i="0" smtClean="0">
                <a:solidFill>
                  <a:schemeClr val="accent1"/>
                </a:solidFill>
                <a:latin typeface="Livvic" pitchFamily="2" charset="77"/>
              </a:rPr>
              <a:pPr algn="ctr"/>
              <a:t>‹#›</a:t>
            </a:fld>
            <a:endParaRPr lang="fr-FR" sz="800" b="0" i="0">
              <a:solidFill>
                <a:schemeClr val="accent1"/>
              </a:solidFill>
              <a:latin typeface="Livvic" pitchFamily="2" charset="77"/>
            </a:endParaRP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1B7E73BD-304D-BB59-3BB3-20BFA97EA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358" y="1121229"/>
            <a:ext cx="6720840" cy="3405052"/>
          </a:xfrm>
          <a:prstGeom prst="rect">
            <a:avLst/>
          </a:prstGeom>
        </p:spPr>
        <p:txBody>
          <a:bodyPr/>
          <a:lstStyle>
            <a:lvl1pPr marL="182549" indent="-182549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1pPr>
            <a:lvl2pPr marL="514313" indent="-171438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2pPr>
            <a:lvl3pPr marL="857186" indent="-171438"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D6E883FE-C5AD-DD87-A202-B9C54A19F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58" y="206059"/>
            <a:ext cx="6720840" cy="341312"/>
          </a:xfrm>
          <a:prstGeom prst="rect">
            <a:avLst/>
          </a:prstGeom>
        </p:spPr>
        <p:txBody>
          <a:bodyPr/>
          <a:lstStyle>
            <a:lvl1pPr>
              <a:defRPr sz="1950" b="1" i="0">
                <a:solidFill>
                  <a:schemeClr val="accent1"/>
                </a:solidFill>
                <a:latin typeface="Aquawax Black" panose="02000503020000020004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5EDAB4FF-B1F6-19AF-51DD-74EA340636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21" y="608077"/>
            <a:ext cx="6720840" cy="3413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50" b="0" i="0">
                <a:solidFill>
                  <a:schemeClr val="accent1"/>
                </a:solidFill>
                <a:latin typeface="Livvic Medium" pitchFamily="2" charset="77"/>
              </a:defRPr>
            </a:lvl1pPr>
          </a:lstStyle>
          <a:p>
            <a:pPr lvl="0"/>
            <a:r>
              <a:rPr lang="fr-FR"/>
              <a:t>Cliquez pour modifier les styles du texte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B4DD1EEB-6D1F-F591-28DF-54BCEE73E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46" t="30176" r="65370" b="30482"/>
          <a:stretch/>
        </p:blipFill>
        <p:spPr>
          <a:xfrm rot="1007469">
            <a:off x="87324" y="40644"/>
            <a:ext cx="249083" cy="717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6D6F18-9BF3-C9A3-1099-C48A69AE9F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286" y="4742225"/>
            <a:ext cx="254717" cy="252585"/>
          </a:xfrm>
          <a:prstGeom prst="rect">
            <a:avLst/>
          </a:prstGeom>
        </p:spPr>
      </p:pic>
      <p:pic>
        <p:nvPicPr>
          <p:cNvPr id="7" name="Graphique 1">
            <a:extLst>
              <a:ext uri="{FF2B5EF4-FFF2-40B4-BE49-F238E27FC236}">
                <a16:creationId xmlns:a16="http://schemas.microsoft.com/office/drawing/2014/main" id="{01686254-66E3-DE06-DD3F-170E82CB98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3778" y="4683466"/>
            <a:ext cx="823706" cy="3487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86678-4E46-00D0-E658-B946D1CA8D23}"/>
              </a:ext>
            </a:extLst>
          </p:cNvPr>
          <p:cNvSpPr txBox="1"/>
          <p:nvPr userDrawn="1"/>
        </p:nvSpPr>
        <p:spPr>
          <a:xfrm>
            <a:off x="6299200" y="4977766"/>
            <a:ext cx="28289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600" b="0" i="1" u="none" strike="noStrike" baseline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GREENDEAL, CIRCULAR ECONOMY, Dec 5-6, 2024 – Clermont Ferrand, France </a:t>
            </a:r>
            <a:endParaRPr lang="en-GB" sz="600" b="0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274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404C449C-53A0-40CC-BF9C-DC49D7915C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358" y="704217"/>
            <a:ext cx="8197969" cy="36933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Livvic Medium" pitchFamily="2" charset="77"/>
              </a:defRPr>
            </a:lvl1pPr>
          </a:lstStyle>
          <a:p>
            <a:pPr lvl="0"/>
            <a:r>
              <a:rPr lang="fr-FR"/>
              <a:t>Cliquez pour modifier les styles du texte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D6E883FE-C5AD-DD87-A202-B9C54A19FA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358" y="206059"/>
            <a:ext cx="8201907" cy="341312"/>
          </a:xfrm>
          <a:prstGeom prst="rect">
            <a:avLst/>
          </a:prstGeom>
        </p:spPr>
        <p:txBody>
          <a:bodyPr anchor="ctr"/>
          <a:lstStyle>
            <a:lvl1pPr>
              <a:defRPr sz="1950" b="1" i="0">
                <a:solidFill>
                  <a:schemeClr val="accent1"/>
                </a:solidFill>
                <a:latin typeface="Aquawax Black" panose="02000503020000020004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B4DD1EEB-6D1F-F591-28DF-54BCEE73E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46" t="30176" r="65370" b="30482"/>
          <a:stretch/>
        </p:blipFill>
        <p:spPr>
          <a:xfrm rot="1007469">
            <a:off x="87323" y="40643"/>
            <a:ext cx="249083" cy="717407"/>
          </a:xfrm>
          <a:prstGeom prst="rect">
            <a:avLst/>
          </a:prstGeom>
        </p:spPr>
      </p:pic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814D3161-0DF6-4C73-8176-5F8C2A5E8B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357" y="1230393"/>
            <a:ext cx="8197967" cy="3295888"/>
          </a:xfrm>
          <a:prstGeom prst="rect">
            <a:avLst/>
          </a:prstGeom>
        </p:spPr>
        <p:txBody>
          <a:bodyPr/>
          <a:lstStyle>
            <a:lvl1pPr marL="182554" indent="-18255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1pPr>
            <a:lvl2pPr marL="514325" indent="-17144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2pPr>
            <a:lvl3pPr marL="857207" indent="-17144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974C913-7742-7702-EC8E-284340D69C33}"/>
              </a:ext>
            </a:extLst>
          </p:cNvPr>
          <p:cNvSpPr txBox="1"/>
          <p:nvPr userDrawn="1"/>
        </p:nvSpPr>
        <p:spPr>
          <a:xfrm>
            <a:off x="8724265" y="4846321"/>
            <a:ext cx="40386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FE5AB747-B151-4DB1-B649-ADD6D3893EC3}" type="slidenum">
              <a:rPr lang="fr-FR" sz="800" b="0" i="0" smtClean="0">
                <a:solidFill>
                  <a:schemeClr val="accent1"/>
                </a:solidFill>
                <a:latin typeface="Livvic" pitchFamily="2" charset="77"/>
              </a:rPr>
              <a:pPr algn="ctr"/>
              <a:t>‹#›</a:t>
            </a:fld>
            <a:endParaRPr lang="fr-FR" sz="800" b="0" i="0">
              <a:solidFill>
                <a:schemeClr val="accent1"/>
              </a:solidFill>
              <a:latin typeface="Livvic" pitchFamily="2" charset="77"/>
            </a:endParaRPr>
          </a:p>
        </p:txBody>
      </p:sp>
      <p:pic>
        <p:nvPicPr>
          <p:cNvPr id="6" name="Graphique 1">
            <a:extLst>
              <a:ext uri="{FF2B5EF4-FFF2-40B4-BE49-F238E27FC236}">
                <a16:creationId xmlns:a16="http://schemas.microsoft.com/office/drawing/2014/main" id="{BA8935E1-3BC8-EF98-1259-124E1F9364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778" y="4683466"/>
            <a:ext cx="823706" cy="348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34D174-DDD7-3C1C-BD82-78E06AC1F7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016" y="4739884"/>
            <a:ext cx="272015" cy="2518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0DB4BF-014F-558A-0162-FDF4503A182A}"/>
              </a:ext>
            </a:extLst>
          </p:cNvPr>
          <p:cNvSpPr txBox="1"/>
          <p:nvPr userDrawn="1"/>
        </p:nvSpPr>
        <p:spPr>
          <a:xfrm>
            <a:off x="6299200" y="4977766"/>
            <a:ext cx="28289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600" b="0" i="1" u="none" strike="noStrike" baseline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GREENDEAL, CIRCULAR ECONOMY, Dec 5-6, 2024 – Clermont Ferrand, France </a:t>
            </a:r>
            <a:endParaRPr lang="en-GB" sz="600" b="0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67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C3160F-4FF0-7F5F-E348-AEDC46A62BF8}"/>
              </a:ext>
            </a:extLst>
          </p:cNvPr>
          <p:cNvSpPr/>
          <p:nvPr userDrawn="1"/>
        </p:nvSpPr>
        <p:spPr>
          <a:xfrm>
            <a:off x="-106680" y="-68580"/>
            <a:ext cx="2497876" cy="5274564"/>
          </a:xfrm>
          <a:prstGeom prst="roundRect">
            <a:avLst>
              <a:gd name="adj" fmla="val 9114"/>
            </a:avLst>
          </a:prstGeom>
          <a:solidFill>
            <a:srgbClr val="001A7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01F8AD-6866-FF39-2010-8623576843E9}"/>
              </a:ext>
            </a:extLst>
          </p:cNvPr>
          <p:cNvSpPr txBox="1"/>
          <p:nvPr userDrawn="1"/>
        </p:nvSpPr>
        <p:spPr>
          <a:xfrm>
            <a:off x="8586389" y="4801814"/>
            <a:ext cx="40386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FE5AB747-B151-4DB1-B649-ADD6D3893EC3}" type="slidenum">
              <a:rPr lang="fr-FR" sz="800" b="0" i="0" smtClean="0">
                <a:solidFill>
                  <a:schemeClr val="accent1"/>
                </a:solidFill>
                <a:latin typeface="Quicksand" pitchFamily="2" charset="0"/>
              </a:rPr>
              <a:pPr algn="ctr"/>
              <a:t>‹#›</a:t>
            </a:fld>
            <a:endParaRPr lang="fr-FR" sz="800" b="0" i="0">
              <a:solidFill>
                <a:schemeClr val="accent1"/>
              </a:solidFill>
              <a:latin typeface="Quicksand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63CD716-03E6-FF64-F9C2-9178E0D0A4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752" y="4729535"/>
            <a:ext cx="850287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9E91E3-4E99-35E9-E8CB-69D5AB181E97}"/>
              </a:ext>
            </a:extLst>
          </p:cNvPr>
          <p:cNvSpPr txBox="1"/>
          <p:nvPr userDrawn="1"/>
        </p:nvSpPr>
        <p:spPr>
          <a:xfrm>
            <a:off x="6299200" y="4977766"/>
            <a:ext cx="28289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600" b="0" i="1" u="none" strike="noStrike" baseline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GREENDEAL, CIRCULAR ECONOMY, Dec 5-6, 2024 – Clermont Ferrand, France </a:t>
            </a:r>
            <a:endParaRPr lang="en-GB" sz="600" b="0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25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1B7E73BD-304D-BB59-3BB3-20BFA97EA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358" y="1121229"/>
            <a:ext cx="6720840" cy="3405052"/>
          </a:xfrm>
          <a:prstGeom prst="rect">
            <a:avLst/>
          </a:prstGeom>
        </p:spPr>
        <p:txBody>
          <a:bodyPr/>
          <a:lstStyle>
            <a:lvl1pPr marL="182549" indent="-182549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1pPr>
            <a:lvl2pPr marL="514313" indent="-171438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2pPr>
            <a:lvl3pPr marL="857186" indent="-171438"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D6E883FE-C5AD-DD87-A202-B9C54A19F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58" y="93507"/>
            <a:ext cx="6720840" cy="276946"/>
          </a:xfrm>
          <a:prstGeom prst="rect">
            <a:avLst/>
          </a:prstGeom>
        </p:spPr>
        <p:txBody>
          <a:bodyPr/>
          <a:lstStyle>
            <a:lvl1pPr>
              <a:defRPr sz="1500" b="1" i="0">
                <a:solidFill>
                  <a:schemeClr val="accent1"/>
                </a:solidFill>
                <a:latin typeface="Livvic SemiBold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5EDAB4FF-B1F6-19AF-51DD-74EA340636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21" y="425359"/>
            <a:ext cx="6720840" cy="3413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50" b="0" i="0">
                <a:solidFill>
                  <a:schemeClr val="accent1"/>
                </a:solidFill>
                <a:latin typeface="Livvic Medium" pitchFamily="2" charset="77"/>
              </a:defRPr>
            </a:lvl1pPr>
          </a:lstStyle>
          <a:p>
            <a:pPr lvl="0"/>
            <a:r>
              <a:rPr lang="fr-FR"/>
              <a:t>Cliquez pour modifier les styles du texte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15F4BB81-39F0-C19B-C205-D77EE94571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19" y="4744432"/>
            <a:ext cx="770902" cy="326390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70999E91-D010-2589-D700-0BA897B01255}"/>
              </a:ext>
            </a:extLst>
          </p:cNvPr>
          <p:cNvGrpSpPr/>
          <p:nvPr userDrawn="1"/>
        </p:nvGrpSpPr>
        <p:grpSpPr>
          <a:xfrm>
            <a:off x="84119" y="284801"/>
            <a:ext cx="8828538" cy="216274"/>
            <a:chOff x="188968" y="1206607"/>
            <a:chExt cx="11771384" cy="28836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0BF2ADA-1AB5-E062-EC6D-616D55F50D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88968" y="1206607"/>
              <a:ext cx="315399" cy="288365"/>
            </a:xfrm>
            <a:prstGeom prst="rect">
              <a:avLst/>
            </a:prstGeom>
          </p:spPr>
        </p:pic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086A89A1-0B2F-2653-BB40-CCFB66330B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40098" y="1392055"/>
              <a:ext cx="11520254" cy="0"/>
            </a:xfrm>
            <a:prstGeom prst="line">
              <a:avLst/>
            </a:prstGeom>
            <a:ln w="19050">
              <a:solidFill>
                <a:srgbClr val="04A4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9549F1B-9C83-1CB0-6295-07A86F5C725D}"/>
              </a:ext>
            </a:extLst>
          </p:cNvPr>
          <p:cNvSpPr txBox="1"/>
          <p:nvPr userDrawn="1"/>
        </p:nvSpPr>
        <p:spPr>
          <a:xfrm>
            <a:off x="6299200" y="4977766"/>
            <a:ext cx="28289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600" b="0" i="1" u="none" strike="noStrike" baseline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GREENDEAL, CIRCULAR ECONOMY, Dec 5-6, 2024 – Clermont Ferrand, France </a:t>
            </a:r>
            <a:endParaRPr lang="en-GB" sz="600" b="0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622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54C7E5-E4C0-D92C-FB7C-D579F134A2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71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1EAF281-8305-6CE8-47CD-94E90F777675}"/>
              </a:ext>
            </a:extLst>
          </p:cNvPr>
          <p:cNvGrpSpPr/>
          <p:nvPr userDrawn="1"/>
        </p:nvGrpSpPr>
        <p:grpSpPr>
          <a:xfrm>
            <a:off x="899651" y="1339184"/>
            <a:ext cx="704235" cy="682318"/>
            <a:chOff x="899651" y="1339184"/>
            <a:chExt cx="704235" cy="682318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9FD786C7-1DD6-8F4F-6596-46D21A1D42CC}"/>
                </a:ext>
              </a:extLst>
            </p:cNvPr>
            <p:cNvSpPr/>
            <p:nvPr userDrawn="1"/>
          </p:nvSpPr>
          <p:spPr>
            <a:xfrm>
              <a:off x="899651" y="1339184"/>
              <a:ext cx="501445" cy="50144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EFA14434-0B4D-2E8A-6C34-D2FE4F356CE1}"/>
                </a:ext>
              </a:extLst>
            </p:cNvPr>
            <p:cNvSpPr/>
            <p:nvPr userDrawn="1"/>
          </p:nvSpPr>
          <p:spPr>
            <a:xfrm>
              <a:off x="1423013" y="1683364"/>
              <a:ext cx="180873" cy="1808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A42825C-81B8-C490-FF1A-79D3F86E1AC3}"/>
                </a:ext>
              </a:extLst>
            </p:cNvPr>
            <p:cNvSpPr/>
            <p:nvPr userDrawn="1"/>
          </p:nvSpPr>
          <p:spPr>
            <a:xfrm>
              <a:off x="1324128" y="1911810"/>
              <a:ext cx="109692" cy="109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Titre 1">
            <a:extLst>
              <a:ext uri="{FF2B5EF4-FFF2-40B4-BE49-F238E27FC236}">
                <a16:creationId xmlns:a16="http://schemas.microsoft.com/office/drawing/2014/main" id="{4DBE94BB-1E8F-5835-B357-3D29F0887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457" y="1589906"/>
            <a:ext cx="6720840" cy="341312"/>
          </a:xfrm>
          <a:prstGeom prst="rect">
            <a:avLst/>
          </a:prstGeom>
        </p:spPr>
        <p:txBody>
          <a:bodyPr/>
          <a:lstStyle>
            <a:lvl1pPr>
              <a:defRPr sz="1950" b="1" i="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2EC68E89-A62D-77CC-6BF5-70A8D4220F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1826" y="4350774"/>
            <a:ext cx="1672623" cy="60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TITR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23A230-0CEB-AD39-F4A1-B90A51276EE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Livvic" pitchFamily="2" charset="77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A191A2F0-0801-647B-E4D9-E457A81EA6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7282" y="2286159"/>
            <a:ext cx="5779770" cy="571182"/>
          </a:xfrm>
          <a:prstGeom prst="rect">
            <a:avLst/>
          </a:prstGeom>
        </p:spPr>
        <p:txBody>
          <a:bodyPr anchor="ctr"/>
          <a:lstStyle>
            <a:lvl1pPr>
              <a:defRPr sz="2100" b="1" i="0">
                <a:solidFill>
                  <a:schemeClr val="bg1"/>
                </a:solidFill>
                <a:latin typeface="Aquawax Black" panose="02000503020000020004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5D8B2D11-EBA1-5790-AFEB-0A7684A88E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639" y="4683466"/>
            <a:ext cx="823706" cy="3487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3822AFD-5BBF-A584-72B4-BAEC99C5A0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9000"/>
          </a:blip>
          <a:stretch>
            <a:fillRect/>
          </a:stretch>
        </p:blipFill>
        <p:spPr>
          <a:xfrm>
            <a:off x="7262262" y="118108"/>
            <a:ext cx="1660706" cy="49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7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AE004C9-D28C-4CF3-8558-6C2B75C703D9}"/>
              </a:ext>
            </a:extLst>
          </p:cNvPr>
          <p:cNvSpPr txBox="1"/>
          <p:nvPr userDrawn="1"/>
        </p:nvSpPr>
        <p:spPr>
          <a:xfrm>
            <a:off x="8724265" y="4846321"/>
            <a:ext cx="40386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FE5AB747-B151-4DB1-B649-ADD6D3893EC3}" type="slidenum">
              <a:rPr lang="fr-FR" sz="800" b="0" i="0" smtClean="0">
                <a:solidFill>
                  <a:schemeClr val="accent1"/>
                </a:solidFill>
                <a:latin typeface="Livvic" pitchFamily="2" charset="77"/>
              </a:rPr>
              <a:pPr algn="ctr"/>
              <a:t>‹#›</a:t>
            </a:fld>
            <a:endParaRPr lang="fr-FR" sz="800" b="0" i="0">
              <a:solidFill>
                <a:schemeClr val="accent1"/>
              </a:solidFill>
              <a:latin typeface="Livvic" pitchFamily="2" charset="77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BD925F8F-8D5A-EC9F-5C12-F29B3D8B3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58" y="206059"/>
            <a:ext cx="6720840" cy="341312"/>
          </a:xfrm>
          <a:prstGeom prst="rect">
            <a:avLst/>
          </a:prstGeom>
        </p:spPr>
        <p:txBody>
          <a:bodyPr/>
          <a:lstStyle>
            <a:lvl1pPr>
              <a:defRPr sz="1950" b="1" i="0">
                <a:solidFill>
                  <a:schemeClr val="accent1"/>
                </a:solidFill>
                <a:latin typeface="Aquawax Black" panose="02000503020000020004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0C340C3B-958B-A6D2-0AB5-1E4840FA37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21" y="608077"/>
            <a:ext cx="6720840" cy="3413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50" b="0" i="0">
                <a:solidFill>
                  <a:schemeClr val="accent1"/>
                </a:solidFill>
                <a:latin typeface="Livvic Medium" pitchFamily="2" charset="77"/>
              </a:defRPr>
            </a:lvl1pPr>
          </a:lstStyle>
          <a:p>
            <a:pPr lvl="0"/>
            <a:r>
              <a:rPr lang="fr-FR"/>
              <a:t>Cliquez pour modifier les styles du texte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EA7C0D75-2146-26D7-35D8-8E88A9CEA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778" y="4683466"/>
            <a:ext cx="823706" cy="348746"/>
          </a:xfrm>
          <a:prstGeom prst="rect">
            <a:avLst/>
          </a:prstGeom>
        </p:spPr>
      </p:pic>
      <p:pic>
        <p:nvPicPr>
          <p:cNvPr id="4" name="Graphique 2">
            <a:extLst>
              <a:ext uri="{FF2B5EF4-FFF2-40B4-BE49-F238E27FC236}">
                <a16:creationId xmlns:a16="http://schemas.microsoft.com/office/drawing/2014/main" id="{D256C5E2-E796-5771-3047-3033BDE9D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46" t="30176" r="65370" b="30482"/>
          <a:stretch/>
        </p:blipFill>
        <p:spPr>
          <a:xfrm rot="1007469">
            <a:off x="87324" y="40644"/>
            <a:ext cx="249083" cy="717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564BC4-0109-C71A-5380-188135BA9F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016" y="4739884"/>
            <a:ext cx="272015" cy="2518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2ADADA-F5D4-28C1-76D4-2FDFF551145B}"/>
              </a:ext>
            </a:extLst>
          </p:cNvPr>
          <p:cNvSpPr txBox="1"/>
          <p:nvPr userDrawn="1"/>
        </p:nvSpPr>
        <p:spPr>
          <a:xfrm>
            <a:off x="6299200" y="4977766"/>
            <a:ext cx="28289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600" b="0" i="1" u="none" strike="noStrike" baseline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GREENDEAL, CIRCULAR ECONOMY, Dec 5-6, 2024 – Clermont Ferrand, France </a:t>
            </a:r>
            <a:endParaRPr lang="en-GB" sz="600" b="0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10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404C449C-53A0-40CC-BF9C-DC49D7915C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358" y="704217"/>
            <a:ext cx="8197969" cy="36933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Livvic Medium" pitchFamily="2" charset="77"/>
              </a:defRPr>
            </a:lvl1pPr>
          </a:lstStyle>
          <a:p>
            <a:pPr lvl="0"/>
            <a:r>
              <a:rPr lang="fr-FR"/>
              <a:t>Cliquez pour modifier les styles du texte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D6E883FE-C5AD-DD87-A202-B9C54A19FA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358" y="206059"/>
            <a:ext cx="8201907" cy="341312"/>
          </a:xfrm>
          <a:prstGeom prst="rect">
            <a:avLst/>
          </a:prstGeom>
        </p:spPr>
        <p:txBody>
          <a:bodyPr anchor="ctr"/>
          <a:lstStyle>
            <a:lvl1pPr>
              <a:defRPr sz="1950" b="1" i="0">
                <a:solidFill>
                  <a:schemeClr val="accent1"/>
                </a:solidFill>
                <a:latin typeface="Aquawax Black" panose="02000503020000020004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B4DD1EEB-6D1F-F591-28DF-54BCEE73E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46" t="30176" r="65370" b="30482"/>
          <a:stretch/>
        </p:blipFill>
        <p:spPr>
          <a:xfrm rot="1007469">
            <a:off x="87323" y="40643"/>
            <a:ext cx="249083" cy="717407"/>
          </a:xfrm>
          <a:prstGeom prst="rect">
            <a:avLst/>
          </a:prstGeom>
        </p:spPr>
      </p:pic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814D3161-0DF6-4C73-8176-5F8C2A5E8B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357" y="1230393"/>
            <a:ext cx="8197967" cy="3295888"/>
          </a:xfrm>
          <a:prstGeom prst="rect">
            <a:avLst/>
          </a:prstGeom>
        </p:spPr>
        <p:txBody>
          <a:bodyPr/>
          <a:lstStyle>
            <a:lvl1pPr marL="182554" indent="-18255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1pPr>
            <a:lvl2pPr marL="514325" indent="-17144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2pPr>
            <a:lvl3pPr marL="857207" indent="-17144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Livvic Light" pitchFamily="2" charset="77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974C913-7742-7702-EC8E-284340D69C33}"/>
              </a:ext>
            </a:extLst>
          </p:cNvPr>
          <p:cNvSpPr txBox="1"/>
          <p:nvPr userDrawn="1"/>
        </p:nvSpPr>
        <p:spPr>
          <a:xfrm>
            <a:off x="8724265" y="4846321"/>
            <a:ext cx="40386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FE5AB747-B151-4DB1-B649-ADD6D3893EC3}" type="slidenum">
              <a:rPr lang="fr-FR" sz="800" b="0" i="0" smtClean="0">
                <a:solidFill>
                  <a:schemeClr val="accent1"/>
                </a:solidFill>
                <a:latin typeface="Livvic" pitchFamily="2" charset="77"/>
              </a:rPr>
              <a:pPr algn="ctr"/>
              <a:t>‹#›</a:t>
            </a:fld>
            <a:endParaRPr lang="fr-FR" sz="800" b="0" i="0">
              <a:solidFill>
                <a:schemeClr val="accent1"/>
              </a:solidFill>
              <a:latin typeface="Livvic" pitchFamily="2" charset="77"/>
            </a:endParaRPr>
          </a:p>
        </p:txBody>
      </p:sp>
      <p:pic>
        <p:nvPicPr>
          <p:cNvPr id="6" name="Graphique 1">
            <a:extLst>
              <a:ext uri="{FF2B5EF4-FFF2-40B4-BE49-F238E27FC236}">
                <a16:creationId xmlns:a16="http://schemas.microsoft.com/office/drawing/2014/main" id="{BA8935E1-3BC8-EF98-1259-124E1F9364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778" y="4683466"/>
            <a:ext cx="823706" cy="348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34D174-DDD7-3C1C-BD82-78E06AC1F7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016" y="4739884"/>
            <a:ext cx="272015" cy="2518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3A867B-BFE2-6E2E-9C9B-04F194656E0A}"/>
              </a:ext>
            </a:extLst>
          </p:cNvPr>
          <p:cNvSpPr txBox="1"/>
          <p:nvPr userDrawn="1"/>
        </p:nvSpPr>
        <p:spPr>
          <a:xfrm>
            <a:off x="6299200" y="4977766"/>
            <a:ext cx="28289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600" b="0" i="1" u="none" strike="noStrike" baseline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GREENDEAL, CIRCULAR ECONOMY, Dec 5-6, 2024 – Clermont Ferrand, France </a:t>
            </a:r>
            <a:endParaRPr lang="en-GB" sz="600" b="0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2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26856-226F-7EF7-5E5C-1C211D91B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6250" y="841376"/>
            <a:ext cx="6254750" cy="688975"/>
          </a:xfrm>
          <a:prstGeom prst="rect">
            <a:avLst/>
          </a:prstGeom>
        </p:spPr>
        <p:txBody>
          <a:bodyPr anchor="t"/>
          <a:lstStyle>
            <a:lvl1pPr algn="l">
              <a:defRPr sz="3200" b="1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C116CC7-AB88-B686-E139-81CF6DEE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6250" y="1609726"/>
            <a:ext cx="6635750" cy="12414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Quicksand" pitchFamily="2" charset="0"/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0287774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KEY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420741B-D363-4830-98BD-C04A8FAFB4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06FA58F4-A4B2-443C-9BC1-735FED8F4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039" y="1483543"/>
            <a:ext cx="7517921" cy="181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85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4" r:id="rId2"/>
    <p:sldLayoutId id="2147483708" r:id="rId3"/>
    <p:sldLayoutId id="2147483695" r:id="rId4"/>
    <p:sldLayoutId id="2147483696" r:id="rId5"/>
    <p:sldLayoutId id="2147483751" r:id="rId6"/>
    <p:sldLayoutId id="2147483752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BAEBDF-6396-E723-BE55-1904697DFE6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71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bg1"/>
              </a:solidFill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F8063D0A-915C-1B76-DF23-A37F74DE3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-8956"/>
          <a:stretch/>
        </p:blipFill>
        <p:spPr>
          <a:xfrm rot="10800000">
            <a:off x="1004216" y="1037045"/>
            <a:ext cx="535173" cy="473938"/>
          </a:xfrm>
          <a:prstGeom prst="rect">
            <a:avLst/>
          </a:prstGeom>
        </p:spPr>
      </p:pic>
      <p:pic>
        <p:nvPicPr>
          <p:cNvPr id="9" name="Image 8" descr="Une image contenant cercle&#10;&#10;Description générée automatiquement">
            <a:extLst>
              <a:ext uri="{FF2B5EF4-FFF2-40B4-BE49-F238E27FC236}">
                <a16:creationId xmlns:a16="http://schemas.microsoft.com/office/drawing/2014/main" id="{4826F3B9-07CA-A602-2DD9-BEF6435C1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794"/>
          <a:stretch/>
        </p:blipFill>
        <p:spPr>
          <a:xfrm>
            <a:off x="3084990" y="3025818"/>
            <a:ext cx="2974015" cy="2117682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015246A4-D073-C2B2-4478-781CD8E7776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0215" y="3236881"/>
            <a:ext cx="1983564" cy="1983564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D69F1E14-C220-3988-38D9-C7E8CAC37E26}"/>
              </a:ext>
            </a:extLst>
          </p:cNvPr>
          <p:cNvSpPr/>
          <p:nvPr userDrawn="1"/>
        </p:nvSpPr>
        <p:spPr>
          <a:xfrm>
            <a:off x="5850741" y="3368413"/>
            <a:ext cx="307777" cy="3077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9687958-5A94-AD4C-C07A-ECE117E89C25}"/>
              </a:ext>
            </a:extLst>
          </p:cNvPr>
          <p:cNvSpPr/>
          <p:nvPr userDrawn="1"/>
        </p:nvSpPr>
        <p:spPr>
          <a:xfrm>
            <a:off x="6196294" y="3601354"/>
            <a:ext cx="149672" cy="1496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127168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99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70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Livvic Light" pitchFamily="2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Livvic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ivvic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Livvic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Livvic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Livvic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1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4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7.jpeg"/><Relationship Id="rId7" Type="http://schemas.openxmlformats.org/officeDocument/2006/relationships/image" Target="../media/image52.jpeg"/><Relationship Id="rId12" Type="http://schemas.openxmlformats.org/officeDocument/2006/relationships/image" Target="../media/image8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jpeg"/><Relationship Id="rId10" Type="http://schemas.openxmlformats.org/officeDocument/2006/relationships/image" Target="../media/image86.png"/><Relationship Id="rId4" Type="http://schemas.openxmlformats.org/officeDocument/2006/relationships/image" Target="../media/image48.jpe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5.png"/><Relationship Id="rId7" Type="http://schemas.openxmlformats.org/officeDocument/2006/relationships/image" Target="../media/image47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11" Type="http://schemas.openxmlformats.org/officeDocument/2006/relationships/image" Target="../media/image52.jpeg"/><Relationship Id="rId5" Type="http://schemas.openxmlformats.org/officeDocument/2006/relationships/image" Target="../media/image86.png"/><Relationship Id="rId10" Type="http://schemas.openxmlformats.org/officeDocument/2006/relationships/image" Target="../media/image51.png"/><Relationship Id="rId4" Type="http://schemas.openxmlformats.org/officeDocument/2006/relationships/image" Target="../media/image87.emf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ecd-ilibrary.org/sites/aa1edf33-en/index.html?itemId=/content/publication/aa1edf33-en" TargetMode="External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microsoft.com/office/2007/relationships/hdphoto" Target="../media/hdphoto1.wdp"/><Relationship Id="rId4" Type="http://schemas.openxmlformats.org/officeDocument/2006/relationships/image" Target="../media/image37.emf"/><Relationship Id="rId9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kiyan.vadoudi@carbios.com" TargetMode="External"/><Relationship Id="rId5" Type="http://schemas.openxmlformats.org/officeDocument/2006/relationships/image" Target="../media/image31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coinvent.org/" TargetMode="External"/><Relationship Id="rId3" Type="http://schemas.openxmlformats.org/officeDocument/2006/relationships/image" Target="../media/image42.jpeg"/><Relationship Id="rId7" Type="http://schemas.openxmlformats.org/officeDocument/2006/relationships/hyperlink" Target="https://www.oecd-ilibrary.org/sites/aa1edf33-en/index.html?itemId=/content/publication/aa1edf33-e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2.wdp"/><Relationship Id="rId18" Type="http://schemas.openxmlformats.org/officeDocument/2006/relationships/hyperlink" Target="https://zerowasteeurope.eu/library/how-circular-is-pet/" TargetMode="External"/><Relationship Id="rId3" Type="http://schemas.openxmlformats.org/officeDocument/2006/relationships/image" Target="../media/image46.jpeg"/><Relationship Id="rId21" Type="http://schemas.openxmlformats.org/officeDocument/2006/relationships/image" Target="../media/image60.pn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8.png"/><Relationship Id="rId20" Type="http://schemas.openxmlformats.org/officeDocument/2006/relationships/hyperlink" Target="https://www.statist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5" Type="http://schemas.openxmlformats.org/officeDocument/2006/relationships/image" Target="../media/image57.png"/><Relationship Id="rId23" Type="http://schemas.openxmlformats.org/officeDocument/2006/relationships/image" Target="../media/image62.png"/><Relationship Id="rId10" Type="http://schemas.openxmlformats.org/officeDocument/2006/relationships/image" Target="../media/image53.jpeg"/><Relationship Id="rId19" Type="http://schemas.openxmlformats.org/officeDocument/2006/relationships/hyperlink" Target="https://food.ec.europa.eu/safety/chemical-safety/food-contact-materials/plastic-recycling_en#:~:text=What%20does%20the%20Regulation%20do,'recycled%20plastic%20FCMs')." TargetMode="External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6.png"/><Relationship Id="rId22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49.jpeg"/><Relationship Id="rId18" Type="http://schemas.microsoft.com/office/2007/relationships/hdphoto" Target="../media/hdphoto2.wdp"/><Relationship Id="rId3" Type="http://schemas.openxmlformats.org/officeDocument/2006/relationships/image" Target="../media/image52.jpeg"/><Relationship Id="rId21" Type="http://schemas.openxmlformats.org/officeDocument/2006/relationships/image" Target="../media/image60.png"/><Relationship Id="rId7" Type="http://schemas.openxmlformats.org/officeDocument/2006/relationships/image" Target="../media/image57.png"/><Relationship Id="rId12" Type="http://schemas.openxmlformats.org/officeDocument/2006/relationships/image" Target="../media/image48.jpe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png"/><Relationship Id="rId20" Type="http://schemas.openxmlformats.org/officeDocument/2006/relationships/hyperlink" Target="https://zerowasteeurope.eu/library/how-circular-is-p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47.jpeg"/><Relationship Id="rId5" Type="http://schemas.openxmlformats.org/officeDocument/2006/relationships/image" Target="../media/image59.png"/><Relationship Id="rId15" Type="http://schemas.openxmlformats.org/officeDocument/2006/relationships/image" Target="../media/image51.png"/><Relationship Id="rId23" Type="http://schemas.openxmlformats.org/officeDocument/2006/relationships/image" Target="../media/image64.svg"/><Relationship Id="rId10" Type="http://schemas.openxmlformats.org/officeDocument/2006/relationships/image" Target="../media/image46.jpeg"/><Relationship Id="rId19" Type="http://schemas.openxmlformats.org/officeDocument/2006/relationships/hyperlink" Target="https://food.ec.europa.eu/safety/chemical-safety/food-contact-materials/plastic-recycling_en#:~:text=What%20does%20the%20Regulation%20do,'recycled%20plastic%20FCMs')." TargetMode="External"/><Relationship Id="rId4" Type="http://schemas.openxmlformats.org/officeDocument/2006/relationships/image" Target="../media/image53.jpeg"/><Relationship Id="rId9" Type="http://schemas.openxmlformats.org/officeDocument/2006/relationships/hyperlink" Target="https://4spepublications.onlinelibrary.wiley.com/doi/10.1002/pen.24182" TargetMode="External"/><Relationship Id="rId14" Type="http://schemas.openxmlformats.org/officeDocument/2006/relationships/image" Target="../media/image50.jpeg"/><Relationship Id="rId22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68.jpe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png"/><Relationship Id="rId5" Type="http://schemas.openxmlformats.org/officeDocument/2006/relationships/image" Target="../media/image23.svg"/><Relationship Id="rId10" Type="http://schemas.openxmlformats.org/officeDocument/2006/relationships/image" Target="../media/image71.jpeg"/><Relationship Id="rId4" Type="http://schemas.openxmlformats.org/officeDocument/2006/relationships/image" Target="../media/image8.png"/><Relationship Id="rId9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BF4FA29-D62C-5FE3-2659-D3C64F5A0D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7" t="11349" r="13485" b="10727"/>
          <a:stretch/>
        </p:blipFill>
        <p:spPr>
          <a:xfrm>
            <a:off x="1443445" y="1956214"/>
            <a:ext cx="3887183" cy="2778621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D6937E3F-8986-94EA-A9E5-EF5362F4F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5662" y="2412028"/>
            <a:ext cx="2204828" cy="933496"/>
          </a:xfrm>
          <a:prstGeom prst="rect">
            <a:avLst/>
          </a:prstGeom>
        </p:spPr>
      </p:pic>
      <p:pic>
        <p:nvPicPr>
          <p:cNvPr id="1026" name="Picture 2" descr="What is a LIFE project? - LIFE SeaBil">
            <a:extLst>
              <a:ext uri="{FF2B5EF4-FFF2-40B4-BE49-F238E27FC236}">
                <a16:creationId xmlns:a16="http://schemas.microsoft.com/office/drawing/2014/main" id="{3495CEF8-E118-3A62-6484-981AE41CF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052" y="0"/>
            <a:ext cx="604699" cy="63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EECFB20B-44E1-631C-061D-D0D5DF2F5B56}"/>
              </a:ext>
            </a:extLst>
          </p:cNvPr>
          <p:cNvSpPr txBox="1">
            <a:spLocks/>
          </p:cNvSpPr>
          <p:nvPr/>
        </p:nvSpPr>
        <p:spPr>
          <a:xfrm>
            <a:off x="6281541" y="3927511"/>
            <a:ext cx="2424853" cy="85958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GB" sz="1200" b="1" dirty="0">
                <a:solidFill>
                  <a:srgbClr val="071664"/>
                </a:solidFill>
                <a:latin typeface="Quicksand"/>
              </a:rPr>
              <a:t>Kiyan Vadoudi</a:t>
            </a:r>
            <a:endParaRPr lang="en-GB" sz="1200" dirty="0">
              <a:solidFill>
                <a:srgbClr val="071664"/>
              </a:solidFill>
              <a:latin typeface="Quicksand"/>
            </a:endParaRPr>
          </a:p>
          <a:p>
            <a:pPr>
              <a:lnSpc>
                <a:spcPct val="150000"/>
              </a:lnSpc>
            </a:pPr>
            <a:r>
              <a:rPr lang="en-GB" sz="1000" dirty="0">
                <a:solidFill>
                  <a:srgbClr val="071664"/>
                </a:solidFill>
                <a:latin typeface="Quicksand"/>
              </a:rPr>
              <a:t>LCA and Circular Economy Specialist</a:t>
            </a: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35D7A188-3D61-6C51-1F32-160D12E12F52}"/>
              </a:ext>
            </a:extLst>
          </p:cNvPr>
          <p:cNvSpPr txBox="1">
            <a:spLocks/>
          </p:cNvSpPr>
          <p:nvPr/>
        </p:nvSpPr>
        <p:spPr>
          <a:xfrm>
            <a:off x="557182" y="604603"/>
            <a:ext cx="8212219" cy="105116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1800" b="1" i="0" u="none" strike="noStrike" dirty="0">
                <a:solidFill>
                  <a:srgbClr val="071664"/>
                </a:solidFill>
                <a:effectLst/>
                <a:latin typeface="Quicksand"/>
              </a:rPr>
              <a:t>Life Cycle Assessment of Carbios Enzymatic </a:t>
            </a:r>
            <a:r>
              <a:rPr lang="en-GB" sz="1800" b="1" dirty="0">
                <a:solidFill>
                  <a:srgbClr val="071664"/>
                </a:solidFill>
                <a:latin typeface="Quicksand"/>
              </a:rPr>
              <a:t>Bio-Recycling</a:t>
            </a:r>
            <a:r>
              <a:rPr lang="en-GB" sz="1800" b="1" i="0" u="none" strike="noStrike" dirty="0">
                <a:solidFill>
                  <a:srgbClr val="071664"/>
                </a:solidFill>
                <a:effectLst/>
                <a:latin typeface="Quicksand"/>
              </a:rPr>
              <a:t> Technology: Powering PET Plastic and Textile Circularity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Quicksand"/>
              </a:rPr>
              <a:t>​</a:t>
            </a:r>
            <a:endParaRPr lang="fr-FR" sz="2400" b="1" dirty="0">
              <a:solidFill>
                <a:srgbClr val="071664"/>
              </a:solidFill>
              <a:latin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49566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B674F-CFF2-BD35-E5B9-9A953BD9F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D54E11-E8B6-A466-7FEB-115BFCE2AE1E}"/>
              </a:ext>
            </a:extLst>
          </p:cNvPr>
          <p:cNvGrpSpPr>
            <a:grpSpLocks noChangeAspect="1"/>
          </p:cNvGrpSpPr>
          <p:nvPr/>
        </p:nvGrpSpPr>
        <p:grpSpPr>
          <a:xfrm>
            <a:off x="565975" y="255669"/>
            <a:ext cx="1076058" cy="1080000"/>
            <a:chOff x="594399" y="1815921"/>
            <a:chExt cx="1441928" cy="144720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2B7966B-8E18-1E27-BEDC-3453A7AC8CF7}"/>
                </a:ext>
              </a:extLst>
            </p:cNvPr>
            <p:cNvSpPr/>
            <p:nvPr/>
          </p:nvSpPr>
          <p:spPr>
            <a:xfrm>
              <a:off x="594399" y="1815921"/>
              <a:ext cx="1441928" cy="14472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D659CDA-C900-DF56-2670-4FAA877D3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3656" y="1907817"/>
              <a:ext cx="1263413" cy="126341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B556C84-7142-D435-15B6-B2BC74BF0E4B}"/>
              </a:ext>
            </a:extLst>
          </p:cNvPr>
          <p:cNvSpPr txBox="1"/>
          <p:nvPr/>
        </p:nvSpPr>
        <p:spPr>
          <a:xfrm>
            <a:off x="-31150" y="1639831"/>
            <a:ext cx="2347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fr-FR" sz="1600" dirty="0" err="1">
                <a:solidFill>
                  <a:srgbClr val="FFFFFF"/>
                </a:solidFill>
                <a:latin typeface="Quicksand bold" pitchFamily="2" charset="0"/>
              </a:rPr>
              <a:t>Environmental</a:t>
            </a:r>
            <a:r>
              <a:rPr lang="fr-FR" sz="1600" dirty="0">
                <a:solidFill>
                  <a:srgbClr val="FFFFFF"/>
                </a:solidFill>
                <a:latin typeface="Quicksand bold" pitchFamily="2" charset="0"/>
              </a:rPr>
              <a:t> impacts </a:t>
            </a:r>
          </a:p>
          <a:p>
            <a:pPr algn="ctr" defTabSz="685800"/>
            <a:r>
              <a:rPr lang="fr-FR" sz="1600" dirty="0">
                <a:solidFill>
                  <a:srgbClr val="FFFFFF"/>
                </a:solidFill>
                <a:latin typeface="Quicksand bold" pitchFamily="2" charset="0"/>
              </a:rPr>
              <a:t>&amp; </a:t>
            </a:r>
          </a:p>
          <a:p>
            <a:pPr algn="ctr" defTabSz="685800"/>
            <a:r>
              <a:rPr lang="fr-FR" sz="1600" dirty="0" err="1">
                <a:solidFill>
                  <a:srgbClr val="FFFFFF"/>
                </a:solidFill>
                <a:latin typeface="Quicksand bold" pitchFamily="2" charset="0"/>
              </a:rPr>
              <a:t>Circularity</a:t>
            </a:r>
            <a:r>
              <a:rPr lang="fr-FR" sz="1600" dirty="0">
                <a:solidFill>
                  <a:srgbClr val="FFFFFF"/>
                </a:solidFill>
                <a:latin typeface="Quicksand bold" pitchFamily="2" charset="0"/>
              </a:rPr>
              <a:t> </a:t>
            </a:r>
            <a:r>
              <a:rPr lang="fr-FR" sz="1600" dirty="0" err="1">
                <a:solidFill>
                  <a:srgbClr val="FFFFFF"/>
                </a:solidFill>
                <a:latin typeface="Quicksand bold" pitchFamily="2" charset="0"/>
              </a:rPr>
              <a:t>assessment</a:t>
            </a:r>
            <a:endParaRPr lang="fr-FR" sz="1600" dirty="0">
              <a:solidFill>
                <a:srgbClr val="FFFFFF"/>
              </a:solidFill>
              <a:latin typeface="Quicksand bold" pitchFamily="2" charset="0"/>
            </a:endParaRP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729E4A54-3E4D-39E4-03B7-46D6E3B78A91}"/>
              </a:ext>
            </a:extLst>
          </p:cNvPr>
          <p:cNvSpPr txBox="1"/>
          <p:nvPr/>
        </p:nvSpPr>
        <p:spPr>
          <a:xfrm>
            <a:off x="304804" y="4212958"/>
            <a:ext cx="1675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fr-FR" sz="1600" dirty="0">
                <a:solidFill>
                  <a:srgbClr val="FFFFFF"/>
                </a:solidFill>
                <a:latin typeface="Quicksand bold" pitchFamily="2" charset="0"/>
              </a:rPr>
              <a:t>Packaging &amp; Textile </a:t>
            </a:r>
          </a:p>
        </p:txBody>
      </p:sp>
      <p:pic>
        <p:nvPicPr>
          <p:cNvPr id="30" name="Picture 2" descr="Packaging - Free food icons">
            <a:extLst>
              <a:ext uri="{FF2B5EF4-FFF2-40B4-BE49-F238E27FC236}">
                <a16:creationId xmlns:a16="http://schemas.microsoft.com/office/drawing/2014/main" id="{6916F705-D416-C0E7-1634-42DD9F3E5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19" y="3418380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14">
            <a:extLst>
              <a:ext uri="{FF2B5EF4-FFF2-40B4-BE49-F238E27FC236}">
                <a16:creationId xmlns:a16="http://schemas.microsoft.com/office/drawing/2014/main" id="{9386F95E-B05F-9207-DE7A-10865E7C4868}"/>
              </a:ext>
            </a:extLst>
          </p:cNvPr>
          <p:cNvGrpSpPr/>
          <p:nvPr/>
        </p:nvGrpSpPr>
        <p:grpSpPr>
          <a:xfrm>
            <a:off x="3293654" y="1588881"/>
            <a:ext cx="5038623" cy="1271236"/>
            <a:chOff x="1151318" y="1044515"/>
            <a:chExt cx="5829578" cy="1694981"/>
          </a:xfrm>
        </p:grpSpPr>
        <p:grpSp>
          <p:nvGrpSpPr>
            <p:cNvPr id="9" name="Groupe 15">
              <a:extLst>
                <a:ext uri="{FF2B5EF4-FFF2-40B4-BE49-F238E27FC236}">
                  <a16:creationId xmlns:a16="http://schemas.microsoft.com/office/drawing/2014/main" id="{B57F9B13-0967-73E9-C854-7416C9279718}"/>
                </a:ext>
              </a:extLst>
            </p:cNvPr>
            <p:cNvGrpSpPr/>
            <p:nvPr/>
          </p:nvGrpSpPr>
          <p:grpSpPr>
            <a:xfrm>
              <a:off x="1151318" y="1047366"/>
              <a:ext cx="5829578" cy="1692130"/>
              <a:chOff x="959932" y="1047366"/>
              <a:chExt cx="5829578" cy="1692130"/>
            </a:xfrm>
          </p:grpSpPr>
          <p:sp>
            <p:nvSpPr>
              <p:cNvPr id="22" name="ZoneTexte 18">
                <a:extLst>
                  <a:ext uri="{FF2B5EF4-FFF2-40B4-BE49-F238E27FC236}">
                    <a16:creationId xmlns:a16="http://schemas.microsoft.com/office/drawing/2014/main" id="{29DAEF70-BA98-8442-BFE3-2552CBE0D15C}"/>
                  </a:ext>
                </a:extLst>
              </p:cNvPr>
              <p:cNvSpPr txBox="1"/>
              <p:nvPr/>
            </p:nvSpPr>
            <p:spPr>
              <a:xfrm>
                <a:off x="2362698" y="1067245"/>
                <a:ext cx="4426812" cy="167225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defTabSz="457178">
                  <a:spcBef>
                    <a:spcPts val="900"/>
                  </a:spcBef>
                  <a:defRPr/>
                </a:pPr>
                <a:r>
                  <a:rPr lang="fr-FR" sz="2000" b="1" dirty="0">
                    <a:solidFill>
                      <a:srgbClr val="071464"/>
                    </a:solidFill>
                    <a:latin typeface="Quicksand"/>
                  </a:rPr>
                  <a:t>-90 % CO</a:t>
                </a:r>
                <a:r>
                  <a:rPr lang="fr-FR" sz="2000" b="1" baseline="-25000" dirty="0">
                    <a:solidFill>
                      <a:srgbClr val="071464"/>
                    </a:solidFill>
                    <a:latin typeface="Quicksand"/>
                  </a:rPr>
                  <a:t>2</a:t>
                </a:r>
                <a:r>
                  <a:rPr lang="fr-FR" sz="2000" b="1" dirty="0">
                    <a:solidFill>
                      <a:srgbClr val="071464"/>
                    </a:solidFill>
                    <a:latin typeface="Quicksand"/>
                  </a:rPr>
                  <a:t> </a:t>
                </a:r>
                <a:r>
                  <a:rPr lang="fr-FR" sz="2000" dirty="0" err="1">
                    <a:solidFill>
                      <a:srgbClr val="071464"/>
                    </a:solidFill>
                    <a:latin typeface="Quicksand"/>
                  </a:rPr>
                  <a:t>emissions</a:t>
                </a:r>
                <a:br>
                  <a:rPr lang="fr-FR" sz="300" dirty="0">
                    <a:solidFill>
                      <a:srgbClr val="071464"/>
                    </a:solidFill>
                    <a:highlight>
                      <a:srgbClr val="FFFF00"/>
                    </a:highlight>
                    <a:latin typeface="Quicksand" pitchFamily="2" charset="0"/>
                  </a:rPr>
                </a:br>
                <a:r>
                  <a:rPr lang="fr-FR" sz="1400" dirty="0">
                    <a:solidFill>
                      <a:srgbClr val="071464"/>
                    </a:solidFill>
                    <a:latin typeface="Quicksand"/>
                  </a:rPr>
                  <a:t>vs one cycle of </a:t>
                </a:r>
                <a:r>
                  <a:rPr lang="fr-FR" sz="1400" dirty="0" err="1">
                    <a:solidFill>
                      <a:srgbClr val="071464"/>
                    </a:solidFill>
                    <a:latin typeface="Quicksand"/>
                  </a:rPr>
                  <a:t>virgin</a:t>
                </a:r>
                <a:r>
                  <a:rPr lang="fr-FR" sz="1400" dirty="0">
                    <a:solidFill>
                      <a:srgbClr val="071464"/>
                    </a:solidFill>
                    <a:latin typeface="Quicksand"/>
                  </a:rPr>
                  <a:t> PET production*</a:t>
                </a:r>
              </a:p>
              <a:p>
                <a:pPr defTabSz="457178">
                  <a:spcBef>
                    <a:spcPts val="900"/>
                  </a:spcBef>
                  <a:defRPr/>
                </a:pPr>
                <a:r>
                  <a:rPr lang="en-US" sz="2000" b="1" dirty="0">
                    <a:solidFill>
                      <a:srgbClr val="001A72"/>
                    </a:solidFill>
                    <a:latin typeface="Quicksand"/>
                  </a:rPr>
                  <a:t>~95 </a:t>
                </a:r>
                <a:r>
                  <a:rPr lang="en-US" sz="2000" b="1" dirty="0" err="1">
                    <a:solidFill>
                      <a:srgbClr val="001A72"/>
                    </a:solidFill>
                    <a:latin typeface="Quicksand"/>
                  </a:rPr>
                  <a:t>ktons</a:t>
                </a:r>
                <a:r>
                  <a:rPr lang="en-US" sz="2000" b="1" dirty="0">
                    <a:solidFill>
                      <a:srgbClr val="001A72"/>
                    </a:solidFill>
                    <a:latin typeface="Quicksand"/>
                  </a:rPr>
                  <a:t> CO</a:t>
                </a:r>
                <a:r>
                  <a:rPr lang="en-US" sz="2000" b="1" baseline="-25000" dirty="0">
                    <a:solidFill>
                      <a:srgbClr val="001A72"/>
                    </a:solidFill>
                    <a:latin typeface="Quicksand"/>
                  </a:rPr>
                  <a:t>2</a:t>
                </a:r>
                <a:r>
                  <a:rPr lang="en-US" sz="2000" b="1" dirty="0">
                    <a:solidFill>
                      <a:srgbClr val="001A72"/>
                    </a:solidFill>
                    <a:latin typeface="Quicksand"/>
                  </a:rPr>
                  <a:t>/year </a:t>
                </a:r>
                <a:r>
                  <a:rPr lang="en-US" sz="2000" dirty="0">
                    <a:solidFill>
                      <a:srgbClr val="001A72"/>
                    </a:solidFill>
                    <a:latin typeface="Quicksand"/>
                  </a:rPr>
                  <a:t>savings</a:t>
                </a:r>
                <a:r>
                  <a:rPr lang="en-US" sz="1400" dirty="0">
                    <a:solidFill>
                      <a:srgbClr val="001A72"/>
                    </a:solidFill>
                    <a:latin typeface="Quicksand"/>
                  </a:rPr>
                  <a:t> </a:t>
                </a:r>
              </a:p>
              <a:p>
                <a:pPr defTabSz="457178">
                  <a:defRPr/>
                </a:pPr>
                <a:r>
                  <a:rPr lang="en-US" sz="1400" dirty="0">
                    <a:solidFill>
                      <a:srgbClr val="001A72"/>
                    </a:solidFill>
                    <a:latin typeface="Quicksand"/>
                  </a:rPr>
                  <a:t>in the first plant at </a:t>
                </a:r>
                <a:r>
                  <a:rPr lang="en-US" sz="1400" dirty="0" err="1">
                    <a:solidFill>
                      <a:srgbClr val="001A72"/>
                    </a:solidFill>
                    <a:latin typeface="Quicksand"/>
                  </a:rPr>
                  <a:t>Longlaville</a:t>
                </a:r>
                <a:r>
                  <a:rPr lang="en-US" sz="1400" dirty="0">
                    <a:solidFill>
                      <a:srgbClr val="001A72"/>
                    </a:solidFill>
                    <a:latin typeface="Quicksand"/>
                  </a:rPr>
                  <a:t>*</a:t>
                </a:r>
              </a:p>
            </p:txBody>
          </p:sp>
          <p:sp>
            <p:nvSpPr>
              <p:cNvPr id="23" name="Ellipse 19">
                <a:extLst>
                  <a:ext uri="{FF2B5EF4-FFF2-40B4-BE49-F238E27FC236}">
                    <a16:creationId xmlns:a16="http://schemas.microsoft.com/office/drawing/2014/main" id="{B07F17E4-74A5-9F74-9EE2-6507A0507069}"/>
                  </a:ext>
                </a:extLst>
              </p:cNvPr>
              <p:cNvSpPr/>
              <p:nvPr/>
            </p:nvSpPr>
            <p:spPr>
              <a:xfrm>
                <a:off x="959932" y="1047366"/>
                <a:ext cx="1304802" cy="1398294"/>
              </a:xfrm>
              <a:prstGeom prst="ellipse">
                <a:avLst/>
              </a:prstGeom>
              <a:solidFill>
                <a:srgbClr val="02B6AB"/>
              </a:solidFill>
              <a:ln>
                <a:noFill/>
              </a:ln>
              <a:effectLst>
                <a:outerShdw blurRad="101600" dist="50800" dir="4560000" algn="tl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GB" sz="1600" dirty="0">
                  <a:solidFill>
                    <a:srgbClr val="FFFFFF"/>
                  </a:solidFill>
                  <a:latin typeface="Quicksand" pitchFamily="2" charset="0"/>
                </a:endParaRPr>
              </a:p>
            </p:txBody>
          </p:sp>
        </p:grpSp>
        <p:cxnSp>
          <p:nvCxnSpPr>
            <p:cNvPr id="14" name="Connecteur droit 16">
              <a:extLst>
                <a:ext uri="{FF2B5EF4-FFF2-40B4-BE49-F238E27FC236}">
                  <a16:creationId xmlns:a16="http://schemas.microsoft.com/office/drawing/2014/main" id="{F34A1461-E513-7D57-DFCC-A632A50F93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6547" y="2436358"/>
              <a:ext cx="2915921" cy="0"/>
            </a:xfrm>
            <a:prstGeom prst="line">
              <a:avLst/>
            </a:prstGeom>
            <a:ln w="9525">
              <a:solidFill>
                <a:schemeClr val="tx1">
                  <a:alpha val="19809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17">
              <a:extLst>
                <a:ext uri="{FF2B5EF4-FFF2-40B4-BE49-F238E27FC236}">
                  <a16:creationId xmlns:a16="http://schemas.microsoft.com/office/drawing/2014/main" id="{8E72585A-3708-15D7-10AF-DA509BDDEB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6548" y="1044515"/>
              <a:ext cx="2915920" cy="0"/>
            </a:xfrm>
            <a:prstGeom prst="line">
              <a:avLst/>
            </a:prstGeom>
            <a:ln w="9525">
              <a:solidFill>
                <a:schemeClr val="tx1">
                  <a:alpha val="19809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phique 27">
            <a:extLst>
              <a:ext uri="{FF2B5EF4-FFF2-40B4-BE49-F238E27FC236}">
                <a16:creationId xmlns:a16="http://schemas.microsoft.com/office/drawing/2014/main" id="{4B435C5F-2575-884C-9738-C246906DF1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5631" y="1751213"/>
            <a:ext cx="786860" cy="700197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DD93A79-D67E-7930-34C8-478A533F4774}"/>
              </a:ext>
            </a:extLst>
          </p:cNvPr>
          <p:cNvSpPr txBox="1"/>
          <p:nvPr/>
        </p:nvSpPr>
        <p:spPr>
          <a:xfrm>
            <a:off x="2940183" y="3474294"/>
            <a:ext cx="5392094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178">
              <a:defRPr/>
            </a:pPr>
            <a:r>
              <a:rPr lang="en-US" sz="1050" dirty="0">
                <a:solidFill>
                  <a:srgbClr val="071464"/>
                </a:solidFill>
                <a:latin typeface="Quicksand Light"/>
              </a:rPr>
              <a:t>* France scenario, taking into account diversion of 75% PET waste from a conventional end-of-life</a:t>
            </a:r>
          </a:p>
          <a:p>
            <a:pPr algn="ctr" defTabSz="457178">
              <a:defRPr/>
            </a:pPr>
            <a:r>
              <a:rPr lang="en-US" sz="1050" dirty="0">
                <a:solidFill>
                  <a:srgbClr val="071464"/>
                </a:solidFill>
                <a:latin typeface="Quicksand Light"/>
              </a:rPr>
              <a:t>   Virgin PET: 2.9kg CO</a:t>
            </a:r>
            <a:r>
              <a:rPr lang="en-US" sz="1050" baseline="-25000" dirty="0">
                <a:solidFill>
                  <a:srgbClr val="071464"/>
                </a:solidFill>
                <a:latin typeface="Quicksand Light"/>
              </a:rPr>
              <a:t>2</a:t>
            </a:r>
            <a:r>
              <a:rPr lang="en-US" sz="1050" dirty="0">
                <a:solidFill>
                  <a:srgbClr val="071464"/>
                </a:solidFill>
                <a:latin typeface="Quicksand Light"/>
              </a:rPr>
              <a:t>/kg (cradle to gate), </a:t>
            </a:r>
            <a:r>
              <a:rPr lang="en-US" sz="1050" dirty="0" err="1">
                <a:solidFill>
                  <a:srgbClr val="071464"/>
                </a:solidFill>
                <a:latin typeface="Quicksand Light"/>
              </a:rPr>
              <a:t>ecoinvent</a:t>
            </a:r>
            <a:r>
              <a:rPr lang="en-US" sz="1050" dirty="0">
                <a:solidFill>
                  <a:srgbClr val="071464"/>
                </a:solidFill>
                <a:latin typeface="Quicksand Light"/>
              </a:rPr>
              <a:t> 3.10 base</a:t>
            </a:r>
          </a:p>
          <a:p>
            <a:pPr algn="ctr" defTabSz="457178">
              <a:defRPr/>
            </a:pPr>
            <a:r>
              <a:rPr lang="en-US" sz="1050" dirty="0">
                <a:solidFill>
                  <a:srgbClr val="071464"/>
                </a:solidFill>
                <a:latin typeface="Quicksand Light"/>
              </a:rPr>
              <a:t>Capacity of 50,000 tons of PET waste per year</a:t>
            </a:r>
            <a:endParaRPr lang="fr-FR" sz="1050" dirty="0">
              <a:solidFill>
                <a:srgbClr val="071464"/>
              </a:solidFill>
              <a:latin typeface="Quicksand Light"/>
            </a:endParaRPr>
          </a:p>
        </p:txBody>
      </p:sp>
      <p:pic>
        <p:nvPicPr>
          <p:cNvPr id="5" name="Picture 6" descr="Textile Icons &amp; Symbols">
            <a:extLst>
              <a:ext uri="{FF2B5EF4-FFF2-40B4-BE49-F238E27FC236}">
                <a16:creationId xmlns:a16="http://schemas.microsoft.com/office/drawing/2014/main" id="{A848F3FE-A302-0D60-9A8F-34B87B0C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35" y="3418380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64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914FFC8-7939-3A94-2DBD-93A0C9D86E72}"/>
              </a:ext>
            </a:extLst>
          </p:cNvPr>
          <p:cNvSpPr txBox="1"/>
          <p:nvPr/>
        </p:nvSpPr>
        <p:spPr>
          <a:xfrm>
            <a:off x="461088" y="1946983"/>
            <a:ext cx="8202967" cy="220509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just" defTabSz="685783"/>
            <a:r>
              <a:rPr lang="en-US" sz="1388" b="1" dirty="0">
                <a:solidFill>
                  <a:srgbClr val="4DBFB8"/>
                </a:solidFill>
                <a:latin typeface="Quicksand"/>
              </a:rPr>
              <a:t>General methods</a:t>
            </a:r>
            <a:endParaRPr lang="en-US" sz="1388" dirty="0">
              <a:solidFill>
                <a:srgbClr val="4DBFB8"/>
              </a:solidFill>
              <a:latin typeface="Quicksand"/>
            </a:endParaRPr>
          </a:p>
          <a:p>
            <a:pPr marL="556736" lvl="1" indent="-213836" algn="just" defTabSz="685783">
              <a:buFont typeface="Arial" panose="020B0604020202020204" pitchFamily="34" charset="0"/>
              <a:buChar char="•"/>
            </a:pPr>
            <a:r>
              <a:rPr lang="en-US" sz="1388" dirty="0">
                <a:solidFill>
                  <a:srgbClr val="071464"/>
                </a:solidFill>
                <a:latin typeface="Quicksand"/>
              </a:rPr>
              <a:t>Use of ISO 14040/14044 standard in </a:t>
            </a:r>
            <a:r>
              <a:rPr lang="en-US" sz="1388" b="1" dirty="0">
                <a:solidFill>
                  <a:srgbClr val="071464"/>
                </a:solidFill>
                <a:latin typeface="Quicksand"/>
              </a:rPr>
              <a:t>cradle-to-gate</a:t>
            </a:r>
            <a:r>
              <a:rPr lang="en-US" sz="1388" dirty="0">
                <a:solidFill>
                  <a:srgbClr val="071464"/>
                </a:solidFill>
                <a:latin typeface="Quicksand"/>
              </a:rPr>
              <a:t> LCA approach</a:t>
            </a:r>
          </a:p>
          <a:p>
            <a:pPr marL="556736" lvl="1" indent="-213836" algn="just" defTabSz="685783">
              <a:buFont typeface="Arial" panose="020B0604020202020204" pitchFamily="34" charset="0"/>
              <a:buChar char="•"/>
            </a:pPr>
            <a:endParaRPr lang="en-US" sz="1388" dirty="0">
              <a:solidFill>
                <a:srgbClr val="071464"/>
              </a:solidFill>
              <a:latin typeface="Quicksand"/>
            </a:endParaRPr>
          </a:p>
          <a:p>
            <a:pPr marL="556736" lvl="1" indent="-213836" algn="just" defTabSz="685783">
              <a:buFont typeface="Arial" panose="020B0604020202020204" pitchFamily="34" charset="0"/>
              <a:buChar char="•"/>
            </a:pPr>
            <a:endParaRPr lang="en-US" sz="1388" dirty="0">
              <a:solidFill>
                <a:srgbClr val="071464"/>
              </a:solidFill>
              <a:latin typeface="Quicksand"/>
            </a:endParaRPr>
          </a:p>
          <a:p>
            <a:pPr marL="556736" lvl="1" indent="-213836" algn="just" defTabSz="685783">
              <a:buFont typeface="Arial" panose="020B0604020202020204" pitchFamily="34" charset="0"/>
              <a:buChar char="•"/>
            </a:pPr>
            <a:endParaRPr lang="en-US" sz="1388" dirty="0">
              <a:solidFill>
                <a:srgbClr val="071464"/>
              </a:solidFill>
              <a:latin typeface="Quicksand"/>
            </a:endParaRPr>
          </a:p>
          <a:p>
            <a:pPr marL="0" lvl="1" algn="just" defTabSz="685783"/>
            <a:r>
              <a:rPr lang="en-US" sz="1388" b="1" dirty="0">
                <a:solidFill>
                  <a:srgbClr val="4DBFB8"/>
                </a:solidFill>
                <a:latin typeface="Quicksand"/>
              </a:rPr>
              <a:t>Goals</a:t>
            </a:r>
          </a:p>
          <a:p>
            <a:pPr marL="556736" lvl="1" indent="-213836" algn="just" defTabSz="685783">
              <a:buFont typeface="Arial" panose="020B0604020202020204" pitchFamily="34" charset="0"/>
              <a:buChar char="•"/>
            </a:pPr>
            <a:r>
              <a:rPr lang="en-US" sz="1388" dirty="0">
                <a:solidFill>
                  <a:srgbClr val="071464"/>
                </a:solidFill>
                <a:latin typeface="Quicksand"/>
              </a:rPr>
              <a:t>Assessment of environmental impact of Carbios </a:t>
            </a:r>
            <a:r>
              <a:rPr lang="en-US" sz="1388" dirty="0" err="1">
                <a:solidFill>
                  <a:srgbClr val="071464"/>
                </a:solidFill>
                <a:latin typeface="Quicksand"/>
              </a:rPr>
              <a:t>rPET</a:t>
            </a:r>
            <a:r>
              <a:rPr lang="en-US" sz="1388" dirty="0">
                <a:solidFill>
                  <a:srgbClr val="071464"/>
                </a:solidFill>
                <a:latin typeface="Quicksand"/>
              </a:rPr>
              <a:t> produced from PET waste in </a:t>
            </a:r>
            <a:r>
              <a:rPr lang="en-US" sz="1388" dirty="0" err="1">
                <a:solidFill>
                  <a:srgbClr val="071464"/>
                </a:solidFill>
                <a:latin typeface="Quicksand"/>
              </a:rPr>
              <a:t>Longlaville</a:t>
            </a:r>
            <a:r>
              <a:rPr lang="en-US" sz="1388" dirty="0">
                <a:solidFill>
                  <a:srgbClr val="071464"/>
                </a:solidFill>
                <a:latin typeface="Quicksand"/>
              </a:rPr>
              <a:t>, </a:t>
            </a:r>
            <a:r>
              <a:rPr lang="en-US" sz="1388" b="1" dirty="0">
                <a:solidFill>
                  <a:srgbClr val="071464"/>
                </a:solidFill>
                <a:latin typeface="Quicksand"/>
              </a:rPr>
              <a:t>France </a:t>
            </a:r>
            <a:r>
              <a:rPr lang="en-US" sz="1388" dirty="0">
                <a:solidFill>
                  <a:srgbClr val="071464"/>
                </a:solidFill>
                <a:latin typeface="Quicksand"/>
              </a:rPr>
              <a:t>(currently under construction with </a:t>
            </a:r>
            <a:r>
              <a:rPr lang="en-US" sz="1388" b="1" dirty="0">
                <a:solidFill>
                  <a:srgbClr val="071464"/>
                </a:solidFill>
                <a:latin typeface="Quicksand"/>
              </a:rPr>
              <a:t>50000 ton/y </a:t>
            </a:r>
            <a:r>
              <a:rPr lang="en-US" sz="1388" dirty="0">
                <a:solidFill>
                  <a:srgbClr val="071464"/>
                </a:solidFill>
                <a:latin typeface="Quicksand"/>
              </a:rPr>
              <a:t>capacity).</a:t>
            </a:r>
          </a:p>
          <a:p>
            <a:pPr marL="556736" lvl="1" indent="-213836" algn="just" defTabSz="685783">
              <a:buFont typeface="Arial" panose="020B0604020202020204" pitchFamily="34" charset="0"/>
              <a:buChar char="•"/>
            </a:pPr>
            <a:endParaRPr lang="en-US" sz="1388" dirty="0">
              <a:solidFill>
                <a:srgbClr val="071464"/>
              </a:solidFill>
              <a:latin typeface="Quicksand"/>
            </a:endParaRPr>
          </a:p>
          <a:p>
            <a:pPr marL="556736" lvl="1" indent="-213836" algn="just" defTabSz="685783">
              <a:buFont typeface="Arial" panose="020B0604020202020204" pitchFamily="34" charset="0"/>
              <a:buChar char="•"/>
            </a:pPr>
            <a:r>
              <a:rPr lang="en-US" sz="1388" dirty="0">
                <a:solidFill>
                  <a:srgbClr val="071464"/>
                </a:solidFill>
                <a:latin typeface="Quicksand"/>
              </a:rPr>
              <a:t>Compare environmental impacts of </a:t>
            </a:r>
            <a:r>
              <a:rPr lang="en-US" sz="1388" b="1" dirty="0">
                <a:solidFill>
                  <a:srgbClr val="071464"/>
                </a:solidFill>
                <a:latin typeface="Quicksand"/>
              </a:rPr>
              <a:t>Carbios’ </a:t>
            </a:r>
            <a:r>
              <a:rPr lang="en-US" sz="1388" b="1" dirty="0" err="1">
                <a:solidFill>
                  <a:srgbClr val="071464"/>
                </a:solidFill>
                <a:latin typeface="Quicksand"/>
              </a:rPr>
              <a:t>rPET</a:t>
            </a:r>
            <a:r>
              <a:rPr lang="en-US" sz="1388" b="1" dirty="0">
                <a:solidFill>
                  <a:srgbClr val="071464"/>
                </a:solidFill>
                <a:latin typeface="Quicksand"/>
              </a:rPr>
              <a:t> versus virgin PET </a:t>
            </a:r>
            <a:r>
              <a:rPr lang="en-US" sz="1388" dirty="0">
                <a:solidFill>
                  <a:srgbClr val="071464"/>
                </a:solidFill>
                <a:latin typeface="Quicksand"/>
              </a:rPr>
              <a:t>produced in Europe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E7E4C4A-5556-E95F-0891-344ABE08910E}"/>
              </a:ext>
            </a:extLst>
          </p:cNvPr>
          <p:cNvSpPr txBox="1"/>
          <p:nvPr/>
        </p:nvSpPr>
        <p:spPr>
          <a:xfrm>
            <a:off x="461088" y="686159"/>
            <a:ext cx="8202967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783">
              <a:lnSpc>
                <a:spcPct val="120000"/>
              </a:lnSpc>
            </a:pPr>
            <a:r>
              <a:rPr lang="en-US" sz="1400" dirty="0">
                <a:solidFill>
                  <a:srgbClr val="071464"/>
                </a:solidFill>
                <a:latin typeface="Quicksand" pitchFamily="2" charset="0"/>
              </a:rPr>
              <a:t>Since 2018, Carbios has been carrying out an environmental assessment of Carbios enzymatic technology for PET packaging using the </a:t>
            </a:r>
            <a:r>
              <a:rPr lang="en-US" sz="1400" b="1" dirty="0">
                <a:solidFill>
                  <a:srgbClr val="071464"/>
                </a:solidFill>
                <a:latin typeface="Quicksand" pitchFamily="2" charset="0"/>
              </a:rPr>
              <a:t>LCA tool</a:t>
            </a:r>
            <a:r>
              <a:rPr lang="en-US" sz="1400" dirty="0">
                <a:solidFill>
                  <a:srgbClr val="071464"/>
                </a:solidFill>
                <a:latin typeface="Quicksand" pitchFamily="2" charset="0"/>
              </a:rPr>
              <a:t>.</a:t>
            </a:r>
          </a:p>
        </p:txBody>
      </p:sp>
      <p:sp>
        <p:nvSpPr>
          <p:cNvPr id="4" name="ZoneTexte 13">
            <a:extLst>
              <a:ext uri="{FF2B5EF4-FFF2-40B4-BE49-F238E27FC236}">
                <a16:creationId xmlns:a16="http://schemas.microsoft.com/office/drawing/2014/main" id="{5C2677C4-7D36-D07E-EBF5-147D5B9A8402}"/>
              </a:ext>
            </a:extLst>
          </p:cNvPr>
          <p:cNvSpPr txBox="1"/>
          <p:nvPr/>
        </p:nvSpPr>
        <p:spPr>
          <a:xfrm>
            <a:off x="470515" y="116486"/>
            <a:ext cx="81935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70">
              <a:defRPr/>
            </a:pPr>
            <a:r>
              <a:rPr lang="en-GB" sz="1800" b="1">
                <a:solidFill>
                  <a:srgbClr val="071664"/>
                </a:solidFill>
                <a:latin typeface="Quicksand"/>
              </a:rPr>
              <a:t>Goals and scope</a:t>
            </a:r>
            <a:endParaRPr lang="fr-FR" sz="1800" b="1">
              <a:solidFill>
                <a:srgbClr val="071664"/>
              </a:solidFill>
              <a:latin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8907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914FFC8-7939-3A94-2DBD-93A0C9D86E72}"/>
              </a:ext>
            </a:extLst>
          </p:cNvPr>
          <p:cNvSpPr txBox="1"/>
          <p:nvPr/>
        </p:nvSpPr>
        <p:spPr>
          <a:xfrm>
            <a:off x="427028" y="2014327"/>
            <a:ext cx="44858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783"/>
            <a:r>
              <a:rPr lang="en-US" sz="1400" b="1" dirty="0">
                <a:solidFill>
                  <a:srgbClr val="4DBFB8"/>
                </a:solidFill>
                <a:latin typeface="Quicksand" pitchFamily="2" charset="0"/>
              </a:rPr>
              <a:t>Wastes types</a:t>
            </a:r>
          </a:p>
          <a:p>
            <a:pPr algn="just" defTabSz="685783"/>
            <a:endParaRPr lang="en-US" sz="1400" dirty="0">
              <a:solidFill>
                <a:srgbClr val="071464"/>
              </a:solidFill>
              <a:latin typeface="Quicksand" pitchFamily="2" charset="0"/>
            </a:endParaRPr>
          </a:p>
          <a:p>
            <a:pPr algn="just" defTabSz="685783"/>
            <a:endParaRPr lang="en-US" sz="1400" dirty="0">
              <a:solidFill>
                <a:srgbClr val="071464"/>
              </a:solidFill>
              <a:latin typeface="Quicksand" pitchFamily="2" charset="0"/>
            </a:endParaRPr>
          </a:p>
          <a:p>
            <a:pPr marL="557199" lvl="1" indent="-214308" algn="just" defTabSz="68578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71464"/>
                </a:solidFill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Coloured and opaque bottles</a:t>
            </a:r>
          </a:p>
          <a:p>
            <a:pPr marL="557199" lvl="1" indent="-214308" algn="just" defTabSz="68578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71464"/>
                </a:solidFill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Mono and multilayer trays</a:t>
            </a:r>
          </a:p>
          <a:p>
            <a:pPr marL="557199" lvl="1" indent="-214308" algn="just" defTabSz="68578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71464"/>
                </a:solidFill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Residuals from mechanical recycling (fines)</a:t>
            </a:r>
          </a:p>
          <a:p>
            <a:pPr marL="557199" lvl="1" indent="-214308" algn="just" defTabSz="685783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71464"/>
              </a:solidFill>
              <a:latin typeface="Quicksand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3234CFCA-DFCC-6926-8D98-E9DA00A92F10}"/>
              </a:ext>
            </a:extLst>
          </p:cNvPr>
          <p:cNvSpPr txBox="1"/>
          <p:nvPr/>
        </p:nvSpPr>
        <p:spPr>
          <a:xfrm>
            <a:off x="427026" y="766523"/>
            <a:ext cx="82029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783"/>
            <a:r>
              <a:rPr lang="en-US" sz="1400" b="1" dirty="0">
                <a:solidFill>
                  <a:srgbClr val="4DBFB8"/>
                </a:solidFill>
                <a:latin typeface="Quicksand" pitchFamily="2" charset="0"/>
              </a:rPr>
              <a:t>Data Sources</a:t>
            </a:r>
            <a:endParaRPr lang="en-US" sz="1400" dirty="0">
              <a:solidFill>
                <a:srgbClr val="4DBFB8"/>
              </a:solidFill>
              <a:latin typeface="Quicksand" pitchFamily="2" charset="0"/>
            </a:endParaRPr>
          </a:p>
          <a:p>
            <a:pPr marL="557199" lvl="1" indent="-214308" algn="just" defTabSz="68578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71464"/>
                </a:solidFill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Process data from </a:t>
            </a:r>
            <a:r>
              <a:rPr lang="en-US" sz="1400" b="1" dirty="0">
                <a:solidFill>
                  <a:srgbClr val="071464"/>
                </a:solidFill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Material and Utilities balance of the Reference Unit ’s design</a:t>
            </a:r>
          </a:p>
          <a:p>
            <a:pPr marL="557199" lvl="1" indent="-214308" algn="just" defTabSz="68578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71464"/>
                </a:solidFill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Life cycle inventory (LCI) datasets: </a:t>
            </a:r>
            <a:r>
              <a:rPr lang="en-US" sz="1400" dirty="0" err="1">
                <a:solidFill>
                  <a:srgbClr val="071464"/>
                </a:solidFill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ecoinvent</a:t>
            </a:r>
            <a:r>
              <a:rPr lang="en-US" sz="1400" dirty="0">
                <a:solidFill>
                  <a:srgbClr val="071464"/>
                </a:solidFill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 databases 3.10, ADEME 2022 and Franklin Association.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E108CD-E69E-E958-3908-DEB3757ED0F7}"/>
              </a:ext>
            </a:extLst>
          </p:cNvPr>
          <p:cNvSpPr txBox="1"/>
          <p:nvPr/>
        </p:nvSpPr>
        <p:spPr>
          <a:xfrm>
            <a:off x="427026" y="2392426"/>
            <a:ext cx="8606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Quicksand" pitchFamily="2" charset="0"/>
              </a:rPr>
              <a:t>All PET waste that could not be treated by mechanical recycling to produce food-grade clear PET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C65541-C115-6CED-2A05-7586F8176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369" y="2879204"/>
            <a:ext cx="445941" cy="45856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9AE5A3E-FD99-13BB-3945-245228FA5A97}"/>
              </a:ext>
            </a:extLst>
          </p:cNvPr>
          <p:cNvSpPr/>
          <p:nvPr/>
        </p:nvSpPr>
        <p:spPr>
          <a:xfrm>
            <a:off x="5957318" y="2903393"/>
            <a:ext cx="445941" cy="428274"/>
          </a:xfrm>
          <a:prstGeom prst="ellipse">
            <a:avLst/>
          </a:prstGeom>
          <a:noFill/>
          <a:ln w="19050">
            <a:solidFill>
              <a:srgbClr val="0716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831EC7-E3DC-4C71-F2B1-B172DDE928B8}"/>
              </a:ext>
            </a:extLst>
          </p:cNvPr>
          <p:cNvGrpSpPr/>
          <p:nvPr/>
        </p:nvGrpSpPr>
        <p:grpSpPr>
          <a:xfrm>
            <a:off x="5959253" y="2989753"/>
            <a:ext cx="442014" cy="281725"/>
            <a:chOff x="3500438" y="1487915"/>
            <a:chExt cx="1191805" cy="864023"/>
          </a:xfrm>
        </p:grpSpPr>
        <p:pic>
          <p:nvPicPr>
            <p:cNvPr id="10" name="Picture 9" descr="A black and white image of a water bottle&#10;&#10;Description automatically generated">
              <a:extLst>
                <a:ext uri="{FF2B5EF4-FFF2-40B4-BE49-F238E27FC236}">
                  <a16:creationId xmlns:a16="http://schemas.microsoft.com/office/drawing/2014/main" id="{FC8EE220-3815-E3A3-DED5-0A40F20FC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0438" y="1500188"/>
              <a:ext cx="764382" cy="764382"/>
            </a:xfrm>
            <a:prstGeom prst="rect">
              <a:avLst/>
            </a:prstGeom>
          </p:spPr>
        </p:pic>
        <p:pic>
          <p:nvPicPr>
            <p:cNvPr id="14" name="Picture 13" descr="A black and white image of a water bottle&#10;&#10;Description automatically generated">
              <a:extLst>
                <a:ext uri="{FF2B5EF4-FFF2-40B4-BE49-F238E27FC236}">
                  <a16:creationId xmlns:a16="http://schemas.microsoft.com/office/drawing/2014/main" id="{999FB9CF-CFDD-7446-C789-7AAF6190D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5656" y="1487915"/>
              <a:ext cx="864023" cy="864023"/>
            </a:xfrm>
            <a:prstGeom prst="rect">
              <a:avLst/>
            </a:prstGeom>
          </p:spPr>
        </p:pic>
        <p:pic>
          <p:nvPicPr>
            <p:cNvPr id="17" name="Picture 16" descr="A black and white image of a water bottle&#10;&#10;Description automatically generated">
              <a:extLst>
                <a:ext uri="{FF2B5EF4-FFF2-40B4-BE49-F238E27FC236}">
                  <a16:creationId xmlns:a16="http://schemas.microsoft.com/office/drawing/2014/main" id="{5946628F-C9F5-2553-DED2-23E61FF40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7861" y="1497249"/>
              <a:ext cx="764382" cy="764382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B3D58E02-58DF-7462-A4C7-1804F5D0C1EA}"/>
              </a:ext>
            </a:extLst>
          </p:cNvPr>
          <p:cNvSpPr/>
          <p:nvPr/>
        </p:nvSpPr>
        <p:spPr>
          <a:xfrm>
            <a:off x="5446689" y="2908629"/>
            <a:ext cx="445941" cy="428274"/>
          </a:xfrm>
          <a:prstGeom prst="ellipse">
            <a:avLst/>
          </a:prstGeom>
          <a:noFill/>
          <a:ln w="19050">
            <a:solidFill>
              <a:srgbClr val="0716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9287F2-7DC0-6EC5-A234-8BBA3F83BBB5}"/>
              </a:ext>
            </a:extLst>
          </p:cNvPr>
          <p:cNvGrpSpPr/>
          <p:nvPr/>
        </p:nvGrpSpPr>
        <p:grpSpPr>
          <a:xfrm>
            <a:off x="5448623" y="2994989"/>
            <a:ext cx="442014" cy="281725"/>
            <a:chOff x="3500438" y="1487915"/>
            <a:chExt cx="1191805" cy="864023"/>
          </a:xfrm>
        </p:grpSpPr>
        <p:pic>
          <p:nvPicPr>
            <p:cNvPr id="20" name="Picture 19" descr="A black and white image of a water bottle&#10;&#10;Description automatically generated">
              <a:extLst>
                <a:ext uri="{FF2B5EF4-FFF2-40B4-BE49-F238E27FC236}">
                  <a16:creationId xmlns:a16="http://schemas.microsoft.com/office/drawing/2014/main" id="{C5DD062B-62A0-45C2-D0F0-EA88861E9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0438" y="1500188"/>
              <a:ext cx="764382" cy="764382"/>
            </a:xfrm>
            <a:prstGeom prst="rect">
              <a:avLst/>
            </a:prstGeom>
          </p:spPr>
        </p:pic>
        <p:pic>
          <p:nvPicPr>
            <p:cNvPr id="21" name="Picture 20" descr="A black and white image of a water bottle&#10;&#10;Description automatically generated">
              <a:extLst>
                <a:ext uri="{FF2B5EF4-FFF2-40B4-BE49-F238E27FC236}">
                  <a16:creationId xmlns:a16="http://schemas.microsoft.com/office/drawing/2014/main" id="{76EB44A4-6C6E-40C0-29B5-2C7AFE2D5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5656" y="1487915"/>
              <a:ext cx="864023" cy="864023"/>
            </a:xfrm>
            <a:prstGeom prst="rect">
              <a:avLst/>
            </a:prstGeom>
          </p:spPr>
        </p:pic>
        <p:pic>
          <p:nvPicPr>
            <p:cNvPr id="22" name="Picture 21" descr="A black and white image of a water bottle&#10;&#10;Description automatically generated">
              <a:extLst>
                <a:ext uri="{FF2B5EF4-FFF2-40B4-BE49-F238E27FC236}">
                  <a16:creationId xmlns:a16="http://schemas.microsoft.com/office/drawing/2014/main" id="{8F8D1F87-6F5D-2DD9-6FF1-819DC4BB6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7861" y="1497249"/>
              <a:ext cx="764382" cy="764382"/>
            </a:xfrm>
            <a:prstGeom prst="rect">
              <a:avLst/>
            </a:prstGeom>
          </p:spPr>
        </p:pic>
      </p:grpSp>
      <p:sp>
        <p:nvSpPr>
          <p:cNvPr id="23" name="ZoneTexte 13">
            <a:extLst>
              <a:ext uri="{FF2B5EF4-FFF2-40B4-BE49-F238E27FC236}">
                <a16:creationId xmlns:a16="http://schemas.microsoft.com/office/drawing/2014/main" id="{E3AA16C3-8468-CAB2-19EB-BED0264BE3F3}"/>
              </a:ext>
            </a:extLst>
          </p:cNvPr>
          <p:cNvSpPr txBox="1"/>
          <p:nvPr/>
        </p:nvSpPr>
        <p:spPr>
          <a:xfrm>
            <a:off x="475230" y="136578"/>
            <a:ext cx="81935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70">
              <a:defRPr/>
            </a:pPr>
            <a:r>
              <a:rPr lang="en-GB" sz="1800" b="1">
                <a:solidFill>
                  <a:srgbClr val="071664"/>
                </a:solidFill>
                <a:latin typeface="Quicksand"/>
              </a:rPr>
              <a:t>Main assumptions and data sources</a:t>
            </a:r>
            <a:endParaRPr lang="fr-FR" sz="1800" b="1">
              <a:solidFill>
                <a:srgbClr val="071664"/>
              </a:solidFill>
              <a:latin typeface="Quicksand"/>
            </a:endParaRPr>
          </a:p>
        </p:txBody>
      </p:sp>
      <p:sp>
        <p:nvSpPr>
          <p:cNvPr id="26" name="ZoneTexte 4">
            <a:extLst>
              <a:ext uri="{FF2B5EF4-FFF2-40B4-BE49-F238E27FC236}">
                <a16:creationId xmlns:a16="http://schemas.microsoft.com/office/drawing/2014/main" id="{CCEFD161-1C77-6C1A-F364-4C21F09B4ED3}"/>
              </a:ext>
            </a:extLst>
          </p:cNvPr>
          <p:cNvSpPr txBox="1"/>
          <p:nvPr/>
        </p:nvSpPr>
        <p:spPr>
          <a:xfrm>
            <a:off x="475230" y="3720001"/>
            <a:ext cx="844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783"/>
            <a:r>
              <a:rPr lang="en-US" sz="1400" b="1" dirty="0">
                <a:solidFill>
                  <a:srgbClr val="4DBFB8"/>
                </a:solidFill>
                <a:latin typeface="Quicksand" pitchFamily="2" charset="0"/>
              </a:rPr>
              <a:t>Functional Unit</a:t>
            </a:r>
            <a:endParaRPr lang="en-US" sz="1400" dirty="0">
              <a:solidFill>
                <a:srgbClr val="4DBFB8"/>
              </a:solidFill>
              <a:latin typeface="Quicksand" pitchFamily="2" charset="0"/>
            </a:endParaRPr>
          </a:p>
          <a:p>
            <a:pPr marL="557199" lvl="1" indent="-214308" algn="just" defTabSz="685783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71464"/>
                </a:solidFill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Production</a:t>
            </a:r>
            <a:r>
              <a:rPr lang="en-US" sz="1400" dirty="0">
                <a:solidFill>
                  <a:srgbClr val="071464"/>
                </a:solidFill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en-US" sz="1400" b="1" dirty="0">
                <a:solidFill>
                  <a:srgbClr val="071464"/>
                </a:solidFill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1 kg </a:t>
            </a:r>
            <a:r>
              <a:rPr lang="en-US" sz="1400" dirty="0">
                <a:solidFill>
                  <a:srgbClr val="071464"/>
                </a:solidFill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recycled PET of equivalent quality to virgin PET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A725A5-689B-5675-A9A0-2C16DABA55A1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7023522" y="2952688"/>
            <a:ext cx="274426" cy="30363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7C97950-7CE4-2B27-B569-D602E6BF8D9F}"/>
              </a:ext>
            </a:extLst>
          </p:cNvPr>
          <p:cNvSpPr/>
          <p:nvPr/>
        </p:nvSpPr>
        <p:spPr>
          <a:xfrm>
            <a:off x="6932676" y="2893491"/>
            <a:ext cx="445941" cy="428274"/>
          </a:xfrm>
          <a:prstGeom prst="ellipse">
            <a:avLst/>
          </a:prstGeom>
          <a:noFill/>
          <a:ln w="19050">
            <a:solidFill>
              <a:srgbClr val="0716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78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2046E-35E9-A745-B1E9-63311915E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ZoneTexte 18">
            <a:extLst>
              <a:ext uri="{FF2B5EF4-FFF2-40B4-BE49-F238E27FC236}">
                <a16:creationId xmlns:a16="http://schemas.microsoft.com/office/drawing/2014/main" id="{FC122C9D-2880-293A-B713-4C61B6F3408A}"/>
              </a:ext>
            </a:extLst>
          </p:cNvPr>
          <p:cNvSpPr txBox="1"/>
          <p:nvPr/>
        </p:nvSpPr>
        <p:spPr>
          <a:xfrm>
            <a:off x="982405" y="4898080"/>
            <a:ext cx="4340879" cy="215444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GB" sz="600" i="1">
                <a:solidFill>
                  <a:srgbClr val="071664"/>
                </a:solidFill>
                <a:latin typeface="Livvic Light"/>
              </a:rPr>
              <a:t>1. ISO 14040 et 14044</a:t>
            </a:r>
          </a:p>
        </p:txBody>
      </p:sp>
      <p:sp>
        <p:nvSpPr>
          <p:cNvPr id="42" name="ZoneTexte 13">
            <a:extLst>
              <a:ext uri="{FF2B5EF4-FFF2-40B4-BE49-F238E27FC236}">
                <a16:creationId xmlns:a16="http://schemas.microsoft.com/office/drawing/2014/main" id="{09E754C6-968B-F2B7-D981-8CDC0C601966}"/>
              </a:ext>
            </a:extLst>
          </p:cNvPr>
          <p:cNvSpPr txBox="1"/>
          <p:nvPr/>
        </p:nvSpPr>
        <p:spPr>
          <a:xfrm>
            <a:off x="524717" y="155203"/>
            <a:ext cx="81935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70">
              <a:defRPr/>
            </a:pPr>
            <a:r>
              <a:rPr lang="en-GB" sz="1800" b="1" dirty="0">
                <a:solidFill>
                  <a:srgbClr val="071664"/>
                </a:solidFill>
                <a:latin typeface="Quicksand"/>
              </a:rPr>
              <a:t>Overview of the system boundaries – </a:t>
            </a:r>
            <a:r>
              <a:rPr lang="en-GB" sz="1800" b="1" dirty="0">
                <a:solidFill>
                  <a:srgbClr val="4DBFB8"/>
                </a:solidFill>
                <a:latin typeface="Quicksand"/>
              </a:rPr>
              <a:t>Cradle-to-Gate</a:t>
            </a:r>
            <a:endParaRPr lang="fr-FR" sz="1800" b="1" dirty="0">
              <a:solidFill>
                <a:srgbClr val="4DBFB8"/>
              </a:solidFill>
              <a:latin typeface="Quicksand"/>
            </a:endParaRPr>
          </a:p>
        </p:txBody>
      </p:sp>
      <p:grpSp>
        <p:nvGrpSpPr>
          <p:cNvPr id="6" name="Groupe 1">
            <a:extLst>
              <a:ext uri="{FF2B5EF4-FFF2-40B4-BE49-F238E27FC236}">
                <a16:creationId xmlns:a16="http://schemas.microsoft.com/office/drawing/2014/main" id="{79F41FFF-9261-C380-3AF0-73405BCBBC70}"/>
              </a:ext>
            </a:extLst>
          </p:cNvPr>
          <p:cNvGrpSpPr/>
          <p:nvPr/>
        </p:nvGrpSpPr>
        <p:grpSpPr>
          <a:xfrm>
            <a:off x="3463510" y="1350862"/>
            <a:ext cx="4905914" cy="1416167"/>
            <a:chOff x="4573256" y="1544577"/>
            <a:chExt cx="4905914" cy="1416169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D138F8B5-3852-713F-5B34-204B4E90C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50154" y="1544577"/>
              <a:ext cx="4738688" cy="1274096"/>
            </a:xfrm>
            <a:prstGeom prst="rect">
              <a:avLst/>
            </a:prstGeom>
          </p:spPr>
        </p:pic>
        <p:sp>
          <p:nvSpPr>
            <p:cNvPr id="10" name="Arc plein 5">
              <a:extLst>
                <a:ext uri="{FF2B5EF4-FFF2-40B4-BE49-F238E27FC236}">
                  <a16:creationId xmlns:a16="http://schemas.microsoft.com/office/drawing/2014/main" id="{03494940-6089-D7FA-0C39-DD3A0D3850FF}"/>
                </a:ext>
              </a:extLst>
            </p:cNvPr>
            <p:cNvSpPr/>
            <p:nvPr/>
          </p:nvSpPr>
          <p:spPr>
            <a:xfrm>
              <a:off x="4940846" y="1560573"/>
              <a:ext cx="4538324" cy="1118374"/>
            </a:xfrm>
            <a:prstGeom prst="blockArc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1D948E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C6D0301-CDA9-B1F1-E460-A22AE81E3C2C}"/>
                </a:ext>
              </a:extLst>
            </p:cNvPr>
            <p:cNvSpPr/>
            <p:nvPr/>
          </p:nvSpPr>
          <p:spPr>
            <a:xfrm rot="19440674">
              <a:off x="4573256" y="2200923"/>
              <a:ext cx="462354" cy="111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1D948E"/>
                </a:solidFill>
              </a:endParaRPr>
            </a:p>
          </p:txBody>
        </p:sp>
        <p:sp>
          <p:nvSpPr>
            <p:cNvPr id="12" name="ZoneTexte 9">
              <a:extLst>
                <a:ext uri="{FF2B5EF4-FFF2-40B4-BE49-F238E27FC236}">
                  <a16:creationId xmlns:a16="http://schemas.microsoft.com/office/drawing/2014/main" id="{2135F92F-21EA-2E9E-64C8-60E5AF2FE849}"/>
                </a:ext>
              </a:extLst>
            </p:cNvPr>
            <p:cNvSpPr txBox="1"/>
            <p:nvPr/>
          </p:nvSpPr>
          <p:spPr>
            <a:xfrm>
              <a:off x="4745825" y="2755389"/>
              <a:ext cx="96190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err="1">
                  <a:solidFill>
                    <a:srgbClr val="1D948E"/>
                  </a:solidFill>
                  <a:latin typeface="Quicksand SemiBold" pitchFamily="2" charset="0"/>
                </a:rPr>
                <a:t>Pretreatment</a:t>
              </a:r>
              <a:endParaRPr lang="fr-FR" sz="700" dirty="0">
                <a:solidFill>
                  <a:srgbClr val="1D948E"/>
                </a:solidFill>
                <a:latin typeface="Quicksand SemiBold" pitchFamily="2" charset="0"/>
              </a:endParaRPr>
            </a:p>
          </p:txBody>
        </p:sp>
        <p:sp>
          <p:nvSpPr>
            <p:cNvPr id="13" name="ZoneTexte 11">
              <a:extLst>
                <a:ext uri="{FF2B5EF4-FFF2-40B4-BE49-F238E27FC236}">
                  <a16:creationId xmlns:a16="http://schemas.microsoft.com/office/drawing/2014/main" id="{B3472361-C5D8-EE59-5673-FD434A1D6C1B}"/>
                </a:ext>
              </a:extLst>
            </p:cNvPr>
            <p:cNvSpPr txBox="1"/>
            <p:nvPr/>
          </p:nvSpPr>
          <p:spPr>
            <a:xfrm>
              <a:off x="5697629" y="2760691"/>
              <a:ext cx="96190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err="1">
                  <a:solidFill>
                    <a:srgbClr val="1D948E"/>
                  </a:solidFill>
                  <a:latin typeface="Quicksand SemiBold" pitchFamily="2" charset="0"/>
                </a:rPr>
                <a:t>Depolymerization</a:t>
              </a:r>
              <a:endParaRPr lang="fr-FR" sz="700" dirty="0">
                <a:solidFill>
                  <a:srgbClr val="1D948E"/>
                </a:solidFill>
                <a:latin typeface="Quicksand SemiBold" pitchFamily="2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DA9FF05-9AC0-7A24-1E8F-FAA1FAB7E6C6}"/>
                </a:ext>
              </a:extLst>
            </p:cNvPr>
            <p:cNvSpPr txBox="1"/>
            <p:nvPr/>
          </p:nvSpPr>
          <p:spPr>
            <a:xfrm>
              <a:off x="6677297" y="2757785"/>
              <a:ext cx="127524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solidFill>
                    <a:srgbClr val="1D948E"/>
                  </a:solidFill>
                  <a:latin typeface="Quicksand SemiBold" pitchFamily="2" charset="0"/>
                </a:rPr>
                <a:t>Filtration &amp; </a:t>
              </a:r>
              <a:r>
                <a:rPr lang="fr-FR" sz="700" dirty="0" err="1">
                  <a:solidFill>
                    <a:srgbClr val="1D948E"/>
                  </a:solidFill>
                  <a:latin typeface="Quicksand SemiBold" pitchFamily="2" charset="0"/>
                </a:rPr>
                <a:t>discoloration</a:t>
              </a:r>
              <a:endParaRPr lang="fr-FR" sz="700" dirty="0">
                <a:solidFill>
                  <a:srgbClr val="1D948E"/>
                </a:solidFill>
                <a:latin typeface="Quicksand SemiBold" pitchFamily="2" charset="0"/>
              </a:endParaRPr>
            </a:p>
          </p:txBody>
        </p:sp>
        <p:sp>
          <p:nvSpPr>
            <p:cNvPr id="15" name="ZoneTexte 15">
              <a:extLst>
                <a:ext uri="{FF2B5EF4-FFF2-40B4-BE49-F238E27FC236}">
                  <a16:creationId xmlns:a16="http://schemas.microsoft.com/office/drawing/2014/main" id="{339F4A13-2780-FDDD-A685-D25DEA027577}"/>
                </a:ext>
              </a:extLst>
            </p:cNvPr>
            <p:cNvSpPr txBox="1"/>
            <p:nvPr/>
          </p:nvSpPr>
          <p:spPr>
            <a:xfrm>
              <a:off x="8072800" y="2756964"/>
              <a:ext cx="139767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err="1">
                  <a:solidFill>
                    <a:srgbClr val="1D948E"/>
                  </a:solidFill>
                  <a:latin typeface="Quicksand SemiBold" pitchFamily="2" charset="0"/>
                </a:rPr>
                <a:t>Separation</a:t>
              </a:r>
              <a:r>
                <a:rPr lang="fr-FR" sz="700" dirty="0">
                  <a:solidFill>
                    <a:srgbClr val="1D948E"/>
                  </a:solidFill>
                  <a:latin typeface="Quicksand SemiBold" pitchFamily="2" charset="0"/>
                </a:rPr>
                <a:t> of TA &amp; MEG</a:t>
              </a:r>
            </a:p>
          </p:txBody>
        </p:sp>
      </p:grpSp>
      <p:cxnSp>
        <p:nvCxnSpPr>
          <p:cNvPr id="16" name="Connecteur droit avec flèche 17">
            <a:extLst>
              <a:ext uri="{FF2B5EF4-FFF2-40B4-BE49-F238E27FC236}">
                <a16:creationId xmlns:a16="http://schemas.microsoft.com/office/drawing/2014/main" id="{35245530-0103-9B8C-D490-E92AC67C9ECC}"/>
              </a:ext>
            </a:extLst>
          </p:cNvPr>
          <p:cNvCxnSpPr>
            <a:cxnSpLocks/>
            <a:stCxn id="41" idx="3"/>
            <a:endCxn id="70" idx="1"/>
          </p:cNvCxnSpPr>
          <p:nvPr/>
        </p:nvCxnSpPr>
        <p:spPr>
          <a:xfrm flipV="1">
            <a:off x="1707684" y="2315202"/>
            <a:ext cx="409004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9">
            <a:extLst>
              <a:ext uri="{FF2B5EF4-FFF2-40B4-BE49-F238E27FC236}">
                <a16:creationId xmlns:a16="http://schemas.microsoft.com/office/drawing/2014/main" id="{50A45CF9-25A3-2384-4F89-12A98014D552}"/>
              </a:ext>
            </a:extLst>
          </p:cNvPr>
          <p:cNvCxnSpPr>
            <a:cxnSpLocks/>
            <a:stCxn id="70" idx="3"/>
          </p:cNvCxnSpPr>
          <p:nvPr/>
        </p:nvCxnSpPr>
        <p:spPr>
          <a:xfrm>
            <a:off x="3052689" y="2315201"/>
            <a:ext cx="422171" cy="30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23">
            <a:extLst>
              <a:ext uri="{FF2B5EF4-FFF2-40B4-BE49-F238E27FC236}">
                <a16:creationId xmlns:a16="http://schemas.microsoft.com/office/drawing/2014/main" id="{5828EEB8-8325-37D7-10FF-4AC1B7DB6160}"/>
              </a:ext>
            </a:extLst>
          </p:cNvPr>
          <p:cNvCxnSpPr>
            <a:cxnSpLocks/>
          </p:cNvCxnSpPr>
          <p:nvPr/>
        </p:nvCxnSpPr>
        <p:spPr>
          <a:xfrm flipH="1">
            <a:off x="5215531" y="2821724"/>
            <a:ext cx="5531" cy="688360"/>
          </a:xfrm>
          <a:prstGeom prst="straightConnector1">
            <a:avLst/>
          </a:prstGeom>
          <a:ln>
            <a:solidFill>
              <a:srgbClr val="1D948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25">
            <a:extLst>
              <a:ext uri="{FF2B5EF4-FFF2-40B4-BE49-F238E27FC236}">
                <a16:creationId xmlns:a16="http://schemas.microsoft.com/office/drawing/2014/main" id="{7D64AD82-D014-A01F-2DBF-807B7BDC89EE}"/>
              </a:ext>
            </a:extLst>
          </p:cNvPr>
          <p:cNvCxnSpPr>
            <a:cxnSpLocks/>
          </p:cNvCxnSpPr>
          <p:nvPr/>
        </p:nvCxnSpPr>
        <p:spPr>
          <a:xfrm>
            <a:off x="5301069" y="2807204"/>
            <a:ext cx="5531" cy="701368"/>
          </a:xfrm>
          <a:prstGeom prst="straightConnector1">
            <a:avLst/>
          </a:prstGeom>
          <a:ln>
            <a:solidFill>
              <a:srgbClr val="1D948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9">
            <a:extLst>
              <a:ext uri="{FF2B5EF4-FFF2-40B4-BE49-F238E27FC236}">
                <a16:creationId xmlns:a16="http://schemas.microsoft.com/office/drawing/2014/main" id="{1C30D871-FCE8-51BA-0DF6-77FBD02FDE40}"/>
              </a:ext>
            </a:extLst>
          </p:cNvPr>
          <p:cNvSpPr txBox="1"/>
          <p:nvPr/>
        </p:nvSpPr>
        <p:spPr>
          <a:xfrm>
            <a:off x="4618275" y="2819163"/>
            <a:ext cx="784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1D948E"/>
                </a:solidFill>
                <a:latin typeface="Quicksand SemiBold" pitchFamily="2" charset="0"/>
              </a:rPr>
              <a:t>MEG</a:t>
            </a:r>
            <a:endParaRPr lang="fr-FR" sz="1000" baseline="-25000" dirty="0">
              <a:solidFill>
                <a:srgbClr val="1D948E"/>
              </a:solidFill>
              <a:latin typeface="Quicksand SemiBold" pitchFamily="2" charset="0"/>
            </a:endParaRPr>
          </a:p>
        </p:txBody>
      </p:sp>
      <p:sp>
        <p:nvSpPr>
          <p:cNvPr id="22" name="ZoneTexte 31">
            <a:extLst>
              <a:ext uri="{FF2B5EF4-FFF2-40B4-BE49-F238E27FC236}">
                <a16:creationId xmlns:a16="http://schemas.microsoft.com/office/drawing/2014/main" id="{C88E45E0-BBB3-B4BA-D6F4-5E42D773683C}"/>
              </a:ext>
            </a:extLst>
          </p:cNvPr>
          <p:cNvSpPr txBox="1"/>
          <p:nvPr/>
        </p:nvSpPr>
        <p:spPr>
          <a:xfrm>
            <a:off x="5184148" y="2819903"/>
            <a:ext cx="6434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1D948E"/>
                </a:solidFill>
                <a:latin typeface="Quicksand SemiBold" pitchFamily="2" charset="0"/>
              </a:rPr>
              <a:t>PTA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E9041B-4BDD-D2FC-268D-C0D295E4D1B7}"/>
              </a:ext>
            </a:extLst>
          </p:cNvPr>
          <p:cNvSpPr/>
          <p:nvPr/>
        </p:nvSpPr>
        <p:spPr>
          <a:xfrm>
            <a:off x="3474859" y="1689432"/>
            <a:ext cx="4952884" cy="1130470"/>
          </a:xfrm>
          <a:prstGeom prst="rect">
            <a:avLst/>
          </a:prstGeom>
          <a:noFill/>
          <a:ln w="31750">
            <a:solidFill>
              <a:srgbClr val="1D94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43">
            <a:extLst>
              <a:ext uri="{FF2B5EF4-FFF2-40B4-BE49-F238E27FC236}">
                <a16:creationId xmlns:a16="http://schemas.microsoft.com/office/drawing/2014/main" id="{8EC4F526-5A6B-6FA0-1799-0D59B4424442}"/>
              </a:ext>
            </a:extLst>
          </p:cNvPr>
          <p:cNvCxnSpPr>
            <a:cxnSpLocks/>
            <a:stCxn id="32" idx="2"/>
            <a:endCxn id="82" idx="0"/>
          </p:cNvCxnSpPr>
          <p:nvPr/>
        </p:nvCxnSpPr>
        <p:spPr>
          <a:xfrm>
            <a:off x="5273476" y="4020597"/>
            <a:ext cx="3253" cy="3003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47">
            <a:extLst>
              <a:ext uri="{FF2B5EF4-FFF2-40B4-BE49-F238E27FC236}">
                <a16:creationId xmlns:a16="http://schemas.microsoft.com/office/drawing/2014/main" id="{5E22A352-2BC7-1C34-11F0-9FC039C190CB}"/>
              </a:ext>
            </a:extLst>
          </p:cNvPr>
          <p:cNvSpPr txBox="1"/>
          <p:nvPr/>
        </p:nvSpPr>
        <p:spPr>
          <a:xfrm>
            <a:off x="5114284" y="1548447"/>
            <a:ext cx="186207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1D948E"/>
                </a:solidFill>
                <a:latin typeface="Quicksand SemiBold" pitchFamily="2" charset="0"/>
              </a:rPr>
              <a:t>3. CARBIOS </a:t>
            </a:r>
            <a:r>
              <a:rPr lang="fr-FR" sz="1000" b="1" dirty="0" err="1">
                <a:solidFill>
                  <a:srgbClr val="1D948E"/>
                </a:solidFill>
                <a:latin typeface="Quicksand SemiBold" pitchFamily="2" charset="0"/>
              </a:rPr>
              <a:t>specific</a:t>
            </a:r>
            <a:r>
              <a:rPr lang="fr-FR" sz="1000" b="1" dirty="0">
                <a:solidFill>
                  <a:srgbClr val="1D948E"/>
                </a:solidFill>
                <a:latin typeface="Quicksand SemiBold" pitchFamily="2" charset="0"/>
              </a:rPr>
              <a:t> </a:t>
            </a:r>
            <a:r>
              <a:rPr lang="fr-FR" sz="1000" b="1" dirty="0" err="1">
                <a:solidFill>
                  <a:srgbClr val="1D948E"/>
                </a:solidFill>
                <a:latin typeface="Quicksand SemiBold" pitchFamily="2" charset="0"/>
              </a:rPr>
              <a:t>steps</a:t>
            </a:r>
            <a:endParaRPr lang="fr-FR" sz="1000" b="1" dirty="0">
              <a:solidFill>
                <a:srgbClr val="1D948E"/>
              </a:solidFill>
              <a:latin typeface="Quicksand SemiBold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49DBBF-5D53-9638-15E6-FA192C96F010}"/>
              </a:ext>
            </a:extLst>
          </p:cNvPr>
          <p:cNvSpPr/>
          <p:nvPr/>
        </p:nvSpPr>
        <p:spPr>
          <a:xfrm>
            <a:off x="677530" y="1439843"/>
            <a:ext cx="7886700" cy="271975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dash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22151">
              <a:defRPr/>
            </a:pPr>
            <a:endParaRPr lang="en-GB" sz="1000" b="1" kern="0" dirty="0">
              <a:solidFill>
                <a:srgbClr val="000000"/>
              </a:solidFill>
              <a:latin typeface="Quicksand SemiBold" pitchFamily="2" charset="0"/>
            </a:endParaRPr>
          </a:p>
          <a:p>
            <a:pPr defTabSz="622151">
              <a:defRPr/>
            </a:pPr>
            <a:endParaRPr lang="en-GB" sz="1000" b="1" kern="0" dirty="0">
              <a:solidFill>
                <a:srgbClr val="000000"/>
              </a:solidFill>
              <a:latin typeface="Quicksand SemiBold" pitchFamily="2" charset="0"/>
            </a:endParaRPr>
          </a:p>
          <a:p>
            <a:pPr defTabSz="622151">
              <a:defRPr/>
            </a:pPr>
            <a:endParaRPr lang="en-GB" sz="1000" b="1" kern="0" dirty="0">
              <a:solidFill>
                <a:srgbClr val="000000"/>
              </a:solidFill>
              <a:latin typeface="Quicksand SemiBold" pitchFamily="2" charset="0"/>
            </a:endParaRPr>
          </a:p>
          <a:p>
            <a:pPr defTabSz="622151">
              <a:defRPr/>
            </a:pPr>
            <a:endParaRPr lang="en-GB" sz="1000" b="1" kern="0" dirty="0">
              <a:solidFill>
                <a:srgbClr val="000000"/>
              </a:solidFill>
              <a:latin typeface="Quicksand SemiBold" pitchFamily="2" charset="0"/>
            </a:endParaRPr>
          </a:p>
          <a:p>
            <a:pPr defTabSz="622151">
              <a:defRPr/>
            </a:pPr>
            <a:endParaRPr lang="en-GB" sz="1000" b="1" kern="0" dirty="0">
              <a:solidFill>
                <a:srgbClr val="000000"/>
              </a:solidFill>
              <a:latin typeface="Quicksand SemiBold" pitchFamily="2" charset="0"/>
            </a:endParaRPr>
          </a:p>
          <a:p>
            <a:pPr defTabSz="622151">
              <a:defRPr/>
            </a:pPr>
            <a:endParaRPr lang="en-GB" sz="1000" b="1" kern="0" dirty="0">
              <a:solidFill>
                <a:srgbClr val="000000"/>
              </a:solidFill>
              <a:latin typeface="Quicksand SemiBold" pitchFamily="2" charset="0"/>
            </a:endParaRPr>
          </a:p>
          <a:p>
            <a:pPr defTabSz="622151">
              <a:defRPr/>
            </a:pPr>
            <a:endParaRPr lang="en-GB" sz="1000" b="1" kern="0" dirty="0">
              <a:solidFill>
                <a:srgbClr val="000000"/>
              </a:solidFill>
              <a:latin typeface="Quicksand SemiBold" pitchFamily="2" charset="0"/>
            </a:endParaRPr>
          </a:p>
          <a:p>
            <a:pPr defTabSz="622151">
              <a:defRPr/>
            </a:pPr>
            <a:endParaRPr lang="en-GB" sz="1000" b="1" kern="0" dirty="0">
              <a:solidFill>
                <a:srgbClr val="000000"/>
              </a:solidFill>
              <a:latin typeface="Quicksand SemiBold" pitchFamily="2" charset="0"/>
            </a:endParaRPr>
          </a:p>
          <a:p>
            <a:pPr defTabSz="622151">
              <a:defRPr/>
            </a:pPr>
            <a:endParaRPr lang="en-GB" sz="1000" b="1" kern="0" dirty="0">
              <a:solidFill>
                <a:srgbClr val="000000"/>
              </a:solidFill>
              <a:latin typeface="Quicksand SemiBold" pitchFamily="2" charset="0"/>
            </a:endParaRPr>
          </a:p>
          <a:p>
            <a:pPr defTabSz="622151">
              <a:defRPr/>
            </a:pPr>
            <a:endParaRPr lang="en-GB" sz="1000" b="1" kern="0" dirty="0">
              <a:solidFill>
                <a:srgbClr val="000000"/>
              </a:solidFill>
              <a:latin typeface="Quicksand SemiBold" pitchFamily="2" charset="0"/>
            </a:endParaRPr>
          </a:p>
          <a:p>
            <a:pPr defTabSz="622151">
              <a:defRPr/>
            </a:pPr>
            <a:endParaRPr lang="en-GB" sz="1000" b="1" kern="0" dirty="0">
              <a:solidFill>
                <a:srgbClr val="00A499"/>
              </a:solidFill>
              <a:latin typeface="Quicksand SemiBold" pitchFamily="2" charset="0"/>
            </a:endParaRPr>
          </a:p>
          <a:p>
            <a:pPr defTabSz="622151">
              <a:defRPr/>
            </a:pPr>
            <a:endParaRPr lang="en-GB" sz="1000" b="1" kern="0" dirty="0">
              <a:solidFill>
                <a:srgbClr val="000000"/>
              </a:solidFill>
              <a:latin typeface="Quicksand SemiBold" pitchFamily="2" charset="0"/>
            </a:endParaRPr>
          </a:p>
          <a:p>
            <a:pPr defTabSz="622151">
              <a:defRPr/>
            </a:pPr>
            <a:endParaRPr lang="en-GB" sz="1000" b="1" kern="0" dirty="0">
              <a:solidFill>
                <a:srgbClr val="000000"/>
              </a:solidFill>
              <a:latin typeface="Quicksand SemiBold" pitchFamily="2" charset="0"/>
            </a:endParaRPr>
          </a:p>
          <a:p>
            <a:pPr defTabSz="622151">
              <a:defRPr/>
            </a:pPr>
            <a:endParaRPr lang="en-GB" sz="1000" b="1" kern="0" dirty="0">
              <a:solidFill>
                <a:srgbClr val="000000"/>
              </a:solidFill>
              <a:latin typeface="Quicksand SemiBold" pitchFamily="2" charset="0"/>
            </a:endParaRPr>
          </a:p>
          <a:p>
            <a:pPr defTabSz="622151">
              <a:defRPr/>
            </a:pPr>
            <a:endParaRPr lang="en-GB" sz="1000" b="1" kern="0" dirty="0">
              <a:solidFill>
                <a:srgbClr val="000000"/>
              </a:solidFill>
              <a:latin typeface="Quicksand SemiBold" pitchFamily="2" charset="0"/>
            </a:endParaRPr>
          </a:p>
          <a:p>
            <a:pPr defTabSz="622151">
              <a:defRPr/>
            </a:pPr>
            <a:endParaRPr lang="en-GB" sz="1000" b="1" kern="0" dirty="0">
              <a:solidFill>
                <a:srgbClr val="000000"/>
              </a:solidFill>
              <a:latin typeface="Quicksand SemiBold" pitchFamily="2" charset="0"/>
            </a:endParaRPr>
          </a:p>
          <a:p>
            <a:pPr defTabSz="622151">
              <a:defRPr/>
            </a:pPr>
            <a:r>
              <a:rPr lang="en-GB" sz="1400" b="1" kern="0" dirty="0">
                <a:solidFill>
                  <a:srgbClr val="000000"/>
                </a:solidFill>
                <a:latin typeface="Quicksand SemiBold" pitchFamily="2" charset="0"/>
              </a:rPr>
              <a:t>CARBIOS full process system boundary</a:t>
            </a:r>
          </a:p>
        </p:txBody>
      </p:sp>
      <p:cxnSp>
        <p:nvCxnSpPr>
          <p:cNvPr id="30" name="Connecteur droit avec flèche 82">
            <a:extLst>
              <a:ext uri="{FF2B5EF4-FFF2-40B4-BE49-F238E27FC236}">
                <a16:creationId xmlns:a16="http://schemas.microsoft.com/office/drawing/2014/main" id="{CBD49CCE-A359-79C8-85A7-F5FB4E292707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1239683" y="1309218"/>
            <a:ext cx="0" cy="4934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83">
            <a:extLst>
              <a:ext uri="{FF2B5EF4-FFF2-40B4-BE49-F238E27FC236}">
                <a16:creationId xmlns:a16="http://schemas.microsoft.com/office/drawing/2014/main" id="{E0C8A914-904E-AF31-D97C-7BAD75B9DAB7}"/>
              </a:ext>
            </a:extLst>
          </p:cNvPr>
          <p:cNvSpPr txBox="1"/>
          <p:nvPr/>
        </p:nvSpPr>
        <p:spPr>
          <a:xfrm>
            <a:off x="543830" y="1060615"/>
            <a:ext cx="1923909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Quicksand SemiBold" pitchFamily="2" charset="0"/>
              </a:rPr>
              <a:t>Post consumer PET </a:t>
            </a:r>
            <a:r>
              <a:rPr lang="fr-FR" sz="1000" dirty="0" err="1">
                <a:latin typeface="Quicksand SemiBold" pitchFamily="2" charset="0"/>
              </a:rPr>
              <a:t>waste</a:t>
            </a:r>
            <a:endParaRPr lang="fr-FR" sz="1000" baseline="-25000" dirty="0">
              <a:latin typeface="Quicksand SemiBold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2DE501-0C10-4960-1BDA-9353D0A46B74}"/>
              </a:ext>
            </a:extLst>
          </p:cNvPr>
          <p:cNvSpPr/>
          <p:nvPr/>
        </p:nvSpPr>
        <p:spPr>
          <a:xfrm>
            <a:off x="4346973" y="3521270"/>
            <a:ext cx="1853005" cy="499327"/>
          </a:xfrm>
          <a:prstGeom prst="rect">
            <a:avLst/>
          </a:prstGeom>
          <a:noFill/>
          <a:ln w="28575" cap="flat" cmpd="sng" algn="ctr">
            <a:solidFill>
              <a:srgbClr val="1D94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"/>
            <a:r>
              <a:rPr lang="en-US" sz="1000" b="1" dirty="0">
                <a:solidFill>
                  <a:srgbClr val="1D948E"/>
                </a:solidFill>
                <a:latin typeface="Quicksand SemiBold" pitchFamily="2" charset="0"/>
              </a:rPr>
              <a:t>4. PET production</a:t>
            </a:r>
            <a:endParaRPr lang="en-US" sz="1000" dirty="0">
              <a:solidFill>
                <a:srgbClr val="1D948E"/>
              </a:solidFill>
              <a:latin typeface="Quicksand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463960C-5E1F-8ECA-C360-49F8AAD2C859}"/>
              </a:ext>
            </a:extLst>
          </p:cNvPr>
          <p:cNvSpPr/>
          <p:nvPr/>
        </p:nvSpPr>
        <p:spPr>
          <a:xfrm>
            <a:off x="771683" y="1802619"/>
            <a:ext cx="936000" cy="1025166"/>
          </a:xfrm>
          <a:prstGeom prst="rect">
            <a:avLst/>
          </a:prstGeom>
          <a:noFill/>
          <a:ln w="28575" cap="flat" cmpd="sng" algn="ctr">
            <a:solidFill>
              <a:srgbClr val="1D94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"/>
            <a:r>
              <a:rPr lang="en-US" sz="1000" b="1" dirty="0">
                <a:solidFill>
                  <a:srgbClr val="1D948E"/>
                </a:solidFill>
                <a:latin typeface="Quicksand SemiBold" pitchFamily="2" charset="0"/>
              </a:rPr>
              <a:t>1. Waste collection &amp; sorting</a:t>
            </a:r>
          </a:p>
          <a:p>
            <a:pPr algn="ctr" fontAlgn="b"/>
            <a:endParaRPr lang="en-US" sz="1000" dirty="0">
              <a:solidFill>
                <a:srgbClr val="1D948E"/>
              </a:solidFill>
              <a:latin typeface="Quicksand" pitchFamily="2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C2DC9AD-B624-197D-5617-23AE327D2251}"/>
              </a:ext>
            </a:extLst>
          </p:cNvPr>
          <p:cNvSpPr/>
          <p:nvPr/>
        </p:nvSpPr>
        <p:spPr>
          <a:xfrm>
            <a:off x="2116688" y="1802618"/>
            <a:ext cx="936000" cy="1025166"/>
          </a:xfrm>
          <a:prstGeom prst="rect">
            <a:avLst/>
          </a:prstGeom>
          <a:noFill/>
          <a:ln w="28575" cap="flat" cmpd="sng" algn="ctr">
            <a:solidFill>
              <a:srgbClr val="1D948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"/>
            <a:r>
              <a:rPr lang="en-US" sz="1000" b="1" dirty="0">
                <a:solidFill>
                  <a:srgbClr val="1D948E"/>
                </a:solidFill>
                <a:latin typeface="Quicksand SemiBold" pitchFamily="2" charset="0"/>
              </a:rPr>
              <a:t>2. Waste preparation</a:t>
            </a:r>
          </a:p>
          <a:p>
            <a:pPr algn="ctr" fontAlgn="b"/>
            <a:endParaRPr lang="en-US" sz="1000" dirty="0">
              <a:solidFill>
                <a:srgbClr val="1D948E"/>
              </a:solidFill>
              <a:latin typeface="Quicksand" pitchFamily="2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0D9F359-8848-4A66-5EA3-0EB715AB8E53}"/>
              </a:ext>
            </a:extLst>
          </p:cNvPr>
          <p:cNvSpPr>
            <a:spLocks/>
          </p:cNvSpPr>
          <p:nvPr/>
        </p:nvSpPr>
        <p:spPr bwMode="gray">
          <a:xfrm>
            <a:off x="1774782" y="2203359"/>
            <a:ext cx="211891" cy="216094"/>
          </a:xfrm>
          <a:prstGeom prst="rect">
            <a:avLst/>
          </a:prstGeom>
          <a:solidFill>
            <a:srgbClr val="53565A">
              <a:lumMod val="5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square" lIns="66674" tIns="66674" rIns="66674" bIns="66674"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66">
              <a:lnSpc>
                <a:spcPct val="106000"/>
              </a:lnSpc>
              <a:defRPr/>
            </a:pPr>
            <a:r>
              <a:rPr lang="fr-FR" sz="700" b="1" kern="0">
                <a:solidFill>
                  <a:prstClr val="white"/>
                </a:solidFill>
                <a:latin typeface="Quicksand" pitchFamily="2" charset="0"/>
              </a:rPr>
              <a:t>T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F8FC7D0-C8CB-F717-DD9E-31E36FCE9788}"/>
              </a:ext>
            </a:extLst>
          </p:cNvPr>
          <p:cNvSpPr>
            <a:spLocks/>
          </p:cNvSpPr>
          <p:nvPr/>
        </p:nvSpPr>
        <p:spPr bwMode="gray">
          <a:xfrm>
            <a:off x="3135017" y="2195409"/>
            <a:ext cx="211891" cy="216094"/>
          </a:xfrm>
          <a:prstGeom prst="rect">
            <a:avLst/>
          </a:prstGeom>
          <a:solidFill>
            <a:srgbClr val="53565A">
              <a:lumMod val="5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square" lIns="66674" tIns="66674" rIns="66674" bIns="66674"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66">
              <a:lnSpc>
                <a:spcPct val="106000"/>
              </a:lnSpc>
              <a:defRPr/>
            </a:pPr>
            <a:r>
              <a:rPr lang="fr-FR" sz="700" b="1" kern="0">
                <a:solidFill>
                  <a:prstClr val="white"/>
                </a:solidFill>
                <a:latin typeface="Quicksand" pitchFamily="2" charset="0"/>
              </a:rPr>
              <a:t>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EC8B599-AB4A-9B97-44B3-98DAF05F7604}"/>
              </a:ext>
            </a:extLst>
          </p:cNvPr>
          <p:cNvSpPr>
            <a:spLocks/>
          </p:cNvSpPr>
          <p:nvPr/>
        </p:nvSpPr>
        <p:spPr bwMode="gray">
          <a:xfrm>
            <a:off x="1139238" y="1479786"/>
            <a:ext cx="211891" cy="216094"/>
          </a:xfrm>
          <a:prstGeom prst="rect">
            <a:avLst/>
          </a:prstGeom>
          <a:solidFill>
            <a:srgbClr val="53565A">
              <a:lumMod val="5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square" lIns="66674" tIns="66674" rIns="66674" bIns="66674"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66">
              <a:lnSpc>
                <a:spcPct val="106000"/>
              </a:lnSpc>
              <a:defRPr/>
            </a:pPr>
            <a:r>
              <a:rPr lang="fr-FR" sz="700" b="1" kern="0">
                <a:solidFill>
                  <a:prstClr val="white"/>
                </a:solidFill>
                <a:latin typeface="Quicksand" pitchFamily="2" charset="0"/>
              </a:rPr>
              <a:t>T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582F326-E74D-150E-1033-C98091B42D59}"/>
              </a:ext>
            </a:extLst>
          </p:cNvPr>
          <p:cNvSpPr>
            <a:spLocks/>
          </p:cNvSpPr>
          <p:nvPr/>
        </p:nvSpPr>
        <p:spPr bwMode="gray">
          <a:xfrm>
            <a:off x="5152190" y="3181373"/>
            <a:ext cx="211891" cy="216094"/>
          </a:xfrm>
          <a:prstGeom prst="rect">
            <a:avLst/>
          </a:prstGeom>
          <a:solidFill>
            <a:srgbClr val="53565A">
              <a:lumMod val="5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square" lIns="66674" tIns="66674" rIns="66674" bIns="66674"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66">
              <a:lnSpc>
                <a:spcPct val="106000"/>
              </a:lnSpc>
              <a:defRPr/>
            </a:pPr>
            <a:r>
              <a:rPr lang="fr-FR" sz="700" b="1" kern="0">
                <a:solidFill>
                  <a:prstClr val="white"/>
                </a:solidFill>
                <a:latin typeface="Quicksand" pitchFamily="2" charset="0"/>
              </a:rPr>
              <a:t>T</a:t>
            </a:r>
          </a:p>
        </p:txBody>
      </p:sp>
      <p:grpSp>
        <p:nvGrpSpPr>
          <p:cNvPr id="75" name="Groupe 219">
            <a:extLst>
              <a:ext uri="{FF2B5EF4-FFF2-40B4-BE49-F238E27FC236}">
                <a16:creationId xmlns:a16="http://schemas.microsoft.com/office/drawing/2014/main" id="{93CC9CE1-A34F-C5DB-0D23-FC114E5D359E}"/>
              </a:ext>
            </a:extLst>
          </p:cNvPr>
          <p:cNvGrpSpPr/>
          <p:nvPr/>
        </p:nvGrpSpPr>
        <p:grpSpPr>
          <a:xfrm>
            <a:off x="1412955" y="4244558"/>
            <a:ext cx="726805" cy="216094"/>
            <a:chOff x="1027643" y="5227922"/>
            <a:chExt cx="969077" cy="288125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1091A33-8C79-4486-25B6-BE0A6A9E41B5}"/>
                </a:ext>
              </a:extLst>
            </p:cNvPr>
            <p:cNvSpPr>
              <a:spLocks/>
            </p:cNvSpPr>
            <p:nvPr/>
          </p:nvSpPr>
          <p:spPr bwMode="gray">
            <a:xfrm>
              <a:off x="1027643" y="5227922"/>
              <a:ext cx="282521" cy="288125"/>
            </a:xfrm>
            <a:prstGeom prst="rect">
              <a:avLst/>
            </a:prstGeom>
            <a:solidFill>
              <a:srgbClr val="53565A">
                <a:lumMod val="50000"/>
              </a:srgb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66674" tIns="66674" rIns="66674" bIns="66674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66">
                <a:lnSpc>
                  <a:spcPct val="106000"/>
                </a:lnSpc>
                <a:defRPr/>
              </a:pPr>
              <a:r>
                <a:rPr lang="en-US" sz="700" b="1" kern="0">
                  <a:solidFill>
                    <a:prstClr val="white"/>
                  </a:solidFill>
                  <a:latin typeface="Quicksand" pitchFamily="2" charset="0"/>
                </a:rPr>
                <a:t>T</a:t>
              </a:r>
            </a:p>
          </p:txBody>
        </p:sp>
        <p:sp>
          <p:nvSpPr>
            <p:cNvPr id="77" name="TextBox 189">
              <a:extLst>
                <a:ext uri="{FF2B5EF4-FFF2-40B4-BE49-F238E27FC236}">
                  <a16:creationId xmlns:a16="http://schemas.microsoft.com/office/drawing/2014/main" id="{5FACDC26-0D5E-AAA3-675C-2B737D32F9CA}"/>
                </a:ext>
              </a:extLst>
            </p:cNvPr>
            <p:cNvSpPr txBox="1"/>
            <p:nvPr/>
          </p:nvSpPr>
          <p:spPr>
            <a:xfrm>
              <a:off x="1447422" y="5284395"/>
              <a:ext cx="549298" cy="1436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66">
                <a:spcBef>
                  <a:spcPts val="450"/>
                </a:spcBef>
                <a:buSzPct val="100000"/>
                <a:defRPr/>
              </a:pPr>
              <a:r>
                <a:rPr lang="en-US" sz="700" kern="0" dirty="0">
                  <a:solidFill>
                    <a:srgbClr val="313131"/>
                  </a:solidFill>
                  <a:latin typeface="Quicksand" pitchFamily="2" charset="0"/>
                </a:rPr>
                <a:t>Transport</a:t>
              </a:r>
            </a:p>
          </p:txBody>
        </p:sp>
      </p:grpSp>
      <p:sp>
        <p:nvSpPr>
          <p:cNvPr id="78" name="Rectangle: Rounded Corners 74">
            <a:extLst>
              <a:ext uri="{FF2B5EF4-FFF2-40B4-BE49-F238E27FC236}">
                <a16:creationId xmlns:a16="http://schemas.microsoft.com/office/drawing/2014/main" id="{6279174F-5FB8-4F54-CAE2-FFCD827E6A26}"/>
              </a:ext>
            </a:extLst>
          </p:cNvPr>
          <p:cNvSpPr/>
          <p:nvPr/>
        </p:nvSpPr>
        <p:spPr>
          <a:xfrm>
            <a:off x="879823" y="2540608"/>
            <a:ext cx="745646" cy="238363"/>
          </a:xfrm>
          <a:prstGeom prst="roundRect">
            <a:avLst/>
          </a:prstGeom>
          <a:solidFill>
            <a:srgbClr val="071464">
              <a:alpha val="70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78">
              <a:defRPr/>
            </a:pPr>
            <a:r>
              <a:rPr lang="fr-FR" sz="800" dirty="0">
                <a:solidFill>
                  <a:prstClr val="white"/>
                </a:solidFill>
                <a:latin typeface="Quicksand" pitchFamily="2" charset="0"/>
              </a:rPr>
              <a:t>France</a:t>
            </a:r>
          </a:p>
        </p:txBody>
      </p:sp>
      <p:sp>
        <p:nvSpPr>
          <p:cNvPr id="79" name="Rectangle: Rounded Corners 74">
            <a:extLst>
              <a:ext uri="{FF2B5EF4-FFF2-40B4-BE49-F238E27FC236}">
                <a16:creationId xmlns:a16="http://schemas.microsoft.com/office/drawing/2014/main" id="{8A6BDEC0-09F1-426A-7658-C47D4FE465CA}"/>
              </a:ext>
            </a:extLst>
          </p:cNvPr>
          <p:cNvSpPr/>
          <p:nvPr/>
        </p:nvSpPr>
        <p:spPr>
          <a:xfrm>
            <a:off x="7425445" y="1740910"/>
            <a:ext cx="939494" cy="374571"/>
          </a:xfrm>
          <a:prstGeom prst="roundRect">
            <a:avLst/>
          </a:prstGeom>
          <a:solidFill>
            <a:srgbClr val="071464">
              <a:alpha val="70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78">
              <a:defRPr/>
            </a:pPr>
            <a:r>
              <a:rPr lang="fr-FR" sz="800" dirty="0">
                <a:solidFill>
                  <a:prstClr val="white"/>
                </a:solidFill>
                <a:latin typeface="Quicksand" pitchFamily="2" charset="0"/>
              </a:rPr>
              <a:t>France (Longlaville)</a:t>
            </a:r>
          </a:p>
        </p:txBody>
      </p:sp>
      <p:sp>
        <p:nvSpPr>
          <p:cNvPr id="80" name="Rectangle: Rounded Corners 74">
            <a:extLst>
              <a:ext uri="{FF2B5EF4-FFF2-40B4-BE49-F238E27FC236}">
                <a16:creationId xmlns:a16="http://schemas.microsoft.com/office/drawing/2014/main" id="{E5AAE636-17B1-F58D-C971-F15A8D4A34A0}"/>
              </a:ext>
            </a:extLst>
          </p:cNvPr>
          <p:cNvSpPr/>
          <p:nvPr/>
        </p:nvSpPr>
        <p:spPr>
          <a:xfrm>
            <a:off x="4442391" y="3733493"/>
            <a:ext cx="1665821" cy="238363"/>
          </a:xfrm>
          <a:prstGeom prst="roundRect">
            <a:avLst/>
          </a:prstGeom>
          <a:solidFill>
            <a:srgbClr val="071464">
              <a:alpha val="70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78">
              <a:defRPr/>
            </a:pPr>
            <a:r>
              <a:rPr lang="fr-FR" sz="800" dirty="0">
                <a:solidFill>
                  <a:prstClr val="white"/>
                </a:solidFill>
                <a:latin typeface="Quicksand" pitchFamily="2" charset="0"/>
              </a:rPr>
              <a:t>The </a:t>
            </a:r>
            <a:r>
              <a:rPr lang="fr-FR" sz="800" dirty="0" err="1">
                <a:solidFill>
                  <a:prstClr val="white"/>
                </a:solidFill>
                <a:latin typeface="Quicksand" pitchFamily="2" charset="0"/>
              </a:rPr>
              <a:t>Netherlands</a:t>
            </a:r>
            <a:r>
              <a:rPr lang="fr-FR" sz="800" dirty="0">
                <a:solidFill>
                  <a:prstClr val="white"/>
                </a:solidFill>
                <a:latin typeface="Quicksand" pitchFamily="2" charset="0"/>
              </a:rPr>
              <a:t> (Rotterdam)</a:t>
            </a:r>
          </a:p>
        </p:txBody>
      </p:sp>
      <p:sp>
        <p:nvSpPr>
          <p:cNvPr id="81" name="Rectangle: Rounded Corners 74">
            <a:extLst>
              <a:ext uri="{FF2B5EF4-FFF2-40B4-BE49-F238E27FC236}">
                <a16:creationId xmlns:a16="http://schemas.microsoft.com/office/drawing/2014/main" id="{1A893A62-8235-5BF6-24EB-DF3A3F4CEA03}"/>
              </a:ext>
            </a:extLst>
          </p:cNvPr>
          <p:cNvSpPr/>
          <p:nvPr/>
        </p:nvSpPr>
        <p:spPr>
          <a:xfrm>
            <a:off x="2217558" y="2540608"/>
            <a:ext cx="745646" cy="238363"/>
          </a:xfrm>
          <a:prstGeom prst="roundRect">
            <a:avLst/>
          </a:prstGeom>
          <a:solidFill>
            <a:srgbClr val="071464">
              <a:alpha val="70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78">
              <a:defRPr/>
            </a:pPr>
            <a:r>
              <a:rPr lang="fr-FR" sz="800" dirty="0">
                <a:solidFill>
                  <a:prstClr val="white"/>
                </a:solidFill>
                <a:latin typeface="Quicksand" pitchFamily="2" charset="0"/>
              </a:rPr>
              <a:t>France</a:t>
            </a:r>
          </a:p>
        </p:txBody>
      </p:sp>
      <p:sp>
        <p:nvSpPr>
          <p:cNvPr id="82" name="ZoneTexte 149">
            <a:extLst>
              <a:ext uri="{FF2B5EF4-FFF2-40B4-BE49-F238E27FC236}">
                <a16:creationId xmlns:a16="http://schemas.microsoft.com/office/drawing/2014/main" id="{395102F2-56BF-24B3-393B-363B44496E84}"/>
              </a:ext>
            </a:extLst>
          </p:cNvPr>
          <p:cNvSpPr txBox="1"/>
          <p:nvPr/>
        </p:nvSpPr>
        <p:spPr>
          <a:xfrm>
            <a:off x="4259030" y="4320953"/>
            <a:ext cx="203539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>
                <a:latin typeface="Quicksand SemiBold" pitchFamily="2" charset="0"/>
              </a:rPr>
              <a:t>Functional</a:t>
            </a:r>
            <a:r>
              <a:rPr lang="fr-FR" sz="1000" dirty="0">
                <a:latin typeface="Quicksand SemiBold" pitchFamily="2" charset="0"/>
              </a:rPr>
              <a:t> unit = production of 1 kg of </a:t>
            </a:r>
            <a:r>
              <a:rPr lang="fr-FR" sz="1000" dirty="0" err="1">
                <a:latin typeface="Quicksand SemiBold" pitchFamily="2" charset="0"/>
              </a:rPr>
              <a:t>bottle</a:t>
            </a:r>
            <a:r>
              <a:rPr lang="fr-FR" sz="1000" dirty="0">
                <a:latin typeface="Quicksand SemiBold" pitchFamily="2" charset="0"/>
              </a:rPr>
              <a:t>-grade PET</a:t>
            </a:r>
            <a:endParaRPr lang="fr-FR" sz="1000" baseline="-25000" dirty="0">
              <a:latin typeface="Quicksand SemiBold" pitchFamily="2" charset="0"/>
            </a:endParaRPr>
          </a:p>
        </p:txBody>
      </p:sp>
      <p:sp>
        <p:nvSpPr>
          <p:cNvPr id="84" name="TextBox 56">
            <a:extLst>
              <a:ext uri="{FF2B5EF4-FFF2-40B4-BE49-F238E27FC236}">
                <a16:creationId xmlns:a16="http://schemas.microsoft.com/office/drawing/2014/main" id="{18C81A2C-611C-C2A1-2482-E6D03F65A0C7}"/>
              </a:ext>
            </a:extLst>
          </p:cNvPr>
          <p:cNvSpPr txBox="1"/>
          <p:nvPr/>
        </p:nvSpPr>
        <p:spPr>
          <a:xfrm rot="864326">
            <a:off x="1921596" y="877480"/>
            <a:ext cx="1115601" cy="246221"/>
          </a:xfrm>
          <a:prstGeom prst="rect">
            <a:avLst/>
          </a:prstGeom>
          <a:solidFill>
            <a:srgbClr val="00A499">
              <a:alpha val="69804"/>
            </a:srgb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latin typeface="Quicksand" pitchFamily="2" charset="0"/>
              </a:rPr>
              <a:t>Burden free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22262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2CE730-2F48-B9D4-8841-048318772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800" dirty="0">
                <a:solidFill>
                  <a:srgbClr val="071664"/>
                </a:solidFill>
                <a:latin typeface="Quicksand"/>
                <a:ea typeface="+mn-ea"/>
                <a:cs typeface="+mn-cs"/>
              </a:rPr>
              <a:t>-90 % CO</a:t>
            </a:r>
            <a:r>
              <a:rPr lang="en-GB" sz="1800" baseline="-25000" dirty="0">
                <a:solidFill>
                  <a:srgbClr val="071664"/>
                </a:solidFill>
                <a:latin typeface="Quicksand"/>
                <a:ea typeface="+mn-ea"/>
                <a:cs typeface="+mn-cs"/>
              </a:rPr>
              <a:t>2</a:t>
            </a:r>
            <a:r>
              <a:rPr lang="en-GB" sz="1800" dirty="0">
                <a:solidFill>
                  <a:srgbClr val="071664"/>
                </a:solidFill>
                <a:latin typeface="Quicksand"/>
                <a:ea typeface="+mn-ea"/>
                <a:cs typeface="+mn-cs"/>
              </a:rPr>
              <a:t> emissions vs virgin PET production</a:t>
            </a:r>
          </a:p>
        </p:txBody>
      </p:sp>
      <p:grpSp>
        <p:nvGrpSpPr>
          <p:cNvPr id="3" name="Groupe 13">
            <a:extLst>
              <a:ext uri="{FF2B5EF4-FFF2-40B4-BE49-F238E27FC236}">
                <a16:creationId xmlns:a16="http://schemas.microsoft.com/office/drawing/2014/main" id="{F398BF65-D99A-E159-0C32-21551659E265}"/>
              </a:ext>
            </a:extLst>
          </p:cNvPr>
          <p:cNvGrpSpPr/>
          <p:nvPr/>
        </p:nvGrpSpPr>
        <p:grpSpPr>
          <a:xfrm>
            <a:off x="1077687" y="999314"/>
            <a:ext cx="7158445" cy="3323425"/>
            <a:chOff x="-91415" y="1508499"/>
            <a:chExt cx="9608334" cy="5001336"/>
          </a:xfrm>
        </p:grpSpPr>
        <p:graphicFrame>
          <p:nvGraphicFramePr>
            <p:cNvPr id="4" name="Graphique 5">
              <a:extLst>
                <a:ext uri="{FF2B5EF4-FFF2-40B4-BE49-F238E27FC236}">
                  <a16:creationId xmlns:a16="http://schemas.microsoft.com/office/drawing/2014/main" id="{5194F31C-B67C-0484-9803-036863926DC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40552250"/>
                </p:ext>
              </p:extLst>
            </p:nvPr>
          </p:nvGraphicFramePr>
          <p:xfrm>
            <a:off x="-91415" y="1508499"/>
            <a:ext cx="9608334" cy="50013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ZoneTexte 25">
              <a:extLst>
                <a:ext uri="{FF2B5EF4-FFF2-40B4-BE49-F238E27FC236}">
                  <a16:creationId xmlns:a16="http://schemas.microsoft.com/office/drawing/2014/main" id="{C4853299-6D0D-E276-6A5B-655E977B0AAF}"/>
                </a:ext>
              </a:extLst>
            </p:cNvPr>
            <p:cNvSpPr txBox="1"/>
            <p:nvPr/>
          </p:nvSpPr>
          <p:spPr>
            <a:xfrm>
              <a:off x="3127286" y="3243531"/>
              <a:ext cx="777896" cy="451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>
                <a:defRPr/>
              </a:pPr>
              <a:r>
                <a:rPr lang="fr-FR" sz="1350" b="1">
                  <a:solidFill>
                    <a:srgbClr val="8E3A80"/>
                  </a:solidFill>
                  <a:latin typeface="Livvic Light" pitchFamily="2" charset="0"/>
                </a:rPr>
                <a:t>-24%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01E73F7-C25C-830F-70F6-239C000CFAE9}"/>
              </a:ext>
            </a:extLst>
          </p:cNvPr>
          <p:cNvSpPr/>
          <p:nvPr/>
        </p:nvSpPr>
        <p:spPr>
          <a:xfrm>
            <a:off x="5990400" y="3004463"/>
            <a:ext cx="2405747" cy="1581825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accent1"/>
              </a:solidFill>
              <a:latin typeface="Livvic Light" pitchFamily="2" charset="0"/>
            </a:endParaRP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50A8A54D-28C0-CCC1-1DE0-C5A36F1844C5}"/>
              </a:ext>
            </a:extLst>
          </p:cNvPr>
          <p:cNvSpPr txBox="1"/>
          <p:nvPr/>
        </p:nvSpPr>
        <p:spPr>
          <a:xfrm>
            <a:off x="6137186" y="3204889"/>
            <a:ext cx="23059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>
                <a:solidFill>
                  <a:srgbClr val="02B6AB"/>
                </a:solidFill>
                <a:latin typeface="Livvic Light" pitchFamily="2" charset="0"/>
              </a:rPr>
              <a:t>-90% CO2 </a:t>
            </a:r>
            <a:r>
              <a:rPr lang="fr-FR" sz="1100" b="1" err="1">
                <a:solidFill>
                  <a:srgbClr val="02B6AB"/>
                </a:solidFill>
                <a:latin typeface="Livvic Light" pitchFamily="2" charset="0"/>
              </a:rPr>
              <a:t>emission</a:t>
            </a:r>
            <a:r>
              <a:rPr lang="fr-FR" sz="1100" b="1">
                <a:solidFill>
                  <a:srgbClr val="02B6AB"/>
                </a:solidFill>
                <a:latin typeface="Livvic Light" pitchFamily="2" charset="0"/>
              </a:rPr>
              <a:t> vs Virgin PET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8E038FBA-FDF8-F9C4-0EF1-32FFBB92F285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961410" y="1553965"/>
            <a:ext cx="4231864" cy="1450498"/>
          </a:xfrm>
          <a:prstGeom prst="bentConnector2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25">
            <a:extLst>
              <a:ext uri="{FF2B5EF4-FFF2-40B4-BE49-F238E27FC236}">
                <a16:creationId xmlns:a16="http://schemas.microsoft.com/office/drawing/2014/main" id="{BDA7EAEE-4C96-06C9-EB24-CDB73BFF6054}"/>
              </a:ext>
            </a:extLst>
          </p:cNvPr>
          <p:cNvSpPr txBox="1"/>
          <p:nvPr/>
        </p:nvSpPr>
        <p:spPr>
          <a:xfrm>
            <a:off x="6505059" y="1806975"/>
            <a:ext cx="5795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fr-FR" sz="1350" b="1">
                <a:solidFill>
                  <a:srgbClr val="02B6AB"/>
                </a:solidFill>
                <a:latin typeface="Livvic Light" pitchFamily="2" charset="0"/>
              </a:rPr>
              <a:t>-90%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F68C9C-98BC-2577-603A-09AEE2E46911}"/>
              </a:ext>
            </a:extLst>
          </p:cNvPr>
          <p:cNvSpPr txBox="1"/>
          <p:nvPr/>
        </p:nvSpPr>
        <p:spPr>
          <a:xfrm>
            <a:off x="2403822" y="4261101"/>
            <a:ext cx="8161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>
                <a:solidFill>
                  <a:srgbClr val="8E3A80"/>
                </a:solidFill>
                <a:latin typeface="Livvic Medium" pitchFamily="2" charset="0"/>
              </a:rPr>
              <a:t>Europe</a:t>
            </a:r>
            <a:endParaRPr lang="en-GB" sz="10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0DF654-EEAB-996D-3478-C877B2E957D0}"/>
              </a:ext>
            </a:extLst>
          </p:cNvPr>
          <p:cNvSpPr txBox="1"/>
          <p:nvPr/>
        </p:nvSpPr>
        <p:spPr>
          <a:xfrm>
            <a:off x="4714060" y="4261100"/>
            <a:ext cx="8161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>
                <a:solidFill>
                  <a:srgbClr val="8E3A80"/>
                </a:solidFill>
                <a:latin typeface="Livvic Medium" pitchFamily="2" charset="0"/>
              </a:rPr>
              <a:t>France</a:t>
            </a:r>
            <a:endParaRPr lang="en-GB" sz="10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3B3FE2-C6C9-8E50-97B6-F3EA944DE198}"/>
              </a:ext>
            </a:extLst>
          </p:cNvPr>
          <p:cNvSpPr txBox="1"/>
          <p:nvPr/>
        </p:nvSpPr>
        <p:spPr>
          <a:xfrm>
            <a:off x="7084612" y="4261100"/>
            <a:ext cx="8161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>
                <a:solidFill>
                  <a:srgbClr val="8E3A80"/>
                </a:solidFill>
                <a:latin typeface="Livvic Medium" pitchFamily="2" charset="0"/>
              </a:rPr>
              <a:t>France</a:t>
            </a:r>
            <a:endParaRPr lang="en-GB" sz="1050"/>
          </a:p>
        </p:txBody>
      </p:sp>
      <p:cxnSp>
        <p:nvCxnSpPr>
          <p:cNvPr id="15" name="Connecteur droit avec flèche 6">
            <a:extLst>
              <a:ext uri="{FF2B5EF4-FFF2-40B4-BE49-F238E27FC236}">
                <a16:creationId xmlns:a16="http://schemas.microsoft.com/office/drawing/2014/main" id="{E124EBB5-D367-1684-2A5C-4B2079D27963}"/>
              </a:ext>
            </a:extLst>
          </p:cNvPr>
          <p:cNvCxnSpPr>
            <a:cxnSpLocks/>
          </p:cNvCxnSpPr>
          <p:nvPr/>
        </p:nvCxnSpPr>
        <p:spPr>
          <a:xfrm>
            <a:off x="3395546" y="1806976"/>
            <a:ext cx="986883" cy="529496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1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0DB48-5649-D078-0275-20A6FE9AD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C07E6B-D88F-59A0-A3EB-5EDEE2B76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32" y="162199"/>
            <a:ext cx="6720840" cy="34131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71664"/>
                </a:solidFill>
                <a:latin typeface="Quicksand"/>
                <a:ea typeface="+mn-ea"/>
                <a:cs typeface="+mn-cs"/>
              </a:rPr>
              <a:t>Methodological approach #1 – </a:t>
            </a:r>
            <a:r>
              <a:rPr lang="en-US" sz="1800" dirty="0">
                <a:solidFill>
                  <a:srgbClr val="9C1A88"/>
                </a:solidFill>
                <a:latin typeface="Quicksand"/>
                <a:ea typeface="+mn-ea"/>
                <a:cs typeface="+mn-cs"/>
              </a:rPr>
              <a:t>Cut-off</a:t>
            </a:r>
            <a:endParaRPr lang="fr-FR" sz="1800" dirty="0">
              <a:solidFill>
                <a:srgbClr val="9C1A88"/>
              </a:solidFill>
              <a:latin typeface="Quicksand"/>
              <a:ea typeface="+mn-ea"/>
              <a:cs typeface="+mn-cs"/>
            </a:endParaRPr>
          </a:p>
        </p:txBody>
      </p:sp>
      <p:sp>
        <p:nvSpPr>
          <p:cNvPr id="3" name="Rectangle: Rounded Corners 37">
            <a:extLst>
              <a:ext uri="{FF2B5EF4-FFF2-40B4-BE49-F238E27FC236}">
                <a16:creationId xmlns:a16="http://schemas.microsoft.com/office/drawing/2014/main" id="{06C858A7-D610-DD94-3355-7880185D8207}"/>
              </a:ext>
            </a:extLst>
          </p:cNvPr>
          <p:cNvSpPr/>
          <p:nvPr/>
        </p:nvSpPr>
        <p:spPr>
          <a:xfrm>
            <a:off x="2550030" y="2174820"/>
            <a:ext cx="1889217" cy="848506"/>
          </a:xfrm>
          <a:prstGeom prst="roundRect">
            <a:avLst>
              <a:gd name="adj" fmla="val 8907"/>
            </a:avLst>
          </a:prstGeom>
          <a:noFill/>
          <a:ln>
            <a:solidFill>
              <a:srgbClr val="8E3A8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e 101">
            <a:extLst>
              <a:ext uri="{FF2B5EF4-FFF2-40B4-BE49-F238E27FC236}">
                <a16:creationId xmlns:a16="http://schemas.microsoft.com/office/drawing/2014/main" id="{44D43F5A-E1B9-1532-7484-1B07BE14D46E}"/>
              </a:ext>
            </a:extLst>
          </p:cNvPr>
          <p:cNvGrpSpPr/>
          <p:nvPr/>
        </p:nvGrpSpPr>
        <p:grpSpPr>
          <a:xfrm>
            <a:off x="7162953" y="3668176"/>
            <a:ext cx="1363773" cy="329557"/>
            <a:chOff x="5131735" y="3828977"/>
            <a:chExt cx="1363773" cy="329557"/>
          </a:xfrm>
        </p:grpSpPr>
        <p:sp>
          <p:nvSpPr>
            <p:cNvPr id="6" name="Ellipse 102">
              <a:extLst>
                <a:ext uri="{FF2B5EF4-FFF2-40B4-BE49-F238E27FC236}">
                  <a16:creationId xmlns:a16="http://schemas.microsoft.com/office/drawing/2014/main" id="{7EB13E17-1614-E8E3-8FED-EE919ED92E20}"/>
                </a:ext>
              </a:extLst>
            </p:cNvPr>
            <p:cNvSpPr/>
            <p:nvPr/>
          </p:nvSpPr>
          <p:spPr>
            <a:xfrm>
              <a:off x="5238893" y="3865636"/>
              <a:ext cx="1197428" cy="29289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FF6682-F9F9-2843-A4DD-9067925413B6}"/>
                </a:ext>
              </a:extLst>
            </p:cNvPr>
            <p:cNvSpPr/>
            <p:nvPr/>
          </p:nvSpPr>
          <p:spPr>
            <a:xfrm>
              <a:off x="5131735" y="3828977"/>
              <a:ext cx="1363773" cy="154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100">
            <a:extLst>
              <a:ext uri="{FF2B5EF4-FFF2-40B4-BE49-F238E27FC236}">
                <a16:creationId xmlns:a16="http://schemas.microsoft.com/office/drawing/2014/main" id="{7A1AEB85-0338-51D1-BA30-B4337887D895}"/>
              </a:ext>
            </a:extLst>
          </p:cNvPr>
          <p:cNvGrpSpPr/>
          <p:nvPr/>
        </p:nvGrpSpPr>
        <p:grpSpPr>
          <a:xfrm>
            <a:off x="4982436" y="3941827"/>
            <a:ext cx="1363773" cy="329557"/>
            <a:chOff x="5131735" y="3828977"/>
            <a:chExt cx="1363773" cy="329557"/>
          </a:xfrm>
        </p:grpSpPr>
        <p:sp>
          <p:nvSpPr>
            <p:cNvPr id="9" name="Ellipse 98">
              <a:extLst>
                <a:ext uri="{FF2B5EF4-FFF2-40B4-BE49-F238E27FC236}">
                  <a16:creationId xmlns:a16="http://schemas.microsoft.com/office/drawing/2014/main" id="{163E0715-9F36-E655-1648-564AC5103A0D}"/>
                </a:ext>
              </a:extLst>
            </p:cNvPr>
            <p:cNvSpPr/>
            <p:nvPr/>
          </p:nvSpPr>
          <p:spPr>
            <a:xfrm>
              <a:off x="5238893" y="3865636"/>
              <a:ext cx="1197428" cy="29289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BC305C-254A-9902-D848-6521434CD476}"/>
                </a:ext>
              </a:extLst>
            </p:cNvPr>
            <p:cNvSpPr/>
            <p:nvPr/>
          </p:nvSpPr>
          <p:spPr>
            <a:xfrm>
              <a:off x="5131735" y="3828977"/>
              <a:ext cx="1363773" cy="154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8497B4-4D6A-BE85-5106-3E9E4CDDBE44}"/>
              </a:ext>
            </a:extLst>
          </p:cNvPr>
          <p:cNvSpPr/>
          <p:nvPr/>
        </p:nvSpPr>
        <p:spPr>
          <a:xfrm>
            <a:off x="3517483" y="1262567"/>
            <a:ext cx="2045067" cy="1761605"/>
          </a:xfrm>
          <a:prstGeom prst="roundRect">
            <a:avLst/>
          </a:prstGeom>
          <a:noFill/>
          <a:ln>
            <a:solidFill>
              <a:srgbClr val="8E3A8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0A953F-7371-6AA8-8474-320202C7AF40}"/>
              </a:ext>
            </a:extLst>
          </p:cNvPr>
          <p:cNvSpPr/>
          <p:nvPr/>
        </p:nvSpPr>
        <p:spPr>
          <a:xfrm>
            <a:off x="3510932" y="2182058"/>
            <a:ext cx="1031476" cy="834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B12759-40C3-D17C-86B0-F45F3B8E106E}"/>
              </a:ext>
            </a:extLst>
          </p:cNvPr>
          <p:cNvSpPr/>
          <p:nvPr/>
        </p:nvSpPr>
        <p:spPr>
          <a:xfrm>
            <a:off x="3536216" y="2180010"/>
            <a:ext cx="925256" cy="146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4A2BF1-FFDE-A8F3-C2AB-EAA38D09138C}"/>
              </a:ext>
            </a:extLst>
          </p:cNvPr>
          <p:cNvCxnSpPr>
            <a:cxnSpLocks/>
            <a:stCxn id="26" idx="3"/>
            <a:endCxn id="35" idx="1"/>
          </p:cNvCxnSpPr>
          <p:nvPr/>
        </p:nvCxnSpPr>
        <p:spPr>
          <a:xfrm>
            <a:off x="4307852" y="1713764"/>
            <a:ext cx="349368" cy="2961"/>
          </a:xfrm>
          <a:prstGeom prst="straightConnector1">
            <a:avLst/>
          </a:prstGeom>
          <a:ln w="28575">
            <a:solidFill>
              <a:srgbClr val="8E3A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E2A4E71-0E0C-0766-CEC5-320305B034F3}"/>
              </a:ext>
            </a:extLst>
          </p:cNvPr>
          <p:cNvCxnSpPr>
            <a:cxnSpLocks/>
          </p:cNvCxnSpPr>
          <p:nvPr/>
        </p:nvCxnSpPr>
        <p:spPr>
          <a:xfrm flipV="1">
            <a:off x="403806" y="1713763"/>
            <a:ext cx="3229047" cy="870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">
            <a:extLst>
              <a:ext uri="{FF2B5EF4-FFF2-40B4-BE49-F238E27FC236}">
                <a16:creationId xmlns:a16="http://schemas.microsoft.com/office/drawing/2014/main" id="{DB61F1AC-E8E2-2E40-08F2-B5E852557FDE}"/>
              </a:ext>
            </a:extLst>
          </p:cNvPr>
          <p:cNvSpPr txBox="1"/>
          <p:nvPr/>
        </p:nvSpPr>
        <p:spPr>
          <a:xfrm>
            <a:off x="5963536" y="1458777"/>
            <a:ext cx="1009157" cy="520972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10">
              <a:defRPr/>
            </a:pPr>
            <a:endParaRPr lang="en-GB" sz="788" b="1" kern="0">
              <a:solidFill>
                <a:prstClr val="black"/>
              </a:solidFill>
              <a:latin typeface="Livvic" pitchFamily="2" charset="0"/>
            </a:endParaRPr>
          </a:p>
        </p:txBody>
      </p:sp>
      <p:grpSp>
        <p:nvGrpSpPr>
          <p:cNvPr id="17" name="Groupe 27">
            <a:extLst>
              <a:ext uri="{FF2B5EF4-FFF2-40B4-BE49-F238E27FC236}">
                <a16:creationId xmlns:a16="http://schemas.microsoft.com/office/drawing/2014/main" id="{09E9B1C7-1AE5-D75D-5C3E-ECE2A9C7A71C}"/>
              </a:ext>
            </a:extLst>
          </p:cNvPr>
          <p:cNvGrpSpPr/>
          <p:nvPr/>
        </p:nvGrpSpPr>
        <p:grpSpPr>
          <a:xfrm>
            <a:off x="705013" y="1361881"/>
            <a:ext cx="606863" cy="675000"/>
            <a:chOff x="344848" y="1982363"/>
            <a:chExt cx="809150" cy="900000"/>
          </a:xfrm>
        </p:grpSpPr>
        <p:sp>
          <p:nvSpPr>
            <p:cNvPr id="18" name="ZoneTexte 3">
              <a:extLst>
                <a:ext uri="{FF2B5EF4-FFF2-40B4-BE49-F238E27FC236}">
                  <a16:creationId xmlns:a16="http://schemas.microsoft.com/office/drawing/2014/main" id="{C796FC63-C911-7630-1573-B2BA55AFD6F9}"/>
                </a:ext>
              </a:extLst>
            </p:cNvPr>
            <p:cNvSpPr txBox="1"/>
            <p:nvPr/>
          </p:nvSpPr>
          <p:spPr>
            <a:xfrm>
              <a:off x="344848" y="1982363"/>
              <a:ext cx="809150" cy="900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chemeClr val="bg2">
                  <a:lumMod val="1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R="0" lvl="0" indent="0" algn="ctr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50" b="1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ivvic" pitchFamily="2" charset="0"/>
                </a:defRPr>
              </a:lvl1pPr>
            </a:lstStyle>
            <a:p>
              <a:pPr defTabSz="1219109">
                <a:defRPr/>
              </a:pPr>
              <a:endParaRPr lang="en-GB" sz="788"/>
            </a:p>
          </p:txBody>
        </p:sp>
        <p:pic>
          <p:nvPicPr>
            <p:cNvPr id="19" name="Image 30">
              <a:extLst>
                <a:ext uri="{FF2B5EF4-FFF2-40B4-BE49-F238E27FC236}">
                  <a16:creationId xmlns:a16="http://schemas.microsoft.com/office/drawing/2014/main" id="{CB32E77E-1DDB-6DCA-8187-3C9DEBB0F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85" r="4083"/>
            <a:stretch/>
          </p:blipFill>
          <p:spPr>
            <a:xfrm>
              <a:off x="368280" y="2036704"/>
              <a:ext cx="750113" cy="791318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20" name="Groupe 39">
            <a:extLst>
              <a:ext uri="{FF2B5EF4-FFF2-40B4-BE49-F238E27FC236}">
                <a16:creationId xmlns:a16="http://schemas.microsoft.com/office/drawing/2014/main" id="{A7D6B112-BC44-663E-88AF-B0C90D64E365}"/>
              </a:ext>
            </a:extLst>
          </p:cNvPr>
          <p:cNvGrpSpPr/>
          <p:nvPr/>
        </p:nvGrpSpPr>
        <p:grpSpPr>
          <a:xfrm>
            <a:off x="1541534" y="1363824"/>
            <a:ext cx="786075" cy="675000"/>
            <a:chOff x="3641369" y="1903734"/>
            <a:chExt cx="1048100" cy="900000"/>
          </a:xfrm>
        </p:grpSpPr>
        <p:sp>
          <p:nvSpPr>
            <p:cNvPr id="21" name="ZoneTexte 1">
              <a:extLst>
                <a:ext uri="{FF2B5EF4-FFF2-40B4-BE49-F238E27FC236}">
                  <a16:creationId xmlns:a16="http://schemas.microsoft.com/office/drawing/2014/main" id="{0C75E318-B621-0B88-322B-13ED92124F67}"/>
                </a:ext>
              </a:extLst>
            </p:cNvPr>
            <p:cNvSpPr txBox="1"/>
            <p:nvPr/>
          </p:nvSpPr>
          <p:spPr>
            <a:xfrm>
              <a:off x="3705343" y="1903734"/>
              <a:ext cx="900000" cy="900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10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22" name="Picture 47">
              <a:extLst>
                <a:ext uri="{FF2B5EF4-FFF2-40B4-BE49-F238E27FC236}">
                  <a16:creationId xmlns:a16="http://schemas.microsoft.com/office/drawing/2014/main" id="{177F31F7-1A08-F5FD-D49B-E2A6D164F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41486"/>
            <a:stretch/>
          </p:blipFill>
          <p:spPr>
            <a:xfrm>
              <a:off x="3834834" y="1958496"/>
              <a:ext cx="650411" cy="460385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3" name="ZoneTexte 48">
              <a:extLst>
                <a:ext uri="{FF2B5EF4-FFF2-40B4-BE49-F238E27FC236}">
                  <a16:creationId xmlns:a16="http://schemas.microsoft.com/office/drawing/2014/main" id="{0F08EBDE-1D2E-7229-81EA-A5AA8CFF0D31}"/>
                </a:ext>
              </a:extLst>
            </p:cNvPr>
            <p:cNvSpPr txBox="1"/>
            <p:nvPr/>
          </p:nvSpPr>
          <p:spPr>
            <a:xfrm>
              <a:off x="3641369" y="2471875"/>
              <a:ext cx="1048100" cy="23477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algn="ctr" defTabSz="457178">
                <a:defRPr/>
              </a:pPr>
              <a:r>
                <a:rPr lang="fr-FR" sz="900" dirty="0">
                  <a:solidFill>
                    <a:schemeClr val="bg1">
                      <a:lumMod val="50000"/>
                    </a:schemeClr>
                  </a:solidFill>
                  <a:latin typeface="Livvic Medium" pitchFamily="2" charset="0"/>
                </a:rPr>
                <a:t>Virgin PET</a:t>
              </a:r>
            </a:p>
          </p:txBody>
        </p:sp>
      </p:grpSp>
      <p:sp>
        <p:nvSpPr>
          <p:cNvPr id="24" name="Triangle isocèle 57">
            <a:extLst>
              <a:ext uri="{FF2B5EF4-FFF2-40B4-BE49-F238E27FC236}">
                <a16:creationId xmlns:a16="http://schemas.microsoft.com/office/drawing/2014/main" id="{E08D335D-2B3F-A2F5-3B63-4FE038B9B41D}"/>
              </a:ext>
            </a:extLst>
          </p:cNvPr>
          <p:cNvSpPr/>
          <p:nvPr/>
        </p:nvSpPr>
        <p:spPr>
          <a:xfrm rot="5400000">
            <a:off x="1019792" y="1659581"/>
            <a:ext cx="675000" cy="81000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>
              <a:defRPr/>
            </a:pPr>
            <a:endParaRPr lang="fr-FR" sz="1350">
              <a:solidFill>
                <a:prstClr val="white"/>
              </a:solidFill>
              <a:latin typeface="Livvic Light"/>
            </a:endParaRPr>
          </a:p>
        </p:txBody>
      </p:sp>
      <p:grpSp>
        <p:nvGrpSpPr>
          <p:cNvPr id="25" name="Groupe 62">
            <a:extLst>
              <a:ext uri="{FF2B5EF4-FFF2-40B4-BE49-F238E27FC236}">
                <a16:creationId xmlns:a16="http://schemas.microsoft.com/office/drawing/2014/main" id="{76A07BC8-FC27-88CB-0563-603B85EFED86}"/>
              </a:ext>
            </a:extLst>
          </p:cNvPr>
          <p:cNvGrpSpPr/>
          <p:nvPr/>
        </p:nvGrpSpPr>
        <p:grpSpPr>
          <a:xfrm>
            <a:off x="3632852" y="1376263"/>
            <a:ext cx="675000" cy="675000"/>
            <a:chOff x="6625416" y="1969649"/>
            <a:chExt cx="900000" cy="900000"/>
          </a:xfrm>
          <a:solidFill>
            <a:schemeClr val="bg1"/>
          </a:solidFill>
        </p:grpSpPr>
        <p:sp>
          <p:nvSpPr>
            <p:cNvPr id="26" name="ZoneTexte 1">
              <a:extLst>
                <a:ext uri="{FF2B5EF4-FFF2-40B4-BE49-F238E27FC236}">
                  <a16:creationId xmlns:a16="http://schemas.microsoft.com/office/drawing/2014/main" id="{4602F364-54E7-85A2-A047-33C32590B9F8}"/>
                </a:ext>
              </a:extLst>
            </p:cNvPr>
            <p:cNvSpPr txBox="1"/>
            <p:nvPr/>
          </p:nvSpPr>
          <p:spPr>
            <a:xfrm>
              <a:off x="6625416" y="1969649"/>
              <a:ext cx="900000" cy="900000"/>
            </a:xfrm>
            <a:prstGeom prst="rect">
              <a:avLst/>
            </a:prstGeom>
            <a:grpFill/>
            <a:ln w="12700">
              <a:solidFill>
                <a:schemeClr val="bg2">
                  <a:lumMod val="1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10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27" name="Image 37">
              <a:extLst>
                <a:ext uri="{FF2B5EF4-FFF2-40B4-BE49-F238E27FC236}">
                  <a16:creationId xmlns:a16="http://schemas.microsoft.com/office/drawing/2014/main" id="{89007C85-50B7-01B3-BCB6-C85B82CB1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98057" y="2101308"/>
              <a:ext cx="758517" cy="683244"/>
            </a:xfrm>
            <a:prstGeom prst="rect">
              <a:avLst/>
            </a:prstGeom>
            <a:grpFill/>
            <a:ln w="12700">
              <a:noFill/>
            </a:ln>
          </p:spPr>
        </p:pic>
      </p:grpSp>
      <p:grpSp>
        <p:nvGrpSpPr>
          <p:cNvPr id="28" name="Groupe 56">
            <a:extLst>
              <a:ext uri="{FF2B5EF4-FFF2-40B4-BE49-F238E27FC236}">
                <a16:creationId xmlns:a16="http://schemas.microsoft.com/office/drawing/2014/main" id="{15834A2A-ABFF-8DAC-DF15-95A86C0EA44F}"/>
              </a:ext>
            </a:extLst>
          </p:cNvPr>
          <p:cNvGrpSpPr/>
          <p:nvPr/>
        </p:nvGrpSpPr>
        <p:grpSpPr>
          <a:xfrm>
            <a:off x="2710544" y="1369025"/>
            <a:ext cx="675000" cy="675000"/>
            <a:chOff x="5039967" y="1879917"/>
            <a:chExt cx="900000" cy="900000"/>
          </a:xfrm>
          <a:solidFill>
            <a:schemeClr val="bg1"/>
          </a:solidFill>
        </p:grpSpPr>
        <p:sp>
          <p:nvSpPr>
            <p:cNvPr id="29" name="ZoneTexte 1">
              <a:extLst>
                <a:ext uri="{FF2B5EF4-FFF2-40B4-BE49-F238E27FC236}">
                  <a16:creationId xmlns:a16="http://schemas.microsoft.com/office/drawing/2014/main" id="{BADF153D-83A0-FEE2-347F-8D308B06D7D9}"/>
                </a:ext>
              </a:extLst>
            </p:cNvPr>
            <p:cNvSpPr txBox="1"/>
            <p:nvPr/>
          </p:nvSpPr>
          <p:spPr>
            <a:xfrm>
              <a:off x="5039967" y="1879917"/>
              <a:ext cx="900000" cy="900000"/>
            </a:xfrm>
            <a:prstGeom prst="rect">
              <a:avLst/>
            </a:prstGeom>
            <a:grpFill/>
            <a:ln w="12700">
              <a:solidFill>
                <a:schemeClr val="bg2">
                  <a:lumMod val="1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10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30" name="Image 61">
              <a:extLst>
                <a:ext uri="{FF2B5EF4-FFF2-40B4-BE49-F238E27FC236}">
                  <a16:creationId xmlns:a16="http://schemas.microsoft.com/office/drawing/2014/main" id="{890B1C6E-D347-7C05-D547-5D3BCCA6B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83091" y="1909105"/>
              <a:ext cx="623767" cy="846539"/>
            </a:xfrm>
            <a:prstGeom prst="rect">
              <a:avLst/>
            </a:prstGeom>
            <a:grpFill/>
            <a:ln w="12700">
              <a:noFill/>
            </a:ln>
          </p:spPr>
        </p:pic>
      </p:grpSp>
      <p:pic>
        <p:nvPicPr>
          <p:cNvPr id="31" name="Image 35">
            <a:extLst>
              <a:ext uri="{FF2B5EF4-FFF2-40B4-BE49-F238E27FC236}">
                <a16:creationId xmlns:a16="http://schemas.microsoft.com/office/drawing/2014/main" id="{E940D461-E46F-10BC-B667-1179BF555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2238" y="1501734"/>
            <a:ext cx="460774" cy="456869"/>
          </a:xfrm>
          <a:prstGeom prst="rect">
            <a:avLst/>
          </a:prstGeom>
        </p:spPr>
      </p:pic>
      <p:pic>
        <p:nvPicPr>
          <p:cNvPr id="32" name="Image 36">
            <a:extLst>
              <a:ext uri="{FF2B5EF4-FFF2-40B4-BE49-F238E27FC236}">
                <a16:creationId xmlns:a16="http://schemas.microsoft.com/office/drawing/2014/main" id="{2B741313-8892-90DF-5644-16B4408DE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9310" y="1556419"/>
            <a:ext cx="519826" cy="38987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62F2CBB-9DB8-220B-E17D-0DCB232083F2}"/>
              </a:ext>
            </a:extLst>
          </p:cNvPr>
          <p:cNvSpPr/>
          <p:nvPr/>
        </p:nvSpPr>
        <p:spPr>
          <a:xfrm>
            <a:off x="527133" y="1262566"/>
            <a:ext cx="1822870" cy="89889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4" name="Groupe 52">
            <a:extLst>
              <a:ext uri="{FF2B5EF4-FFF2-40B4-BE49-F238E27FC236}">
                <a16:creationId xmlns:a16="http://schemas.microsoft.com/office/drawing/2014/main" id="{B2D8F191-0179-E02D-724E-D9049A741971}"/>
              </a:ext>
            </a:extLst>
          </p:cNvPr>
          <p:cNvGrpSpPr/>
          <p:nvPr/>
        </p:nvGrpSpPr>
        <p:grpSpPr>
          <a:xfrm>
            <a:off x="4657220" y="1379224"/>
            <a:ext cx="675000" cy="675000"/>
            <a:chOff x="8283750" y="1896834"/>
            <a:chExt cx="900000" cy="900000"/>
          </a:xfrm>
        </p:grpSpPr>
        <p:sp>
          <p:nvSpPr>
            <p:cNvPr id="35" name="ZoneTexte 1">
              <a:extLst>
                <a:ext uri="{FF2B5EF4-FFF2-40B4-BE49-F238E27FC236}">
                  <a16:creationId xmlns:a16="http://schemas.microsoft.com/office/drawing/2014/main" id="{DD2A7B95-15F7-545F-4571-35B7C3F516E3}"/>
                </a:ext>
              </a:extLst>
            </p:cNvPr>
            <p:cNvSpPr txBox="1"/>
            <p:nvPr/>
          </p:nvSpPr>
          <p:spPr>
            <a:xfrm>
              <a:off x="8283750" y="1896834"/>
              <a:ext cx="900000" cy="900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rgbClr val="8E3A80"/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10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36" name="Image 46">
              <a:extLst>
                <a:ext uri="{FF2B5EF4-FFF2-40B4-BE49-F238E27FC236}">
                  <a16:creationId xmlns:a16="http://schemas.microsoft.com/office/drawing/2014/main" id="{ADAD721B-0C26-5825-D1D9-44E3947E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448041" y="1975730"/>
              <a:ext cx="569064" cy="736007"/>
            </a:xfrm>
            <a:prstGeom prst="rect">
              <a:avLst/>
            </a:prstGeom>
            <a:ln w="12700">
              <a:noFill/>
            </a:ln>
          </p:spPr>
        </p:pic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86D1D66-92CD-3E9A-7D70-9FB752BA1FA3}"/>
              </a:ext>
            </a:extLst>
          </p:cNvPr>
          <p:cNvCxnSpPr>
            <a:cxnSpLocks/>
            <a:stCxn id="51" idx="1"/>
            <a:endCxn id="55" idx="3"/>
          </p:cNvCxnSpPr>
          <p:nvPr/>
        </p:nvCxnSpPr>
        <p:spPr>
          <a:xfrm flipH="1">
            <a:off x="4365070" y="2569833"/>
            <a:ext cx="295096" cy="1918"/>
          </a:xfrm>
          <a:prstGeom prst="straightConnector1">
            <a:avLst/>
          </a:prstGeom>
          <a:ln w="28575">
            <a:solidFill>
              <a:srgbClr val="8E3A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241E94F-8772-EEFB-A710-A84D5F096E14}"/>
              </a:ext>
            </a:extLst>
          </p:cNvPr>
          <p:cNvSpPr txBox="1"/>
          <p:nvPr/>
        </p:nvSpPr>
        <p:spPr>
          <a:xfrm>
            <a:off x="5446084" y="806611"/>
            <a:ext cx="2160498" cy="449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en-GB" sz="900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100% incineration</a:t>
            </a:r>
            <a:endParaRPr lang="en-GB" sz="1050" dirty="0">
              <a:solidFill>
                <a:schemeClr val="bg1">
                  <a:lumMod val="50000"/>
                </a:schemeClr>
              </a:solidFill>
              <a:latin typeface="Quicksand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en-GB" sz="900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1,6 kg CO</a:t>
            </a:r>
            <a:r>
              <a:rPr lang="en-GB" sz="900" baseline="-25000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GB" sz="900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-eq/kg PET waste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95E5A35-B056-A8DC-7CCF-5D01CE0473EC}"/>
              </a:ext>
            </a:extLst>
          </p:cNvPr>
          <p:cNvSpPr txBox="1"/>
          <p:nvPr/>
        </p:nvSpPr>
        <p:spPr>
          <a:xfrm>
            <a:off x="4627075" y="3073134"/>
            <a:ext cx="1818011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2,9 kg CO</a:t>
            </a:r>
            <a:r>
              <a:rPr lang="en-GB" sz="1200" b="1" baseline="-25000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-eq/kg PET</a:t>
            </a:r>
            <a:endParaRPr lang="en-GB" sz="1600" b="1" dirty="0">
              <a:solidFill>
                <a:schemeClr val="bg1">
                  <a:lumMod val="50000"/>
                </a:schemeClr>
              </a:solidFill>
              <a:latin typeface="Quicksand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0F35A7-0194-C1A7-C9C6-FF503300B1F0}"/>
              </a:ext>
            </a:extLst>
          </p:cNvPr>
          <p:cNvSpPr txBox="1"/>
          <p:nvPr/>
        </p:nvSpPr>
        <p:spPr>
          <a:xfrm>
            <a:off x="6847013" y="2787639"/>
            <a:ext cx="1909498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en-GB" sz="1200" b="1" dirty="0">
                <a:solidFill>
                  <a:srgbClr val="8E3A80"/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2,2 kg CO</a:t>
            </a:r>
            <a:r>
              <a:rPr lang="en-GB" sz="1200" b="1" baseline="-25000" dirty="0">
                <a:solidFill>
                  <a:srgbClr val="8E3A80"/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GB" sz="1200" b="1" dirty="0">
                <a:solidFill>
                  <a:srgbClr val="8E3A80"/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-eq/kg PET</a:t>
            </a:r>
            <a:endParaRPr lang="en-GB" sz="1600" b="1" dirty="0">
              <a:solidFill>
                <a:srgbClr val="8E3A80"/>
              </a:solidFill>
              <a:latin typeface="Quicksand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Ellipse 2">
            <a:extLst>
              <a:ext uri="{FF2B5EF4-FFF2-40B4-BE49-F238E27FC236}">
                <a16:creationId xmlns:a16="http://schemas.microsoft.com/office/drawing/2014/main" id="{508B288F-23B3-CB04-C9FD-30BEFE1D0B6F}"/>
              </a:ext>
            </a:extLst>
          </p:cNvPr>
          <p:cNvSpPr/>
          <p:nvPr/>
        </p:nvSpPr>
        <p:spPr>
          <a:xfrm>
            <a:off x="6388206" y="3107691"/>
            <a:ext cx="637298" cy="642553"/>
          </a:xfrm>
          <a:prstGeom prst="ellipse">
            <a:avLst/>
          </a:prstGeom>
          <a:solidFill>
            <a:srgbClr val="8E3A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2" name="ZoneTexte 3">
            <a:extLst>
              <a:ext uri="{FF2B5EF4-FFF2-40B4-BE49-F238E27FC236}">
                <a16:creationId xmlns:a16="http://schemas.microsoft.com/office/drawing/2014/main" id="{C7C67228-51C1-ABFB-5743-C31AA9DB9AA2}"/>
              </a:ext>
            </a:extLst>
          </p:cNvPr>
          <p:cNvSpPr txBox="1"/>
          <p:nvPr/>
        </p:nvSpPr>
        <p:spPr>
          <a:xfrm>
            <a:off x="6388207" y="3284806"/>
            <a:ext cx="6190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>
                <a:solidFill>
                  <a:schemeClr val="bg1"/>
                </a:solidFill>
                <a:latin typeface="Quicksand" pitchFamily="2" charset="0"/>
              </a:rPr>
              <a:t>-24%</a:t>
            </a:r>
          </a:p>
        </p:txBody>
      </p:sp>
      <p:grpSp>
        <p:nvGrpSpPr>
          <p:cNvPr id="43" name="Groupe 63">
            <a:extLst>
              <a:ext uri="{FF2B5EF4-FFF2-40B4-BE49-F238E27FC236}">
                <a16:creationId xmlns:a16="http://schemas.microsoft.com/office/drawing/2014/main" id="{0E8E92B5-BC30-034D-DB14-8766BC0B4181}"/>
              </a:ext>
            </a:extLst>
          </p:cNvPr>
          <p:cNvGrpSpPr/>
          <p:nvPr/>
        </p:nvGrpSpPr>
        <p:grpSpPr>
          <a:xfrm>
            <a:off x="2652626" y="2234363"/>
            <a:ext cx="786075" cy="675000"/>
            <a:chOff x="7706802" y="1383521"/>
            <a:chExt cx="786075" cy="675000"/>
          </a:xfrm>
        </p:grpSpPr>
        <p:sp>
          <p:nvSpPr>
            <p:cNvPr id="44" name="ZoneTexte 1">
              <a:extLst>
                <a:ext uri="{FF2B5EF4-FFF2-40B4-BE49-F238E27FC236}">
                  <a16:creationId xmlns:a16="http://schemas.microsoft.com/office/drawing/2014/main" id="{E03F5B7A-F675-6EB7-D59A-A5D1B140F0E6}"/>
                </a:ext>
              </a:extLst>
            </p:cNvPr>
            <p:cNvSpPr txBox="1"/>
            <p:nvPr/>
          </p:nvSpPr>
          <p:spPr>
            <a:xfrm>
              <a:off x="7762338" y="1383521"/>
              <a:ext cx="675000" cy="675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rgbClr val="8E3A80"/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10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45" name="Picture 47">
              <a:extLst>
                <a:ext uri="{FF2B5EF4-FFF2-40B4-BE49-F238E27FC236}">
                  <a16:creationId xmlns:a16="http://schemas.microsoft.com/office/drawing/2014/main" id="{247BD0AA-7F8D-0F50-E614-F092C3AAF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b="41486"/>
            <a:stretch/>
          </p:blipFill>
          <p:spPr>
            <a:xfrm>
              <a:off x="7859457" y="1424592"/>
              <a:ext cx="487808" cy="345289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46" name="ZoneTexte 48">
              <a:extLst>
                <a:ext uri="{FF2B5EF4-FFF2-40B4-BE49-F238E27FC236}">
                  <a16:creationId xmlns:a16="http://schemas.microsoft.com/office/drawing/2014/main" id="{D7135AE9-54A9-12EE-178D-A0F1B53CA69C}"/>
                </a:ext>
              </a:extLst>
            </p:cNvPr>
            <p:cNvSpPr txBox="1"/>
            <p:nvPr/>
          </p:nvSpPr>
          <p:spPr>
            <a:xfrm>
              <a:off x="7706802" y="1823327"/>
              <a:ext cx="786075" cy="17607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algn="ctr" defTabSz="457178">
                <a:defRPr/>
              </a:pPr>
              <a:r>
                <a:rPr lang="fr-FR" sz="1000" dirty="0" err="1">
                  <a:solidFill>
                    <a:srgbClr val="8E3A80"/>
                  </a:solidFill>
                  <a:latin typeface="Livvic Medium" pitchFamily="2" charset="0"/>
                </a:rPr>
                <a:t>rPET</a:t>
              </a:r>
              <a:endParaRPr lang="fr-FR" sz="1000" dirty="0">
                <a:solidFill>
                  <a:srgbClr val="8E3A80"/>
                </a:solidFill>
                <a:latin typeface="Livvic Medium" pitchFamily="2" charset="0"/>
              </a:endParaRPr>
            </a:p>
          </p:txBody>
        </p:sp>
      </p:grpSp>
      <p:sp>
        <p:nvSpPr>
          <p:cNvPr id="47" name="ZoneTexte 1">
            <a:extLst>
              <a:ext uri="{FF2B5EF4-FFF2-40B4-BE49-F238E27FC236}">
                <a16:creationId xmlns:a16="http://schemas.microsoft.com/office/drawing/2014/main" id="{4E300520-5AB0-33EC-AD26-9599F5BD87F5}"/>
              </a:ext>
            </a:extLst>
          </p:cNvPr>
          <p:cNvSpPr txBox="1"/>
          <p:nvPr/>
        </p:nvSpPr>
        <p:spPr>
          <a:xfrm>
            <a:off x="7559827" y="3091137"/>
            <a:ext cx="675000" cy="675000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rgbClr val="8E3A80"/>
            </a:solidFill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10">
              <a:defRPr/>
            </a:pPr>
            <a:endParaRPr lang="en-GB" sz="788" b="1" kern="0">
              <a:solidFill>
                <a:prstClr val="black"/>
              </a:solidFill>
              <a:latin typeface="Livvic" pitchFamily="2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8719DAA-447F-F663-D4E9-960B5A28D4A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41486"/>
          <a:stretch/>
        </p:blipFill>
        <p:spPr>
          <a:xfrm>
            <a:off x="7656946" y="3132210"/>
            <a:ext cx="487808" cy="345289"/>
          </a:xfrm>
          <a:prstGeom prst="rect">
            <a:avLst/>
          </a:prstGeom>
          <a:ln w="12700">
            <a:noFill/>
          </a:ln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D446BD1E-169A-C445-B03A-982EA4506961}"/>
              </a:ext>
            </a:extLst>
          </p:cNvPr>
          <p:cNvSpPr txBox="1"/>
          <p:nvPr/>
        </p:nvSpPr>
        <p:spPr>
          <a:xfrm>
            <a:off x="7504289" y="3490015"/>
            <a:ext cx="786075" cy="260937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 anchorCtr="0">
            <a:noAutofit/>
          </a:bodyPr>
          <a:lstStyle/>
          <a:p>
            <a:pPr algn="ctr" defTabSz="457178">
              <a:lnSpc>
                <a:spcPct val="90000"/>
              </a:lnSpc>
              <a:defRPr/>
            </a:pPr>
            <a:r>
              <a:rPr lang="fr-FR" sz="1000" dirty="0" err="1">
                <a:solidFill>
                  <a:srgbClr val="8E3A80"/>
                </a:solidFill>
                <a:latin typeface="Livvic Medium" pitchFamily="2" charset="0"/>
              </a:rPr>
              <a:t>Carbios</a:t>
            </a:r>
            <a:endParaRPr lang="fr-FR" sz="1000" dirty="0">
              <a:solidFill>
                <a:srgbClr val="8E3A80"/>
              </a:solidFill>
              <a:latin typeface="Livvic Medium" pitchFamily="2" charset="0"/>
            </a:endParaRPr>
          </a:p>
          <a:p>
            <a:pPr algn="ctr" defTabSz="457178">
              <a:lnSpc>
                <a:spcPct val="90000"/>
              </a:lnSpc>
              <a:defRPr/>
            </a:pPr>
            <a:r>
              <a:rPr lang="fr-FR" sz="1000" dirty="0" err="1">
                <a:solidFill>
                  <a:srgbClr val="8E3A80"/>
                </a:solidFill>
                <a:latin typeface="Livvic Medium" pitchFamily="2" charset="0"/>
              </a:rPr>
              <a:t>rPET</a:t>
            </a:r>
            <a:endParaRPr lang="fr-FR" sz="1000" dirty="0">
              <a:solidFill>
                <a:srgbClr val="8E3A80"/>
              </a:solidFill>
              <a:latin typeface="Livvic Medium" pitchFamily="2" charset="0"/>
            </a:endParaRPr>
          </a:p>
        </p:txBody>
      </p:sp>
      <p:grpSp>
        <p:nvGrpSpPr>
          <p:cNvPr id="50" name="Groupe 61">
            <a:extLst>
              <a:ext uri="{FF2B5EF4-FFF2-40B4-BE49-F238E27FC236}">
                <a16:creationId xmlns:a16="http://schemas.microsoft.com/office/drawing/2014/main" id="{3013AB2E-9B9E-5E37-DCBC-34A63D0A0715}"/>
              </a:ext>
            </a:extLst>
          </p:cNvPr>
          <p:cNvGrpSpPr/>
          <p:nvPr/>
        </p:nvGrpSpPr>
        <p:grpSpPr>
          <a:xfrm>
            <a:off x="4611307" y="2232332"/>
            <a:ext cx="786075" cy="675000"/>
            <a:chOff x="5807528" y="1361881"/>
            <a:chExt cx="786075" cy="675000"/>
          </a:xfrm>
        </p:grpSpPr>
        <p:sp>
          <p:nvSpPr>
            <p:cNvPr id="51" name="ZoneTexte 1">
              <a:extLst>
                <a:ext uri="{FF2B5EF4-FFF2-40B4-BE49-F238E27FC236}">
                  <a16:creationId xmlns:a16="http://schemas.microsoft.com/office/drawing/2014/main" id="{9A5E857E-C31F-BD8D-879F-CC6CBC29F9F7}"/>
                </a:ext>
              </a:extLst>
            </p:cNvPr>
            <p:cNvSpPr txBox="1"/>
            <p:nvPr/>
          </p:nvSpPr>
          <p:spPr>
            <a:xfrm>
              <a:off x="5856387" y="1361881"/>
              <a:ext cx="675000" cy="675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rgbClr val="8E3A80"/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10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3CEE7F5-3002-4C98-7167-895CA9E7F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45009"/>
            <a:stretch/>
          </p:blipFill>
          <p:spPr>
            <a:xfrm>
              <a:off x="5900125" y="1431534"/>
              <a:ext cx="580190" cy="340868"/>
            </a:xfrm>
            <a:prstGeom prst="rect">
              <a:avLst/>
            </a:prstGeom>
          </p:spPr>
        </p:pic>
        <p:sp>
          <p:nvSpPr>
            <p:cNvPr id="53" name="ZoneTexte 48">
              <a:extLst>
                <a:ext uri="{FF2B5EF4-FFF2-40B4-BE49-F238E27FC236}">
                  <a16:creationId xmlns:a16="http://schemas.microsoft.com/office/drawing/2014/main" id="{2BC3C872-9E48-D419-00BD-AEB5AE3F2013}"/>
                </a:ext>
              </a:extLst>
            </p:cNvPr>
            <p:cNvSpPr txBox="1"/>
            <p:nvPr/>
          </p:nvSpPr>
          <p:spPr>
            <a:xfrm>
              <a:off x="5807528" y="1792096"/>
              <a:ext cx="786075" cy="17607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algn="ctr" defTabSz="457178">
                <a:defRPr/>
              </a:pPr>
              <a:r>
                <a:rPr lang="fr-FR" sz="600" dirty="0">
                  <a:solidFill>
                    <a:srgbClr val="8E3A80"/>
                  </a:solidFill>
                  <a:latin typeface="Livvic Medium" pitchFamily="2" charset="0"/>
                </a:rPr>
                <a:t>Flakes </a:t>
              </a:r>
              <a:r>
                <a:rPr lang="fr-FR" sz="600" dirty="0" err="1">
                  <a:solidFill>
                    <a:srgbClr val="8E3A80"/>
                  </a:solidFill>
                  <a:latin typeface="Livvic Medium" pitchFamily="2" charset="0"/>
                </a:rPr>
                <a:t>preparation</a:t>
              </a:r>
              <a:endParaRPr lang="fr-FR" sz="600" dirty="0">
                <a:solidFill>
                  <a:srgbClr val="8E3A80"/>
                </a:solidFill>
                <a:latin typeface="Livvic Medium" pitchFamily="2" charset="0"/>
              </a:endParaRPr>
            </a:p>
          </p:txBody>
        </p:sp>
      </p:grpSp>
      <p:grpSp>
        <p:nvGrpSpPr>
          <p:cNvPr id="54" name="Groupe 62">
            <a:extLst>
              <a:ext uri="{FF2B5EF4-FFF2-40B4-BE49-F238E27FC236}">
                <a16:creationId xmlns:a16="http://schemas.microsoft.com/office/drawing/2014/main" id="{2C174CBA-DB76-1B10-A793-7A28ED1A1159}"/>
              </a:ext>
            </a:extLst>
          </p:cNvPr>
          <p:cNvGrpSpPr/>
          <p:nvPr/>
        </p:nvGrpSpPr>
        <p:grpSpPr>
          <a:xfrm>
            <a:off x="3657295" y="2234250"/>
            <a:ext cx="707775" cy="675000"/>
            <a:chOff x="3074685" y="3225086"/>
            <a:chExt cx="707775" cy="675000"/>
          </a:xfrm>
        </p:grpSpPr>
        <p:sp>
          <p:nvSpPr>
            <p:cNvPr id="55" name="ZoneTexte 1">
              <a:extLst>
                <a:ext uri="{FF2B5EF4-FFF2-40B4-BE49-F238E27FC236}">
                  <a16:creationId xmlns:a16="http://schemas.microsoft.com/office/drawing/2014/main" id="{14B6C056-8310-B292-3EA2-E0A26674FB33}"/>
                </a:ext>
              </a:extLst>
            </p:cNvPr>
            <p:cNvSpPr txBox="1"/>
            <p:nvPr/>
          </p:nvSpPr>
          <p:spPr>
            <a:xfrm>
              <a:off x="3074685" y="3225086"/>
              <a:ext cx="707775" cy="675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rgbClr val="8E3A80"/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10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56" name="Image 59">
              <a:extLst>
                <a:ext uri="{FF2B5EF4-FFF2-40B4-BE49-F238E27FC236}">
                  <a16:creationId xmlns:a16="http://schemas.microsoft.com/office/drawing/2014/main" id="{D9CB6720-B1E9-745F-56E8-762521F89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57191" y="3243527"/>
              <a:ext cx="546462" cy="643232"/>
            </a:xfrm>
            <a:prstGeom prst="rect">
              <a:avLst/>
            </a:prstGeom>
          </p:spPr>
        </p:pic>
      </p:grpSp>
      <p:cxnSp>
        <p:nvCxnSpPr>
          <p:cNvPr id="57" name="Straight Arrow Connector 5">
            <a:extLst>
              <a:ext uri="{FF2B5EF4-FFF2-40B4-BE49-F238E27FC236}">
                <a16:creationId xmlns:a16="http://schemas.microsoft.com/office/drawing/2014/main" id="{1AFBC93B-6114-76EA-2CDB-6EE30F7CE7FB}"/>
              </a:ext>
            </a:extLst>
          </p:cNvPr>
          <p:cNvCxnSpPr>
            <a:cxnSpLocks/>
            <a:stCxn id="55" idx="1"/>
            <a:endCxn id="44" idx="3"/>
          </p:cNvCxnSpPr>
          <p:nvPr/>
        </p:nvCxnSpPr>
        <p:spPr>
          <a:xfrm flipH="1">
            <a:off x="3383163" y="2571751"/>
            <a:ext cx="274133" cy="113"/>
          </a:xfrm>
          <a:prstGeom prst="straightConnector1">
            <a:avLst/>
          </a:prstGeom>
          <a:ln w="28575">
            <a:solidFill>
              <a:srgbClr val="8E3A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e 39">
            <a:extLst>
              <a:ext uri="{FF2B5EF4-FFF2-40B4-BE49-F238E27FC236}">
                <a16:creationId xmlns:a16="http://schemas.microsoft.com/office/drawing/2014/main" id="{71A20CB8-CFCD-B686-D29C-F8AB0195BC57}"/>
              </a:ext>
            </a:extLst>
          </p:cNvPr>
          <p:cNvGrpSpPr/>
          <p:nvPr/>
        </p:nvGrpSpPr>
        <p:grpSpPr>
          <a:xfrm>
            <a:off x="5275003" y="3378639"/>
            <a:ext cx="786075" cy="675000"/>
            <a:chOff x="3641369" y="1903734"/>
            <a:chExt cx="1048100" cy="900000"/>
          </a:xfrm>
        </p:grpSpPr>
        <p:sp>
          <p:nvSpPr>
            <p:cNvPr id="59" name="ZoneTexte 1">
              <a:extLst>
                <a:ext uri="{FF2B5EF4-FFF2-40B4-BE49-F238E27FC236}">
                  <a16:creationId xmlns:a16="http://schemas.microsoft.com/office/drawing/2014/main" id="{73B5B6BE-EB8D-9FE8-E9C7-8526F06DD45D}"/>
                </a:ext>
              </a:extLst>
            </p:cNvPr>
            <p:cNvSpPr txBox="1"/>
            <p:nvPr/>
          </p:nvSpPr>
          <p:spPr>
            <a:xfrm>
              <a:off x="3705343" y="1903734"/>
              <a:ext cx="900000" cy="900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10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60" name="Picture 47">
              <a:extLst>
                <a:ext uri="{FF2B5EF4-FFF2-40B4-BE49-F238E27FC236}">
                  <a16:creationId xmlns:a16="http://schemas.microsoft.com/office/drawing/2014/main" id="{9652A7A7-C657-D87B-C05A-BCA798D2E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41486"/>
            <a:stretch/>
          </p:blipFill>
          <p:spPr>
            <a:xfrm>
              <a:off x="3834834" y="1958496"/>
              <a:ext cx="650411" cy="460385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61" name="ZoneTexte 48">
              <a:extLst>
                <a:ext uri="{FF2B5EF4-FFF2-40B4-BE49-F238E27FC236}">
                  <a16:creationId xmlns:a16="http://schemas.microsoft.com/office/drawing/2014/main" id="{CFC74053-65B5-F7A0-FF6E-2AAF59BB0553}"/>
                </a:ext>
              </a:extLst>
            </p:cNvPr>
            <p:cNvSpPr txBox="1"/>
            <p:nvPr/>
          </p:nvSpPr>
          <p:spPr>
            <a:xfrm>
              <a:off x="3641369" y="2471875"/>
              <a:ext cx="1048100" cy="23477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algn="ctr" defTabSz="457178">
                <a:defRPr/>
              </a:pPr>
              <a:r>
                <a:rPr lang="fr-FR" sz="900" dirty="0">
                  <a:solidFill>
                    <a:schemeClr val="bg1">
                      <a:lumMod val="50000"/>
                    </a:schemeClr>
                  </a:solidFill>
                  <a:latin typeface="Livvic Medium" pitchFamily="2" charset="0"/>
                </a:rPr>
                <a:t>Virgin PET</a:t>
              </a:r>
            </a:p>
          </p:txBody>
        </p:sp>
      </p:grpSp>
      <p:cxnSp>
        <p:nvCxnSpPr>
          <p:cNvPr id="62" name="Connecteur droit 88">
            <a:extLst>
              <a:ext uri="{FF2B5EF4-FFF2-40B4-BE49-F238E27FC236}">
                <a16:creationId xmlns:a16="http://schemas.microsoft.com/office/drawing/2014/main" id="{658A0BEC-E5E9-0FCE-A31A-A4712160D7B9}"/>
              </a:ext>
            </a:extLst>
          </p:cNvPr>
          <p:cNvCxnSpPr>
            <a:cxnSpLocks/>
          </p:cNvCxnSpPr>
          <p:nvPr/>
        </p:nvCxnSpPr>
        <p:spPr>
          <a:xfrm>
            <a:off x="6458836" y="4695432"/>
            <a:ext cx="580418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eur droit 90">
            <a:extLst>
              <a:ext uri="{FF2B5EF4-FFF2-40B4-BE49-F238E27FC236}">
                <a16:creationId xmlns:a16="http://schemas.microsoft.com/office/drawing/2014/main" id="{271FF15B-2DBF-A80A-C87B-82445D628485}"/>
              </a:ext>
            </a:extLst>
          </p:cNvPr>
          <p:cNvCxnSpPr>
            <a:cxnSpLocks/>
          </p:cNvCxnSpPr>
          <p:nvPr/>
        </p:nvCxnSpPr>
        <p:spPr>
          <a:xfrm flipV="1">
            <a:off x="5659496" y="4101764"/>
            <a:ext cx="2194857" cy="292899"/>
          </a:xfrm>
          <a:prstGeom prst="line">
            <a:avLst/>
          </a:prstGeom>
          <a:ln w="76200" cap="rnd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Connecteur droit 96">
            <a:extLst>
              <a:ext uri="{FF2B5EF4-FFF2-40B4-BE49-F238E27FC236}">
                <a16:creationId xmlns:a16="http://schemas.microsoft.com/office/drawing/2014/main" id="{35F2B0DF-7F82-547E-EEB8-36E221219F50}"/>
              </a:ext>
            </a:extLst>
          </p:cNvPr>
          <p:cNvCxnSpPr>
            <a:cxnSpLocks/>
          </p:cNvCxnSpPr>
          <p:nvPr/>
        </p:nvCxnSpPr>
        <p:spPr>
          <a:xfrm flipV="1">
            <a:off x="6755614" y="4118552"/>
            <a:ext cx="0" cy="542505"/>
          </a:xfrm>
          <a:prstGeom prst="line">
            <a:avLst/>
          </a:prstGeom>
          <a:ln w="76200"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Connecteur droit 105">
            <a:extLst>
              <a:ext uri="{FF2B5EF4-FFF2-40B4-BE49-F238E27FC236}">
                <a16:creationId xmlns:a16="http://schemas.microsoft.com/office/drawing/2014/main" id="{98208EB7-8740-0FF9-680A-CD0AAA5928E8}"/>
              </a:ext>
            </a:extLst>
          </p:cNvPr>
          <p:cNvCxnSpPr>
            <a:cxnSpLocks/>
          </p:cNvCxnSpPr>
          <p:nvPr/>
        </p:nvCxnSpPr>
        <p:spPr>
          <a:xfrm flipV="1">
            <a:off x="5660788" y="4298412"/>
            <a:ext cx="0" cy="9739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Connecteur droit 107">
            <a:extLst>
              <a:ext uri="{FF2B5EF4-FFF2-40B4-BE49-F238E27FC236}">
                <a16:creationId xmlns:a16="http://schemas.microsoft.com/office/drawing/2014/main" id="{F6A296A4-2BBB-7401-A718-76227203FF0C}"/>
              </a:ext>
            </a:extLst>
          </p:cNvPr>
          <p:cNvCxnSpPr>
            <a:cxnSpLocks/>
          </p:cNvCxnSpPr>
          <p:nvPr/>
        </p:nvCxnSpPr>
        <p:spPr>
          <a:xfrm flipV="1">
            <a:off x="7854353" y="4028031"/>
            <a:ext cx="0" cy="9739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5">
            <a:extLst>
              <a:ext uri="{FF2B5EF4-FFF2-40B4-BE49-F238E27FC236}">
                <a16:creationId xmlns:a16="http://schemas.microsoft.com/office/drawing/2014/main" id="{42BB9A72-EFB4-0C75-CD1A-D39FCA798E06}"/>
              </a:ext>
            </a:extLst>
          </p:cNvPr>
          <p:cNvCxnSpPr>
            <a:cxnSpLocks/>
            <a:stCxn id="35" idx="2"/>
            <a:endCxn id="51" idx="0"/>
          </p:cNvCxnSpPr>
          <p:nvPr/>
        </p:nvCxnSpPr>
        <p:spPr>
          <a:xfrm>
            <a:off x="4994720" y="2054225"/>
            <a:ext cx="2946" cy="178108"/>
          </a:xfrm>
          <a:prstGeom prst="straightConnector1">
            <a:avLst/>
          </a:prstGeom>
          <a:ln w="28575">
            <a:solidFill>
              <a:srgbClr val="8E3A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5">
            <a:extLst>
              <a:ext uri="{FF2B5EF4-FFF2-40B4-BE49-F238E27FC236}">
                <a16:creationId xmlns:a16="http://schemas.microsoft.com/office/drawing/2014/main" id="{93E2E515-6F48-12FF-58E9-A3A3C5A64E29}"/>
              </a:ext>
            </a:extLst>
          </p:cNvPr>
          <p:cNvCxnSpPr>
            <a:cxnSpLocks/>
            <a:stCxn id="44" idx="0"/>
            <a:endCxn id="29" idx="2"/>
          </p:cNvCxnSpPr>
          <p:nvPr/>
        </p:nvCxnSpPr>
        <p:spPr>
          <a:xfrm flipV="1">
            <a:off x="3045662" y="2044025"/>
            <a:ext cx="2382" cy="190338"/>
          </a:xfrm>
          <a:prstGeom prst="straightConnector1">
            <a:avLst/>
          </a:prstGeom>
          <a:ln w="28575">
            <a:solidFill>
              <a:srgbClr val="8E3A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8DB0986F-0325-1406-F97A-97DE5FEBB05F}"/>
              </a:ext>
            </a:extLst>
          </p:cNvPr>
          <p:cNvSpPr/>
          <p:nvPr/>
        </p:nvSpPr>
        <p:spPr>
          <a:xfrm>
            <a:off x="3529630" y="2080036"/>
            <a:ext cx="1031476" cy="118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0" name="Straight Arrow Connector 5">
            <a:extLst>
              <a:ext uri="{FF2B5EF4-FFF2-40B4-BE49-F238E27FC236}">
                <a16:creationId xmlns:a16="http://schemas.microsoft.com/office/drawing/2014/main" id="{021EB621-9CD7-D088-FB23-48F90250C6EB}"/>
              </a:ext>
            </a:extLst>
          </p:cNvPr>
          <p:cNvCxnSpPr>
            <a:cxnSpLocks/>
            <a:stCxn id="35" idx="3"/>
            <a:endCxn id="16" idx="1"/>
          </p:cNvCxnSpPr>
          <p:nvPr/>
        </p:nvCxnSpPr>
        <p:spPr>
          <a:xfrm>
            <a:off x="5332221" y="1716725"/>
            <a:ext cx="631315" cy="25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7B31FF87-CD2D-79A3-62CC-212D42A6FCAE}"/>
              </a:ext>
            </a:extLst>
          </p:cNvPr>
          <p:cNvSpPr txBox="1"/>
          <p:nvPr/>
        </p:nvSpPr>
        <p:spPr>
          <a:xfrm>
            <a:off x="579753" y="943378"/>
            <a:ext cx="1954167" cy="270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en-GB" sz="1050" b="1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2,9 kg CO</a:t>
            </a:r>
            <a:r>
              <a:rPr lang="en-GB" sz="1050" b="1" baseline="-25000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GB" sz="1050" b="1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-eq/kg PET</a:t>
            </a:r>
            <a:endParaRPr lang="en-GB" sz="1200" b="1" dirty="0">
              <a:solidFill>
                <a:schemeClr val="bg1">
                  <a:lumMod val="50000"/>
                </a:schemeClr>
              </a:solidFill>
              <a:latin typeface="Quicksand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40">
            <a:extLst>
              <a:ext uri="{FF2B5EF4-FFF2-40B4-BE49-F238E27FC236}">
                <a16:creationId xmlns:a16="http://schemas.microsoft.com/office/drawing/2014/main" id="{1A3A2A2A-34F4-B6E0-10B6-2CAE53F2D8FF}"/>
              </a:ext>
            </a:extLst>
          </p:cNvPr>
          <p:cNvSpPr txBox="1"/>
          <p:nvPr/>
        </p:nvSpPr>
        <p:spPr>
          <a:xfrm>
            <a:off x="832979" y="3576386"/>
            <a:ext cx="36449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9D1B87"/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Cut-off: </a:t>
            </a:r>
            <a:r>
              <a:rPr lang="en-GB" sz="1600" dirty="0">
                <a:solidFill>
                  <a:srgbClr val="9D1B87"/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only the recycling process</a:t>
            </a:r>
          </a:p>
          <a:p>
            <a:r>
              <a:rPr lang="en-GB" sz="1200" dirty="0">
                <a:solidFill>
                  <a:srgbClr val="9D1B87"/>
                </a:solidFill>
              </a:rPr>
              <a:t>Only the material production is considered</a:t>
            </a:r>
          </a:p>
        </p:txBody>
      </p:sp>
    </p:spTree>
    <p:extLst>
      <p:ext uri="{BB962C8B-B14F-4D97-AF65-F5344CB8AC3E}">
        <p14:creationId xmlns:p14="http://schemas.microsoft.com/office/powerpoint/2010/main" val="282170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10B78-C377-D41A-07CC-9A7BAEF97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9CF4F4-6C13-F36B-C6CD-2475A0261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32" y="162199"/>
            <a:ext cx="6720840" cy="34131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71664"/>
                </a:solidFill>
                <a:latin typeface="Quicksand"/>
                <a:ea typeface="+mn-ea"/>
                <a:cs typeface="+mn-cs"/>
              </a:rPr>
              <a:t>Methodological approach #2 – </a:t>
            </a:r>
            <a:r>
              <a:rPr lang="en-US" sz="1800" dirty="0">
                <a:solidFill>
                  <a:srgbClr val="4DBFB8"/>
                </a:solidFill>
                <a:latin typeface="Quicksand"/>
                <a:ea typeface="+mn-ea"/>
                <a:cs typeface="+mn-cs"/>
              </a:rPr>
              <a:t>Substitution</a:t>
            </a:r>
            <a:endParaRPr lang="fr-FR" sz="1800" dirty="0">
              <a:solidFill>
                <a:srgbClr val="4DBFB8"/>
              </a:solidFill>
              <a:latin typeface="Quicksand"/>
              <a:ea typeface="+mn-ea"/>
              <a:cs typeface="+mn-cs"/>
            </a:endParaRPr>
          </a:p>
        </p:txBody>
      </p:sp>
      <p:sp>
        <p:nvSpPr>
          <p:cNvPr id="3" name="Rectangle: Rounded Corners 37">
            <a:extLst>
              <a:ext uri="{FF2B5EF4-FFF2-40B4-BE49-F238E27FC236}">
                <a16:creationId xmlns:a16="http://schemas.microsoft.com/office/drawing/2014/main" id="{B53B6102-3B6D-9D41-B833-34940CED82B1}"/>
              </a:ext>
            </a:extLst>
          </p:cNvPr>
          <p:cNvSpPr/>
          <p:nvPr/>
        </p:nvSpPr>
        <p:spPr>
          <a:xfrm>
            <a:off x="4991966" y="1263366"/>
            <a:ext cx="2220394" cy="848506"/>
          </a:xfrm>
          <a:prstGeom prst="roundRect">
            <a:avLst>
              <a:gd name="adj" fmla="val 8907"/>
            </a:avLst>
          </a:prstGeom>
          <a:noFill/>
          <a:ln>
            <a:solidFill>
              <a:srgbClr val="00A4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AE7258-BB15-D7DB-8A46-1F78C62F0305}"/>
              </a:ext>
            </a:extLst>
          </p:cNvPr>
          <p:cNvSpPr/>
          <p:nvPr/>
        </p:nvSpPr>
        <p:spPr>
          <a:xfrm>
            <a:off x="3517484" y="1262567"/>
            <a:ext cx="2045067" cy="1761605"/>
          </a:xfrm>
          <a:prstGeom prst="roundRect">
            <a:avLst/>
          </a:prstGeom>
          <a:noFill/>
          <a:ln>
            <a:solidFill>
              <a:srgbClr val="00A4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F94225-C8E0-780E-A353-4D5462870983}"/>
              </a:ext>
            </a:extLst>
          </p:cNvPr>
          <p:cNvSpPr/>
          <p:nvPr/>
        </p:nvSpPr>
        <p:spPr>
          <a:xfrm>
            <a:off x="4706219" y="1273259"/>
            <a:ext cx="1031476" cy="825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108">
            <a:extLst>
              <a:ext uri="{FF2B5EF4-FFF2-40B4-BE49-F238E27FC236}">
                <a16:creationId xmlns:a16="http://schemas.microsoft.com/office/drawing/2014/main" id="{3BF1418B-88FB-A044-AEF0-0F986B13327C}"/>
              </a:ext>
            </a:extLst>
          </p:cNvPr>
          <p:cNvGrpSpPr/>
          <p:nvPr/>
        </p:nvGrpSpPr>
        <p:grpSpPr>
          <a:xfrm>
            <a:off x="4605005" y="2229618"/>
            <a:ext cx="786075" cy="675000"/>
            <a:chOff x="5807528" y="1361881"/>
            <a:chExt cx="786075" cy="675000"/>
          </a:xfrm>
        </p:grpSpPr>
        <p:sp>
          <p:nvSpPr>
            <p:cNvPr id="8" name="ZoneTexte 1">
              <a:extLst>
                <a:ext uri="{FF2B5EF4-FFF2-40B4-BE49-F238E27FC236}">
                  <a16:creationId xmlns:a16="http://schemas.microsoft.com/office/drawing/2014/main" id="{F909C63C-9C94-44E5-9961-5BA750203FF0}"/>
                </a:ext>
              </a:extLst>
            </p:cNvPr>
            <p:cNvSpPr txBox="1"/>
            <p:nvPr/>
          </p:nvSpPr>
          <p:spPr>
            <a:xfrm>
              <a:off x="5856387" y="1361881"/>
              <a:ext cx="675000" cy="675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rgbClr val="00A499"/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10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9" name="Picture 35">
              <a:extLst>
                <a:ext uri="{FF2B5EF4-FFF2-40B4-BE49-F238E27FC236}">
                  <a16:creationId xmlns:a16="http://schemas.microsoft.com/office/drawing/2014/main" id="{6C4E8ECA-4557-C263-134C-C8BB02056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45009"/>
            <a:stretch/>
          </p:blipFill>
          <p:spPr>
            <a:xfrm>
              <a:off x="5900125" y="1431534"/>
              <a:ext cx="580190" cy="340868"/>
            </a:xfrm>
            <a:prstGeom prst="rect">
              <a:avLst/>
            </a:prstGeom>
          </p:spPr>
        </p:pic>
        <p:sp>
          <p:nvSpPr>
            <p:cNvPr id="10" name="ZoneTexte 48">
              <a:extLst>
                <a:ext uri="{FF2B5EF4-FFF2-40B4-BE49-F238E27FC236}">
                  <a16:creationId xmlns:a16="http://schemas.microsoft.com/office/drawing/2014/main" id="{A25C69E1-1E92-DB97-B527-9EDCAD6A8A26}"/>
                </a:ext>
              </a:extLst>
            </p:cNvPr>
            <p:cNvSpPr txBox="1"/>
            <p:nvPr/>
          </p:nvSpPr>
          <p:spPr>
            <a:xfrm>
              <a:off x="5807528" y="1792096"/>
              <a:ext cx="786075" cy="17607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algn="ctr" defTabSz="457178">
                <a:defRPr/>
              </a:pPr>
              <a:r>
                <a:rPr lang="fr-FR" sz="600" dirty="0">
                  <a:solidFill>
                    <a:srgbClr val="00A499"/>
                  </a:solidFill>
                  <a:latin typeface="Livvic Medium" pitchFamily="2" charset="0"/>
                </a:rPr>
                <a:t>Flakes </a:t>
              </a:r>
              <a:r>
                <a:rPr lang="fr-FR" sz="600" dirty="0" err="1">
                  <a:solidFill>
                    <a:srgbClr val="00A499"/>
                  </a:solidFill>
                  <a:latin typeface="Livvic Medium" pitchFamily="2" charset="0"/>
                </a:rPr>
                <a:t>preparation</a:t>
              </a:r>
              <a:endParaRPr lang="fr-FR" sz="600" dirty="0">
                <a:solidFill>
                  <a:srgbClr val="00A499"/>
                </a:solidFill>
                <a:latin typeface="Livvic Medium" pitchFamily="2" charset="0"/>
              </a:endParaRPr>
            </a:p>
          </p:txBody>
        </p:sp>
      </p:grpSp>
      <p:grpSp>
        <p:nvGrpSpPr>
          <p:cNvPr id="11" name="Groupe 114">
            <a:extLst>
              <a:ext uri="{FF2B5EF4-FFF2-40B4-BE49-F238E27FC236}">
                <a16:creationId xmlns:a16="http://schemas.microsoft.com/office/drawing/2014/main" id="{2BA47396-CAD4-6385-8590-6BFC0600D071}"/>
              </a:ext>
            </a:extLst>
          </p:cNvPr>
          <p:cNvGrpSpPr/>
          <p:nvPr/>
        </p:nvGrpSpPr>
        <p:grpSpPr>
          <a:xfrm>
            <a:off x="3658991" y="2232176"/>
            <a:ext cx="707775" cy="675000"/>
            <a:chOff x="3074685" y="3225086"/>
            <a:chExt cx="707775" cy="675000"/>
          </a:xfrm>
        </p:grpSpPr>
        <p:sp>
          <p:nvSpPr>
            <p:cNvPr id="12" name="ZoneTexte 1">
              <a:extLst>
                <a:ext uri="{FF2B5EF4-FFF2-40B4-BE49-F238E27FC236}">
                  <a16:creationId xmlns:a16="http://schemas.microsoft.com/office/drawing/2014/main" id="{3DBD5F86-235D-4859-CE3B-D1BB110896E9}"/>
                </a:ext>
              </a:extLst>
            </p:cNvPr>
            <p:cNvSpPr txBox="1"/>
            <p:nvPr/>
          </p:nvSpPr>
          <p:spPr>
            <a:xfrm>
              <a:off x="3074685" y="3225086"/>
              <a:ext cx="707775" cy="675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rgbClr val="00A499"/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10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13" name="Image 116">
              <a:extLst>
                <a:ext uri="{FF2B5EF4-FFF2-40B4-BE49-F238E27FC236}">
                  <a16:creationId xmlns:a16="http://schemas.microsoft.com/office/drawing/2014/main" id="{36E85162-98B8-60C8-E455-7D08DD1BD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57191" y="3243527"/>
              <a:ext cx="546462" cy="643232"/>
            </a:xfrm>
            <a:prstGeom prst="rect">
              <a:avLst/>
            </a:prstGeom>
          </p:spPr>
        </p:pic>
      </p:grpSp>
      <p:grpSp>
        <p:nvGrpSpPr>
          <p:cNvPr id="14" name="Groupe 95">
            <a:extLst>
              <a:ext uri="{FF2B5EF4-FFF2-40B4-BE49-F238E27FC236}">
                <a16:creationId xmlns:a16="http://schemas.microsoft.com/office/drawing/2014/main" id="{423EAC39-C489-6F0C-D16C-6C57020CA79C}"/>
              </a:ext>
            </a:extLst>
          </p:cNvPr>
          <p:cNvGrpSpPr/>
          <p:nvPr/>
        </p:nvGrpSpPr>
        <p:grpSpPr>
          <a:xfrm>
            <a:off x="2655008" y="2233328"/>
            <a:ext cx="786075" cy="675000"/>
            <a:chOff x="7706802" y="1383521"/>
            <a:chExt cx="786075" cy="675000"/>
          </a:xfrm>
        </p:grpSpPr>
        <p:sp>
          <p:nvSpPr>
            <p:cNvPr id="15" name="ZoneTexte 1">
              <a:extLst>
                <a:ext uri="{FF2B5EF4-FFF2-40B4-BE49-F238E27FC236}">
                  <a16:creationId xmlns:a16="http://schemas.microsoft.com/office/drawing/2014/main" id="{2C16680E-1316-FB76-0B07-A3974E3DB20E}"/>
                </a:ext>
              </a:extLst>
            </p:cNvPr>
            <p:cNvSpPr txBox="1"/>
            <p:nvPr/>
          </p:nvSpPr>
          <p:spPr>
            <a:xfrm>
              <a:off x="7762338" y="1383521"/>
              <a:ext cx="675000" cy="675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rgbClr val="00A499"/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10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16" name="Picture 47">
              <a:extLst>
                <a:ext uri="{FF2B5EF4-FFF2-40B4-BE49-F238E27FC236}">
                  <a16:creationId xmlns:a16="http://schemas.microsoft.com/office/drawing/2014/main" id="{8BA736E5-8396-78DF-8A6F-DDC5500B3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b="41486"/>
            <a:stretch/>
          </p:blipFill>
          <p:spPr>
            <a:xfrm>
              <a:off x="7859457" y="1424592"/>
              <a:ext cx="487808" cy="345289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7" name="ZoneTexte 48">
              <a:extLst>
                <a:ext uri="{FF2B5EF4-FFF2-40B4-BE49-F238E27FC236}">
                  <a16:creationId xmlns:a16="http://schemas.microsoft.com/office/drawing/2014/main" id="{E9D0D524-635D-FC37-F923-95D98316F00F}"/>
                </a:ext>
              </a:extLst>
            </p:cNvPr>
            <p:cNvSpPr txBox="1"/>
            <p:nvPr/>
          </p:nvSpPr>
          <p:spPr>
            <a:xfrm>
              <a:off x="7706802" y="1823327"/>
              <a:ext cx="786075" cy="17607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algn="ctr" defTabSz="457178">
                <a:defRPr/>
              </a:pPr>
              <a:r>
                <a:rPr lang="fr-FR" sz="1000" dirty="0" err="1">
                  <a:solidFill>
                    <a:srgbClr val="00A499"/>
                  </a:solidFill>
                  <a:latin typeface="Livvic Medium" pitchFamily="2" charset="0"/>
                </a:rPr>
                <a:t>rPET</a:t>
              </a:r>
              <a:endParaRPr lang="fr-FR" sz="1000" dirty="0">
                <a:solidFill>
                  <a:srgbClr val="00A499"/>
                </a:solidFill>
                <a:latin typeface="Livvic Medium" pitchFamily="2" charset="0"/>
              </a:endParaRPr>
            </a:p>
          </p:txBody>
        </p:sp>
      </p:grpSp>
      <p:grpSp>
        <p:nvGrpSpPr>
          <p:cNvPr id="18" name="Groupe 52">
            <a:extLst>
              <a:ext uri="{FF2B5EF4-FFF2-40B4-BE49-F238E27FC236}">
                <a16:creationId xmlns:a16="http://schemas.microsoft.com/office/drawing/2014/main" id="{F3180DCB-91CF-4106-E784-AEF4861B04E3}"/>
              </a:ext>
            </a:extLst>
          </p:cNvPr>
          <p:cNvGrpSpPr/>
          <p:nvPr/>
        </p:nvGrpSpPr>
        <p:grpSpPr>
          <a:xfrm>
            <a:off x="4650218" y="1377306"/>
            <a:ext cx="675000" cy="675000"/>
            <a:chOff x="8283750" y="1896834"/>
            <a:chExt cx="900000" cy="900000"/>
          </a:xfrm>
        </p:grpSpPr>
        <p:sp>
          <p:nvSpPr>
            <p:cNvPr id="19" name="ZoneTexte 1">
              <a:extLst>
                <a:ext uri="{FF2B5EF4-FFF2-40B4-BE49-F238E27FC236}">
                  <a16:creationId xmlns:a16="http://schemas.microsoft.com/office/drawing/2014/main" id="{6DC1E3C1-3068-9EFB-EE40-2DF3A8D5BAAB}"/>
                </a:ext>
              </a:extLst>
            </p:cNvPr>
            <p:cNvSpPr txBox="1"/>
            <p:nvPr/>
          </p:nvSpPr>
          <p:spPr>
            <a:xfrm>
              <a:off x="8283750" y="1896834"/>
              <a:ext cx="900000" cy="900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rgbClr val="00A499"/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10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20" name="Image 46">
              <a:extLst>
                <a:ext uri="{FF2B5EF4-FFF2-40B4-BE49-F238E27FC236}">
                  <a16:creationId xmlns:a16="http://schemas.microsoft.com/office/drawing/2014/main" id="{9785CBC6-2B74-E247-D958-72D64E343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448041" y="1975730"/>
              <a:ext cx="569064" cy="736007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1" name="TextBox 39">
            <a:extLst>
              <a:ext uri="{FF2B5EF4-FFF2-40B4-BE49-F238E27FC236}">
                <a16:creationId xmlns:a16="http://schemas.microsoft.com/office/drawing/2014/main" id="{E4DBDB2A-53C0-34C4-B241-0241BEAFCD39}"/>
              </a:ext>
            </a:extLst>
          </p:cNvPr>
          <p:cNvSpPr txBox="1"/>
          <p:nvPr/>
        </p:nvSpPr>
        <p:spPr>
          <a:xfrm>
            <a:off x="5479416" y="806215"/>
            <a:ext cx="2089132" cy="449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en-GB" sz="900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100% incineration</a:t>
            </a:r>
            <a:endParaRPr lang="en-GB" sz="1050" dirty="0">
              <a:solidFill>
                <a:schemeClr val="bg1">
                  <a:lumMod val="50000"/>
                </a:schemeClr>
              </a:solidFill>
              <a:latin typeface="Quicksand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en-GB" sz="900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- 2,55 kg CO</a:t>
            </a:r>
            <a:r>
              <a:rPr lang="en-GB" sz="900" baseline="-25000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GB" sz="900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-eq/1,53 kg PET waste</a:t>
            </a:r>
          </a:p>
        </p:txBody>
      </p:sp>
      <p:sp>
        <p:nvSpPr>
          <p:cNvPr id="22" name="Ellipse 2">
            <a:extLst>
              <a:ext uri="{FF2B5EF4-FFF2-40B4-BE49-F238E27FC236}">
                <a16:creationId xmlns:a16="http://schemas.microsoft.com/office/drawing/2014/main" id="{6878B056-1364-83FD-20EC-CB0C0BEE6967}"/>
              </a:ext>
            </a:extLst>
          </p:cNvPr>
          <p:cNvSpPr/>
          <p:nvPr/>
        </p:nvSpPr>
        <p:spPr>
          <a:xfrm>
            <a:off x="6388207" y="3116260"/>
            <a:ext cx="637298" cy="642553"/>
          </a:xfrm>
          <a:prstGeom prst="ellipse">
            <a:avLst/>
          </a:prstGeom>
          <a:solidFill>
            <a:srgbClr val="00A4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Rectangle: Rounded Corners 37">
            <a:extLst>
              <a:ext uri="{FF2B5EF4-FFF2-40B4-BE49-F238E27FC236}">
                <a16:creationId xmlns:a16="http://schemas.microsoft.com/office/drawing/2014/main" id="{B881ED0D-BDDA-223D-DA71-742B0575FF08}"/>
              </a:ext>
            </a:extLst>
          </p:cNvPr>
          <p:cNvSpPr/>
          <p:nvPr/>
        </p:nvSpPr>
        <p:spPr>
          <a:xfrm>
            <a:off x="2550032" y="2174820"/>
            <a:ext cx="1889217" cy="848506"/>
          </a:xfrm>
          <a:prstGeom prst="roundRect">
            <a:avLst>
              <a:gd name="adj" fmla="val 8907"/>
            </a:avLst>
          </a:prstGeom>
          <a:noFill/>
          <a:ln>
            <a:solidFill>
              <a:srgbClr val="00A4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392586-AFB7-A238-800C-3E305676AA22}"/>
              </a:ext>
            </a:extLst>
          </p:cNvPr>
          <p:cNvSpPr/>
          <p:nvPr/>
        </p:nvSpPr>
        <p:spPr>
          <a:xfrm>
            <a:off x="3510933" y="2182058"/>
            <a:ext cx="1031476" cy="834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13C8718-0E63-582B-F2E2-229B480B374F}"/>
              </a:ext>
            </a:extLst>
          </p:cNvPr>
          <p:cNvCxnSpPr>
            <a:cxnSpLocks/>
            <a:stCxn id="37" idx="3"/>
            <a:endCxn id="19" idx="1"/>
          </p:cNvCxnSpPr>
          <p:nvPr/>
        </p:nvCxnSpPr>
        <p:spPr>
          <a:xfrm>
            <a:off x="4307854" y="1713764"/>
            <a:ext cx="342365" cy="1043"/>
          </a:xfrm>
          <a:prstGeom prst="straightConnector1">
            <a:avLst/>
          </a:prstGeom>
          <a:ln w="28575">
            <a:solidFill>
              <a:srgbClr val="00A4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14">
            <a:extLst>
              <a:ext uri="{FF2B5EF4-FFF2-40B4-BE49-F238E27FC236}">
                <a16:creationId xmlns:a16="http://schemas.microsoft.com/office/drawing/2014/main" id="{3D8AD367-4589-6FCB-B187-8FA63AC01EE1}"/>
              </a:ext>
            </a:extLst>
          </p:cNvPr>
          <p:cNvCxnSpPr>
            <a:cxnSpLocks/>
          </p:cNvCxnSpPr>
          <p:nvPr/>
        </p:nvCxnSpPr>
        <p:spPr>
          <a:xfrm flipV="1">
            <a:off x="403808" y="1713763"/>
            <a:ext cx="3229047" cy="870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1">
            <a:extLst>
              <a:ext uri="{FF2B5EF4-FFF2-40B4-BE49-F238E27FC236}">
                <a16:creationId xmlns:a16="http://schemas.microsoft.com/office/drawing/2014/main" id="{9B5E3BB8-A6AE-0385-C6E8-95ADB2979A78}"/>
              </a:ext>
            </a:extLst>
          </p:cNvPr>
          <p:cNvSpPr txBox="1"/>
          <p:nvPr/>
        </p:nvSpPr>
        <p:spPr>
          <a:xfrm>
            <a:off x="5963537" y="1458777"/>
            <a:ext cx="1009157" cy="520972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10">
              <a:defRPr/>
            </a:pPr>
            <a:endParaRPr lang="en-GB" sz="788" b="1" kern="0">
              <a:solidFill>
                <a:prstClr val="black"/>
              </a:solidFill>
              <a:latin typeface="Livvic" pitchFamily="2" charset="0"/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5F296CE2-F1D5-7D31-F8D0-A99B8A23A41C}"/>
              </a:ext>
            </a:extLst>
          </p:cNvPr>
          <p:cNvGrpSpPr/>
          <p:nvPr/>
        </p:nvGrpSpPr>
        <p:grpSpPr>
          <a:xfrm>
            <a:off x="705013" y="1361881"/>
            <a:ext cx="606863" cy="675000"/>
            <a:chOff x="344848" y="1982363"/>
            <a:chExt cx="809150" cy="900000"/>
          </a:xfrm>
        </p:grpSpPr>
        <p:sp>
          <p:nvSpPr>
            <p:cNvPr id="29" name="ZoneTexte 3">
              <a:extLst>
                <a:ext uri="{FF2B5EF4-FFF2-40B4-BE49-F238E27FC236}">
                  <a16:creationId xmlns:a16="http://schemas.microsoft.com/office/drawing/2014/main" id="{24EA1B28-70E4-899D-4E83-401B54F38056}"/>
                </a:ext>
              </a:extLst>
            </p:cNvPr>
            <p:cNvSpPr txBox="1"/>
            <p:nvPr/>
          </p:nvSpPr>
          <p:spPr>
            <a:xfrm>
              <a:off x="344848" y="1982363"/>
              <a:ext cx="809150" cy="900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chemeClr val="bg2">
                  <a:lumMod val="1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R="0" lvl="0" indent="0" algn="ctr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50" b="1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ivvic" pitchFamily="2" charset="0"/>
                </a:defRPr>
              </a:lvl1pPr>
            </a:lstStyle>
            <a:p>
              <a:pPr defTabSz="1219109">
                <a:defRPr/>
              </a:pPr>
              <a:endParaRPr lang="en-GB" sz="788"/>
            </a:p>
          </p:txBody>
        </p:sp>
        <p:pic>
          <p:nvPicPr>
            <p:cNvPr id="30" name="Image 30">
              <a:extLst>
                <a:ext uri="{FF2B5EF4-FFF2-40B4-BE49-F238E27FC236}">
                  <a16:creationId xmlns:a16="http://schemas.microsoft.com/office/drawing/2014/main" id="{EA6E85EB-DBA6-6763-0654-57BB57929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285" r="4083"/>
            <a:stretch/>
          </p:blipFill>
          <p:spPr>
            <a:xfrm>
              <a:off x="368280" y="2036704"/>
              <a:ext cx="750113" cy="791318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1" name="Groupe 39">
            <a:extLst>
              <a:ext uri="{FF2B5EF4-FFF2-40B4-BE49-F238E27FC236}">
                <a16:creationId xmlns:a16="http://schemas.microsoft.com/office/drawing/2014/main" id="{5A1F9179-3E60-6285-734F-84778D2620FB}"/>
              </a:ext>
            </a:extLst>
          </p:cNvPr>
          <p:cNvGrpSpPr/>
          <p:nvPr/>
        </p:nvGrpSpPr>
        <p:grpSpPr>
          <a:xfrm>
            <a:off x="1541534" y="1363824"/>
            <a:ext cx="786075" cy="675000"/>
            <a:chOff x="3641369" y="1903734"/>
            <a:chExt cx="1048100" cy="900000"/>
          </a:xfrm>
        </p:grpSpPr>
        <p:sp>
          <p:nvSpPr>
            <p:cNvPr id="32" name="ZoneTexte 1">
              <a:extLst>
                <a:ext uri="{FF2B5EF4-FFF2-40B4-BE49-F238E27FC236}">
                  <a16:creationId xmlns:a16="http://schemas.microsoft.com/office/drawing/2014/main" id="{7D2E260D-05FE-049E-0B96-A8FB3884B9C4}"/>
                </a:ext>
              </a:extLst>
            </p:cNvPr>
            <p:cNvSpPr txBox="1"/>
            <p:nvPr/>
          </p:nvSpPr>
          <p:spPr>
            <a:xfrm>
              <a:off x="3705343" y="1903734"/>
              <a:ext cx="900000" cy="900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10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33" name="Picture 47">
              <a:extLst>
                <a:ext uri="{FF2B5EF4-FFF2-40B4-BE49-F238E27FC236}">
                  <a16:creationId xmlns:a16="http://schemas.microsoft.com/office/drawing/2014/main" id="{13DD3994-F35C-087A-6B66-9032C1014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41486"/>
            <a:stretch/>
          </p:blipFill>
          <p:spPr>
            <a:xfrm>
              <a:off x="3834834" y="1958496"/>
              <a:ext cx="650411" cy="460385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34" name="ZoneTexte 48">
              <a:extLst>
                <a:ext uri="{FF2B5EF4-FFF2-40B4-BE49-F238E27FC236}">
                  <a16:creationId xmlns:a16="http://schemas.microsoft.com/office/drawing/2014/main" id="{12B3AA43-8193-747C-C7D5-13940C331293}"/>
                </a:ext>
              </a:extLst>
            </p:cNvPr>
            <p:cNvSpPr txBox="1"/>
            <p:nvPr/>
          </p:nvSpPr>
          <p:spPr>
            <a:xfrm>
              <a:off x="3641369" y="2471875"/>
              <a:ext cx="1048100" cy="23477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algn="ctr" defTabSz="457178">
                <a:defRPr/>
              </a:pPr>
              <a:r>
                <a:rPr lang="fr-FR" sz="900" dirty="0">
                  <a:solidFill>
                    <a:schemeClr val="bg1">
                      <a:lumMod val="50000"/>
                    </a:schemeClr>
                  </a:solidFill>
                  <a:latin typeface="Livvic Medium" pitchFamily="2" charset="0"/>
                </a:rPr>
                <a:t>Virgin PET</a:t>
              </a:r>
            </a:p>
          </p:txBody>
        </p:sp>
      </p:grpSp>
      <p:sp>
        <p:nvSpPr>
          <p:cNvPr id="35" name="Triangle isocèle 57">
            <a:extLst>
              <a:ext uri="{FF2B5EF4-FFF2-40B4-BE49-F238E27FC236}">
                <a16:creationId xmlns:a16="http://schemas.microsoft.com/office/drawing/2014/main" id="{5D745351-5400-68E6-4D65-1F9CCC24F1A8}"/>
              </a:ext>
            </a:extLst>
          </p:cNvPr>
          <p:cNvSpPr/>
          <p:nvPr/>
        </p:nvSpPr>
        <p:spPr>
          <a:xfrm rot="5400000">
            <a:off x="1019793" y="1659581"/>
            <a:ext cx="675000" cy="81000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>
              <a:defRPr/>
            </a:pPr>
            <a:endParaRPr lang="fr-FR" sz="1350">
              <a:solidFill>
                <a:prstClr val="white"/>
              </a:solidFill>
              <a:latin typeface="Livvic Light"/>
            </a:endParaRPr>
          </a:p>
        </p:txBody>
      </p:sp>
      <p:grpSp>
        <p:nvGrpSpPr>
          <p:cNvPr id="36" name="Groupe 62">
            <a:extLst>
              <a:ext uri="{FF2B5EF4-FFF2-40B4-BE49-F238E27FC236}">
                <a16:creationId xmlns:a16="http://schemas.microsoft.com/office/drawing/2014/main" id="{F3A30CA1-A879-DC66-F035-503BEB5D368B}"/>
              </a:ext>
            </a:extLst>
          </p:cNvPr>
          <p:cNvGrpSpPr/>
          <p:nvPr/>
        </p:nvGrpSpPr>
        <p:grpSpPr>
          <a:xfrm>
            <a:off x="3632853" y="1376263"/>
            <a:ext cx="675000" cy="675000"/>
            <a:chOff x="6625416" y="1969649"/>
            <a:chExt cx="900000" cy="900000"/>
          </a:xfrm>
          <a:solidFill>
            <a:schemeClr val="bg1"/>
          </a:solidFill>
        </p:grpSpPr>
        <p:sp>
          <p:nvSpPr>
            <p:cNvPr id="37" name="ZoneTexte 1">
              <a:extLst>
                <a:ext uri="{FF2B5EF4-FFF2-40B4-BE49-F238E27FC236}">
                  <a16:creationId xmlns:a16="http://schemas.microsoft.com/office/drawing/2014/main" id="{A9583708-BC4B-1648-6428-B359C0FD6C7A}"/>
                </a:ext>
              </a:extLst>
            </p:cNvPr>
            <p:cNvSpPr txBox="1"/>
            <p:nvPr/>
          </p:nvSpPr>
          <p:spPr>
            <a:xfrm>
              <a:off x="6625416" y="1969649"/>
              <a:ext cx="900000" cy="900000"/>
            </a:xfrm>
            <a:prstGeom prst="rect">
              <a:avLst/>
            </a:prstGeom>
            <a:grpFill/>
            <a:ln w="12700">
              <a:solidFill>
                <a:schemeClr val="bg2">
                  <a:lumMod val="1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10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1B892BDD-1216-8538-D803-D3B0DAED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98057" y="2101308"/>
              <a:ext cx="758517" cy="683244"/>
            </a:xfrm>
            <a:prstGeom prst="rect">
              <a:avLst/>
            </a:prstGeom>
            <a:grpFill/>
            <a:ln w="12700">
              <a:noFill/>
            </a:ln>
          </p:spPr>
        </p:pic>
      </p:grpSp>
      <p:grpSp>
        <p:nvGrpSpPr>
          <p:cNvPr id="39" name="Groupe 56">
            <a:extLst>
              <a:ext uri="{FF2B5EF4-FFF2-40B4-BE49-F238E27FC236}">
                <a16:creationId xmlns:a16="http://schemas.microsoft.com/office/drawing/2014/main" id="{0F6DB9C3-A54D-70D5-B50A-25BF8A9392DC}"/>
              </a:ext>
            </a:extLst>
          </p:cNvPr>
          <p:cNvGrpSpPr/>
          <p:nvPr/>
        </p:nvGrpSpPr>
        <p:grpSpPr>
          <a:xfrm>
            <a:off x="2710545" y="1369025"/>
            <a:ext cx="675000" cy="675000"/>
            <a:chOff x="5039967" y="1879917"/>
            <a:chExt cx="900000" cy="900000"/>
          </a:xfrm>
          <a:solidFill>
            <a:schemeClr val="bg1"/>
          </a:solidFill>
        </p:grpSpPr>
        <p:sp>
          <p:nvSpPr>
            <p:cNvPr id="40" name="ZoneTexte 1">
              <a:extLst>
                <a:ext uri="{FF2B5EF4-FFF2-40B4-BE49-F238E27FC236}">
                  <a16:creationId xmlns:a16="http://schemas.microsoft.com/office/drawing/2014/main" id="{A19428C4-5DAE-A92A-C692-A924A5534A91}"/>
                </a:ext>
              </a:extLst>
            </p:cNvPr>
            <p:cNvSpPr txBox="1"/>
            <p:nvPr/>
          </p:nvSpPr>
          <p:spPr>
            <a:xfrm>
              <a:off x="5039967" y="1879917"/>
              <a:ext cx="900000" cy="900000"/>
            </a:xfrm>
            <a:prstGeom prst="rect">
              <a:avLst/>
            </a:prstGeom>
            <a:grpFill/>
            <a:ln w="12700">
              <a:solidFill>
                <a:schemeClr val="bg2">
                  <a:lumMod val="1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10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41" name="Image 61">
              <a:extLst>
                <a:ext uri="{FF2B5EF4-FFF2-40B4-BE49-F238E27FC236}">
                  <a16:creationId xmlns:a16="http://schemas.microsoft.com/office/drawing/2014/main" id="{FB418698-5F6F-E92E-BC0D-E71438AD9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83091" y="1909105"/>
              <a:ext cx="623767" cy="846539"/>
            </a:xfrm>
            <a:prstGeom prst="rect">
              <a:avLst/>
            </a:prstGeom>
            <a:grpFill/>
            <a:ln w="12700">
              <a:noFill/>
            </a:ln>
          </p:spPr>
        </p:pic>
      </p:grpSp>
      <p:pic>
        <p:nvPicPr>
          <p:cNvPr id="42" name="Image 35">
            <a:extLst>
              <a:ext uri="{FF2B5EF4-FFF2-40B4-BE49-F238E27FC236}">
                <a16:creationId xmlns:a16="http://schemas.microsoft.com/office/drawing/2014/main" id="{CD19F992-8F95-4005-E111-274734B329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2240" y="1501734"/>
            <a:ext cx="460774" cy="456869"/>
          </a:xfrm>
          <a:prstGeom prst="rect">
            <a:avLst/>
          </a:prstGeom>
        </p:spPr>
      </p:pic>
      <p:pic>
        <p:nvPicPr>
          <p:cNvPr id="43" name="Image 36">
            <a:extLst>
              <a:ext uri="{FF2B5EF4-FFF2-40B4-BE49-F238E27FC236}">
                <a16:creationId xmlns:a16="http://schemas.microsoft.com/office/drawing/2014/main" id="{77514E5D-D453-6D1B-8779-BA186BA681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79312" y="1556419"/>
            <a:ext cx="519826" cy="389870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70E72D1-BE7A-5D7C-2A3B-2283A85E699F}"/>
              </a:ext>
            </a:extLst>
          </p:cNvPr>
          <p:cNvSpPr/>
          <p:nvPr/>
        </p:nvSpPr>
        <p:spPr>
          <a:xfrm>
            <a:off x="527133" y="1262566"/>
            <a:ext cx="1822870" cy="89889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EF0B491-7DF0-1D46-74AA-FDB02FAA03BB}"/>
              </a:ext>
            </a:extLst>
          </p:cNvPr>
          <p:cNvCxnSpPr>
            <a:cxnSpLocks/>
            <a:stCxn id="8" idx="1"/>
            <a:endCxn id="76" idx="3"/>
          </p:cNvCxnSpPr>
          <p:nvPr/>
        </p:nvCxnSpPr>
        <p:spPr>
          <a:xfrm flipH="1">
            <a:off x="4366151" y="2567119"/>
            <a:ext cx="287713" cy="741"/>
          </a:xfrm>
          <a:prstGeom prst="straightConnector1">
            <a:avLst/>
          </a:prstGeom>
          <a:ln w="28575">
            <a:solidFill>
              <a:srgbClr val="00A4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8C2FBD9-7396-91F9-878B-D0006C643076}"/>
              </a:ext>
            </a:extLst>
          </p:cNvPr>
          <p:cNvSpPr txBox="1"/>
          <p:nvPr/>
        </p:nvSpPr>
        <p:spPr>
          <a:xfrm>
            <a:off x="579755" y="943378"/>
            <a:ext cx="1954167" cy="270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en-GB" sz="1050" b="1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2,9 kg CO</a:t>
            </a:r>
            <a:r>
              <a:rPr lang="en-GB" sz="1050" b="1" baseline="-25000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GB" sz="1050" b="1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-eq/kg PET</a:t>
            </a:r>
            <a:endParaRPr lang="en-GB" sz="1200" b="1" dirty="0">
              <a:solidFill>
                <a:schemeClr val="bg1">
                  <a:lumMod val="50000"/>
                </a:schemeClr>
              </a:solidFill>
              <a:latin typeface="Quicksand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ZoneTexte 3">
            <a:extLst>
              <a:ext uri="{FF2B5EF4-FFF2-40B4-BE49-F238E27FC236}">
                <a16:creationId xmlns:a16="http://schemas.microsoft.com/office/drawing/2014/main" id="{5DF6E1EF-0890-B1F6-34BA-3D55584E6317}"/>
              </a:ext>
            </a:extLst>
          </p:cNvPr>
          <p:cNvSpPr txBox="1"/>
          <p:nvPr/>
        </p:nvSpPr>
        <p:spPr>
          <a:xfrm>
            <a:off x="6388209" y="3284806"/>
            <a:ext cx="6190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>
                <a:solidFill>
                  <a:schemeClr val="bg1"/>
                </a:solidFill>
                <a:latin typeface="Quicksand" pitchFamily="2" charset="0"/>
              </a:rPr>
              <a:t>-90%</a:t>
            </a:r>
          </a:p>
        </p:txBody>
      </p:sp>
      <p:cxnSp>
        <p:nvCxnSpPr>
          <p:cNvPr id="48" name="Straight Arrow Connector 5">
            <a:extLst>
              <a:ext uri="{FF2B5EF4-FFF2-40B4-BE49-F238E27FC236}">
                <a16:creationId xmlns:a16="http://schemas.microsoft.com/office/drawing/2014/main" id="{664F376C-F6FA-B136-DE33-B8EBFBBB256E}"/>
              </a:ext>
            </a:extLst>
          </p:cNvPr>
          <p:cNvCxnSpPr>
            <a:cxnSpLocks/>
            <a:stCxn id="76" idx="1"/>
            <a:endCxn id="15" idx="3"/>
          </p:cNvCxnSpPr>
          <p:nvPr/>
        </p:nvCxnSpPr>
        <p:spPr>
          <a:xfrm flipH="1">
            <a:off x="3385545" y="2567860"/>
            <a:ext cx="272831" cy="2969"/>
          </a:xfrm>
          <a:prstGeom prst="straightConnector1">
            <a:avLst/>
          </a:prstGeom>
          <a:ln w="28575">
            <a:solidFill>
              <a:srgbClr val="00A4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88">
            <a:extLst>
              <a:ext uri="{FF2B5EF4-FFF2-40B4-BE49-F238E27FC236}">
                <a16:creationId xmlns:a16="http://schemas.microsoft.com/office/drawing/2014/main" id="{9AAA6514-E363-F9B6-2489-246EC8E0BEA2}"/>
              </a:ext>
            </a:extLst>
          </p:cNvPr>
          <p:cNvCxnSpPr>
            <a:cxnSpLocks/>
          </p:cNvCxnSpPr>
          <p:nvPr/>
        </p:nvCxnSpPr>
        <p:spPr>
          <a:xfrm>
            <a:off x="6458838" y="4695432"/>
            <a:ext cx="580418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cteur droit 96">
            <a:extLst>
              <a:ext uri="{FF2B5EF4-FFF2-40B4-BE49-F238E27FC236}">
                <a16:creationId xmlns:a16="http://schemas.microsoft.com/office/drawing/2014/main" id="{05948C13-781D-BC5F-089E-59432B59FF0B}"/>
              </a:ext>
            </a:extLst>
          </p:cNvPr>
          <p:cNvCxnSpPr>
            <a:cxnSpLocks/>
          </p:cNvCxnSpPr>
          <p:nvPr/>
        </p:nvCxnSpPr>
        <p:spPr>
          <a:xfrm flipV="1">
            <a:off x="6755615" y="4118552"/>
            <a:ext cx="0" cy="542505"/>
          </a:xfrm>
          <a:prstGeom prst="line">
            <a:avLst/>
          </a:prstGeom>
          <a:ln w="76200"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">
            <a:extLst>
              <a:ext uri="{FF2B5EF4-FFF2-40B4-BE49-F238E27FC236}">
                <a16:creationId xmlns:a16="http://schemas.microsoft.com/office/drawing/2014/main" id="{63245722-1AF2-603E-68C4-B51A9B55B8AB}"/>
              </a:ext>
            </a:extLst>
          </p:cNvPr>
          <p:cNvCxnSpPr>
            <a:cxnSpLocks/>
            <a:stCxn id="15" idx="0"/>
            <a:endCxn id="40" idx="2"/>
          </p:cNvCxnSpPr>
          <p:nvPr/>
        </p:nvCxnSpPr>
        <p:spPr>
          <a:xfrm flipV="1">
            <a:off x="3048045" y="2044025"/>
            <a:ext cx="1" cy="189303"/>
          </a:xfrm>
          <a:prstGeom prst="straightConnector1">
            <a:avLst/>
          </a:prstGeom>
          <a:ln w="28575">
            <a:solidFill>
              <a:srgbClr val="00A4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C970A3ED-39BD-72F9-4301-02CA0C0B5FBA}"/>
              </a:ext>
            </a:extLst>
          </p:cNvPr>
          <p:cNvSpPr/>
          <p:nvPr/>
        </p:nvSpPr>
        <p:spPr>
          <a:xfrm>
            <a:off x="3529631" y="2086185"/>
            <a:ext cx="2021986" cy="122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Straight Arrow Connector 5">
            <a:extLst>
              <a:ext uri="{FF2B5EF4-FFF2-40B4-BE49-F238E27FC236}">
                <a16:creationId xmlns:a16="http://schemas.microsoft.com/office/drawing/2014/main" id="{01924913-996F-604D-D909-5F83EBBE294A}"/>
              </a:ext>
            </a:extLst>
          </p:cNvPr>
          <p:cNvCxnSpPr>
            <a:cxnSpLocks/>
            <a:stCxn id="19" idx="3"/>
            <a:endCxn id="27" idx="1"/>
          </p:cNvCxnSpPr>
          <p:nvPr/>
        </p:nvCxnSpPr>
        <p:spPr>
          <a:xfrm>
            <a:off x="5325219" y="1714807"/>
            <a:ext cx="638318" cy="44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26">
            <a:extLst>
              <a:ext uri="{FF2B5EF4-FFF2-40B4-BE49-F238E27FC236}">
                <a16:creationId xmlns:a16="http://schemas.microsoft.com/office/drawing/2014/main" id="{E9E5D0B1-6C9C-A4A1-0896-A8982D8A2761}"/>
              </a:ext>
            </a:extLst>
          </p:cNvPr>
          <p:cNvCxnSpPr>
            <a:cxnSpLocks/>
          </p:cNvCxnSpPr>
          <p:nvPr/>
        </p:nvCxnSpPr>
        <p:spPr>
          <a:xfrm flipV="1">
            <a:off x="5778047" y="3858355"/>
            <a:ext cx="2039028" cy="763146"/>
          </a:xfrm>
          <a:prstGeom prst="line">
            <a:avLst/>
          </a:prstGeom>
          <a:ln w="76200" cap="rnd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Groupe 30">
            <a:extLst>
              <a:ext uri="{FF2B5EF4-FFF2-40B4-BE49-F238E27FC236}">
                <a16:creationId xmlns:a16="http://schemas.microsoft.com/office/drawing/2014/main" id="{B0749CD2-5792-8AFF-6859-471EABC4EDB0}"/>
              </a:ext>
            </a:extLst>
          </p:cNvPr>
          <p:cNvGrpSpPr/>
          <p:nvPr/>
        </p:nvGrpSpPr>
        <p:grpSpPr>
          <a:xfrm>
            <a:off x="7162955" y="3415495"/>
            <a:ext cx="1363773" cy="329557"/>
            <a:chOff x="5131735" y="3828977"/>
            <a:chExt cx="1363773" cy="329557"/>
          </a:xfrm>
        </p:grpSpPr>
        <p:sp>
          <p:nvSpPr>
            <p:cNvPr id="56" name="Ellipse 31">
              <a:extLst>
                <a:ext uri="{FF2B5EF4-FFF2-40B4-BE49-F238E27FC236}">
                  <a16:creationId xmlns:a16="http://schemas.microsoft.com/office/drawing/2014/main" id="{AA461C7A-2E8A-46D2-DA4A-03372828D12A}"/>
                </a:ext>
              </a:extLst>
            </p:cNvPr>
            <p:cNvSpPr/>
            <p:nvPr/>
          </p:nvSpPr>
          <p:spPr>
            <a:xfrm>
              <a:off x="5238893" y="3865636"/>
              <a:ext cx="1197428" cy="29289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946FE6F-BDFC-FDEE-6D0E-21132B147660}"/>
                </a:ext>
              </a:extLst>
            </p:cNvPr>
            <p:cNvSpPr/>
            <p:nvPr/>
          </p:nvSpPr>
          <p:spPr>
            <a:xfrm>
              <a:off x="5131735" y="3828977"/>
              <a:ext cx="1363773" cy="154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8" name="Groupe 41">
            <a:extLst>
              <a:ext uri="{FF2B5EF4-FFF2-40B4-BE49-F238E27FC236}">
                <a16:creationId xmlns:a16="http://schemas.microsoft.com/office/drawing/2014/main" id="{8EC5C8E5-C509-F00D-16C7-8F346DB23CE0}"/>
              </a:ext>
            </a:extLst>
          </p:cNvPr>
          <p:cNvGrpSpPr/>
          <p:nvPr/>
        </p:nvGrpSpPr>
        <p:grpSpPr>
          <a:xfrm>
            <a:off x="4982439" y="4240345"/>
            <a:ext cx="1304585" cy="314611"/>
            <a:chOff x="5357684" y="3874584"/>
            <a:chExt cx="1304585" cy="314611"/>
          </a:xfrm>
        </p:grpSpPr>
        <p:sp>
          <p:nvSpPr>
            <p:cNvPr id="59" name="Ellipse 42">
              <a:extLst>
                <a:ext uri="{FF2B5EF4-FFF2-40B4-BE49-F238E27FC236}">
                  <a16:creationId xmlns:a16="http://schemas.microsoft.com/office/drawing/2014/main" id="{768F01C8-8C6B-5224-4366-A56F3385BEA4}"/>
                </a:ext>
              </a:extLst>
            </p:cNvPr>
            <p:cNvSpPr/>
            <p:nvPr/>
          </p:nvSpPr>
          <p:spPr>
            <a:xfrm>
              <a:off x="5464841" y="3896297"/>
              <a:ext cx="1197428" cy="29289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0A834B1-30CB-EED9-A0BC-FA1F3139350B}"/>
                </a:ext>
              </a:extLst>
            </p:cNvPr>
            <p:cNvSpPr/>
            <p:nvPr/>
          </p:nvSpPr>
          <p:spPr>
            <a:xfrm>
              <a:off x="5357684" y="3874584"/>
              <a:ext cx="1298754" cy="140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1" name="TextBox 47">
            <a:extLst>
              <a:ext uri="{FF2B5EF4-FFF2-40B4-BE49-F238E27FC236}">
                <a16:creationId xmlns:a16="http://schemas.microsoft.com/office/drawing/2014/main" id="{DE45522A-1173-62A1-814D-1FC7067188C2}"/>
              </a:ext>
            </a:extLst>
          </p:cNvPr>
          <p:cNvSpPr txBox="1"/>
          <p:nvPr/>
        </p:nvSpPr>
        <p:spPr>
          <a:xfrm>
            <a:off x="4627077" y="3364657"/>
            <a:ext cx="1818011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2,9 kg CO</a:t>
            </a:r>
            <a:r>
              <a:rPr lang="en-GB" sz="1200" b="1" baseline="-25000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-eq/kg PET</a:t>
            </a:r>
            <a:endParaRPr lang="en-GB" sz="1600" b="1" dirty="0">
              <a:solidFill>
                <a:schemeClr val="bg1">
                  <a:lumMod val="50000"/>
                </a:schemeClr>
              </a:solidFill>
              <a:latin typeface="Quicksand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ZoneTexte 1">
            <a:extLst>
              <a:ext uri="{FF2B5EF4-FFF2-40B4-BE49-F238E27FC236}">
                <a16:creationId xmlns:a16="http://schemas.microsoft.com/office/drawing/2014/main" id="{BAEB9463-0F28-252A-FA31-D4A5D1ED3B84}"/>
              </a:ext>
            </a:extLst>
          </p:cNvPr>
          <p:cNvSpPr txBox="1"/>
          <p:nvPr/>
        </p:nvSpPr>
        <p:spPr>
          <a:xfrm>
            <a:off x="7115240" y="2838456"/>
            <a:ext cx="675000" cy="675000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rgbClr val="00A499"/>
            </a:solidFill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10">
              <a:defRPr/>
            </a:pPr>
            <a:endParaRPr lang="en-GB" sz="788" b="1" kern="0">
              <a:solidFill>
                <a:prstClr val="black"/>
              </a:solidFill>
              <a:latin typeface="Livvic" pitchFamily="2" charset="0"/>
            </a:endParaRPr>
          </a:p>
        </p:txBody>
      </p:sp>
      <p:pic>
        <p:nvPicPr>
          <p:cNvPr id="63" name="Picture 47">
            <a:extLst>
              <a:ext uri="{FF2B5EF4-FFF2-40B4-BE49-F238E27FC236}">
                <a16:creationId xmlns:a16="http://schemas.microsoft.com/office/drawing/2014/main" id="{F0F32C41-E8C0-751D-345C-81EFE54EB4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41486"/>
          <a:stretch/>
        </p:blipFill>
        <p:spPr>
          <a:xfrm>
            <a:off x="7212360" y="2879529"/>
            <a:ext cx="487808" cy="345289"/>
          </a:xfrm>
          <a:prstGeom prst="rect">
            <a:avLst/>
          </a:prstGeom>
          <a:ln w="12700">
            <a:noFill/>
          </a:ln>
        </p:spPr>
      </p:pic>
      <p:sp>
        <p:nvSpPr>
          <p:cNvPr id="64" name="ZoneTexte 48">
            <a:extLst>
              <a:ext uri="{FF2B5EF4-FFF2-40B4-BE49-F238E27FC236}">
                <a16:creationId xmlns:a16="http://schemas.microsoft.com/office/drawing/2014/main" id="{57497AFC-BE4B-D21A-C8C7-064369FAA097}"/>
              </a:ext>
            </a:extLst>
          </p:cNvPr>
          <p:cNvSpPr txBox="1"/>
          <p:nvPr/>
        </p:nvSpPr>
        <p:spPr>
          <a:xfrm>
            <a:off x="7059703" y="3237334"/>
            <a:ext cx="786075" cy="260937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 anchorCtr="0">
            <a:noAutofit/>
          </a:bodyPr>
          <a:lstStyle/>
          <a:p>
            <a:pPr algn="ctr" defTabSz="457178">
              <a:lnSpc>
                <a:spcPct val="90000"/>
              </a:lnSpc>
              <a:defRPr/>
            </a:pPr>
            <a:r>
              <a:rPr lang="fr-FR" sz="1000" dirty="0" err="1">
                <a:solidFill>
                  <a:srgbClr val="00A499"/>
                </a:solidFill>
                <a:latin typeface="Livvic Medium" pitchFamily="2" charset="0"/>
              </a:rPr>
              <a:t>Carbios</a:t>
            </a:r>
            <a:endParaRPr lang="fr-FR" sz="1000" dirty="0">
              <a:solidFill>
                <a:srgbClr val="00A499"/>
              </a:solidFill>
              <a:latin typeface="Livvic Medium" pitchFamily="2" charset="0"/>
            </a:endParaRPr>
          </a:p>
          <a:p>
            <a:pPr algn="ctr" defTabSz="457178">
              <a:lnSpc>
                <a:spcPct val="90000"/>
              </a:lnSpc>
              <a:defRPr/>
            </a:pPr>
            <a:r>
              <a:rPr lang="fr-FR" sz="1000" dirty="0" err="1">
                <a:solidFill>
                  <a:srgbClr val="00A499"/>
                </a:solidFill>
                <a:latin typeface="Livvic Medium" pitchFamily="2" charset="0"/>
              </a:rPr>
              <a:t>rPET</a:t>
            </a:r>
            <a:endParaRPr lang="fr-FR" sz="1000" dirty="0">
              <a:solidFill>
                <a:srgbClr val="00A499"/>
              </a:solidFill>
              <a:latin typeface="Livvic Medium" pitchFamily="2" charset="0"/>
            </a:endParaRPr>
          </a:p>
        </p:txBody>
      </p:sp>
      <p:grpSp>
        <p:nvGrpSpPr>
          <p:cNvPr id="65" name="Groupe 39">
            <a:extLst>
              <a:ext uri="{FF2B5EF4-FFF2-40B4-BE49-F238E27FC236}">
                <a16:creationId xmlns:a16="http://schemas.microsoft.com/office/drawing/2014/main" id="{DBBF1F6C-F7EB-4E55-23EE-6700D4D7D83B}"/>
              </a:ext>
            </a:extLst>
          </p:cNvPr>
          <p:cNvGrpSpPr/>
          <p:nvPr/>
        </p:nvGrpSpPr>
        <p:grpSpPr>
          <a:xfrm>
            <a:off x="5275004" y="3662211"/>
            <a:ext cx="786075" cy="675000"/>
            <a:chOff x="3641369" y="1903734"/>
            <a:chExt cx="1048100" cy="900000"/>
          </a:xfrm>
        </p:grpSpPr>
        <p:sp>
          <p:nvSpPr>
            <p:cNvPr id="66" name="ZoneTexte 1">
              <a:extLst>
                <a:ext uri="{FF2B5EF4-FFF2-40B4-BE49-F238E27FC236}">
                  <a16:creationId xmlns:a16="http://schemas.microsoft.com/office/drawing/2014/main" id="{4CB66641-83A2-5550-575D-91A05D1672FE}"/>
                </a:ext>
              </a:extLst>
            </p:cNvPr>
            <p:cNvSpPr txBox="1"/>
            <p:nvPr/>
          </p:nvSpPr>
          <p:spPr>
            <a:xfrm>
              <a:off x="3705343" y="1903734"/>
              <a:ext cx="900000" cy="900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10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67" name="Picture 47">
              <a:extLst>
                <a:ext uri="{FF2B5EF4-FFF2-40B4-BE49-F238E27FC236}">
                  <a16:creationId xmlns:a16="http://schemas.microsoft.com/office/drawing/2014/main" id="{04C8F8ED-B70E-90A4-5E37-9BADC18505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41486"/>
            <a:stretch/>
          </p:blipFill>
          <p:spPr>
            <a:xfrm>
              <a:off x="3834834" y="1958496"/>
              <a:ext cx="650411" cy="460385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68" name="ZoneTexte 48">
              <a:extLst>
                <a:ext uri="{FF2B5EF4-FFF2-40B4-BE49-F238E27FC236}">
                  <a16:creationId xmlns:a16="http://schemas.microsoft.com/office/drawing/2014/main" id="{AACEBFF4-A808-F1F6-C687-10158653709F}"/>
                </a:ext>
              </a:extLst>
            </p:cNvPr>
            <p:cNvSpPr txBox="1"/>
            <p:nvPr/>
          </p:nvSpPr>
          <p:spPr>
            <a:xfrm>
              <a:off x="3641369" y="2471875"/>
              <a:ext cx="1048100" cy="23477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algn="ctr" defTabSz="457178">
                <a:defRPr/>
              </a:pPr>
              <a:r>
                <a:rPr lang="fr-FR" sz="900" dirty="0">
                  <a:solidFill>
                    <a:schemeClr val="bg1">
                      <a:lumMod val="50000"/>
                    </a:schemeClr>
                  </a:solidFill>
                  <a:latin typeface="Livvic Medium" pitchFamily="2" charset="0"/>
                </a:rPr>
                <a:t>Virgin PET</a:t>
              </a:r>
            </a:p>
          </p:txBody>
        </p:sp>
      </p:grpSp>
      <p:pic>
        <p:nvPicPr>
          <p:cNvPr id="69" name="Image 35">
            <a:extLst>
              <a:ext uri="{FF2B5EF4-FFF2-40B4-BE49-F238E27FC236}">
                <a16:creationId xmlns:a16="http://schemas.microsoft.com/office/drawing/2014/main" id="{D908EBFD-DA50-C12B-751A-03FBC14ABB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0214" y="2972910"/>
            <a:ext cx="544142" cy="539530"/>
          </a:xfrm>
          <a:prstGeom prst="rect">
            <a:avLst/>
          </a:prstGeom>
        </p:spPr>
      </p:pic>
      <p:cxnSp>
        <p:nvCxnSpPr>
          <p:cNvPr id="70" name="Straight Connector 48">
            <a:extLst>
              <a:ext uri="{FF2B5EF4-FFF2-40B4-BE49-F238E27FC236}">
                <a16:creationId xmlns:a16="http://schemas.microsoft.com/office/drawing/2014/main" id="{41BA0F6B-52EE-14EB-19E9-6CD8DFD2E78D}"/>
              </a:ext>
            </a:extLst>
          </p:cNvPr>
          <p:cNvCxnSpPr>
            <a:cxnSpLocks/>
          </p:cNvCxnSpPr>
          <p:nvPr/>
        </p:nvCxnSpPr>
        <p:spPr>
          <a:xfrm flipH="1">
            <a:off x="7817075" y="3179690"/>
            <a:ext cx="133587" cy="0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50">
            <a:extLst>
              <a:ext uri="{FF2B5EF4-FFF2-40B4-BE49-F238E27FC236}">
                <a16:creationId xmlns:a16="http://schemas.microsoft.com/office/drawing/2014/main" id="{4A033EB5-F1D2-956A-747F-6EF7203AE6CC}"/>
              </a:ext>
            </a:extLst>
          </p:cNvPr>
          <p:cNvSpPr txBox="1"/>
          <p:nvPr/>
        </p:nvSpPr>
        <p:spPr>
          <a:xfrm>
            <a:off x="8004325" y="2773229"/>
            <a:ext cx="636302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en-GB" sz="1200" b="1" dirty="0">
                <a:solidFill>
                  <a:srgbClr val="00A499"/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75%</a:t>
            </a:r>
            <a:endParaRPr lang="en-GB" sz="1600" b="1" dirty="0">
              <a:solidFill>
                <a:srgbClr val="00A499"/>
              </a:solidFill>
              <a:latin typeface="Quicksand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48">
            <a:extLst>
              <a:ext uri="{FF2B5EF4-FFF2-40B4-BE49-F238E27FC236}">
                <a16:creationId xmlns:a16="http://schemas.microsoft.com/office/drawing/2014/main" id="{DBD5A07D-2D46-FB9C-1DD3-570CB4ABE4A8}"/>
              </a:ext>
            </a:extLst>
          </p:cNvPr>
          <p:cNvSpPr txBox="1"/>
          <p:nvPr/>
        </p:nvSpPr>
        <p:spPr>
          <a:xfrm>
            <a:off x="6847014" y="2534029"/>
            <a:ext cx="1909498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en-GB" sz="1200" b="1" dirty="0">
                <a:solidFill>
                  <a:srgbClr val="00A499"/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0,3 kg CO</a:t>
            </a:r>
            <a:r>
              <a:rPr lang="en-GB" sz="1200" b="1" baseline="-25000" dirty="0">
                <a:solidFill>
                  <a:srgbClr val="00A499"/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GB" sz="1200" b="1" dirty="0">
                <a:solidFill>
                  <a:srgbClr val="00A499"/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-eq/kg PET</a:t>
            </a:r>
            <a:endParaRPr lang="en-GB" sz="1600" b="1" dirty="0">
              <a:solidFill>
                <a:srgbClr val="00A499"/>
              </a:solidFill>
              <a:latin typeface="Quicksand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3" name="Connecteur droit 86">
            <a:extLst>
              <a:ext uri="{FF2B5EF4-FFF2-40B4-BE49-F238E27FC236}">
                <a16:creationId xmlns:a16="http://schemas.microsoft.com/office/drawing/2014/main" id="{9E96AECE-E4F5-7192-3F0E-E31288EA8C56}"/>
              </a:ext>
            </a:extLst>
          </p:cNvPr>
          <p:cNvCxnSpPr>
            <a:cxnSpLocks/>
          </p:cNvCxnSpPr>
          <p:nvPr/>
        </p:nvCxnSpPr>
        <p:spPr>
          <a:xfrm flipV="1">
            <a:off x="5743289" y="4561364"/>
            <a:ext cx="0" cy="9739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Connecteur droit 87">
            <a:extLst>
              <a:ext uri="{FF2B5EF4-FFF2-40B4-BE49-F238E27FC236}">
                <a16:creationId xmlns:a16="http://schemas.microsoft.com/office/drawing/2014/main" id="{7F30274F-7E62-7D63-F636-E79F9DD821DB}"/>
              </a:ext>
            </a:extLst>
          </p:cNvPr>
          <p:cNvCxnSpPr>
            <a:cxnSpLocks/>
          </p:cNvCxnSpPr>
          <p:nvPr/>
        </p:nvCxnSpPr>
        <p:spPr>
          <a:xfrm flipV="1">
            <a:off x="7833345" y="3775344"/>
            <a:ext cx="0" cy="9739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5" name="Groupe 122">
            <a:extLst>
              <a:ext uri="{FF2B5EF4-FFF2-40B4-BE49-F238E27FC236}">
                <a16:creationId xmlns:a16="http://schemas.microsoft.com/office/drawing/2014/main" id="{FEE73A52-2363-23F5-1B91-1DF45D378023}"/>
              </a:ext>
            </a:extLst>
          </p:cNvPr>
          <p:cNvGrpSpPr/>
          <p:nvPr/>
        </p:nvGrpSpPr>
        <p:grpSpPr>
          <a:xfrm>
            <a:off x="3658376" y="2230359"/>
            <a:ext cx="707775" cy="675000"/>
            <a:chOff x="3074685" y="3225086"/>
            <a:chExt cx="707775" cy="675000"/>
          </a:xfrm>
        </p:grpSpPr>
        <p:sp>
          <p:nvSpPr>
            <p:cNvPr id="76" name="ZoneTexte 1">
              <a:extLst>
                <a:ext uri="{FF2B5EF4-FFF2-40B4-BE49-F238E27FC236}">
                  <a16:creationId xmlns:a16="http://schemas.microsoft.com/office/drawing/2014/main" id="{C572B822-1A94-6876-1646-64FDEF16D4C9}"/>
                </a:ext>
              </a:extLst>
            </p:cNvPr>
            <p:cNvSpPr txBox="1"/>
            <p:nvPr/>
          </p:nvSpPr>
          <p:spPr>
            <a:xfrm>
              <a:off x="3074685" y="3225086"/>
              <a:ext cx="707775" cy="675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rgbClr val="00A499"/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10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77" name="Image 124">
              <a:extLst>
                <a:ext uri="{FF2B5EF4-FFF2-40B4-BE49-F238E27FC236}">
                  <a16:creationId xmlns:a16="http://schemas.microsoft.com/office/drawing/2014/main" id="{62D39A5E-0824-B19E-4B63-BD2EE562D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57191" y="3250842"/>
              <a:ext cx="546462" cy="643232"/>
            </a:xfrm>
            <a:prstGeom prst="rect">
              <a:avLst/>
            </a:prstGeom>
          </p:spPr>
        </p:pic>
      </p:grpSp>
      <p:grpSp>
        <p:nvGrpSpPr>
          <p:cNvPr id="78" name="Groupe 129">
            <a:extLst>
              <a:ext uri="{FF2B5EF4-FFF2-40B4-BE49-F238E27FC236}">
                <a16:creationId xmlns:a16="http://schemas.microsoft.com/office/drawing/2014/main" id="{60C34F10-8901-D635-F098-7BF588D194A9}"/>
              </a:ext>
            </a:extLst>
          </p:cNvPr>
          <p:cNvGrpSpPr/>
          <p:nvPr/>
        </p:nvGrpSpPr>
        <p:grpSpPr>
          <a:xfrm>
            <a:off x="5826475" y="1426637"/>
            <a:ext cx="1273741" cy="645965"/>
            <a:chOff x="3253339" y="1780674"/>
            <a:chExt cx="541127" cy="549625"/>
          </a:xfrm>
        </p:grpSpPr>
        <p:cxnSp>
          <p:nvCxnSpPr>
            <p:cNvPr id="79" name="Connecteur droit 130">
              <a:extLst>
                <a:ext uri="{FF2B5EF4-FFF2-40B4-BE49-F238E27FC236}">
                  <a16:creationId xmlns:a16="http://schemas.microsoft.com/office/drawing/2014/main" id="{4BD49B32-4C3C-8C16-247C-BDC93655CE47}"/>
                </a:ext>
              </a:extLst>
            </p:cNvPr>
            <p:cNvCxnSpPr/>
            <p:nvPr/>
          </p:nvCxnSpPr>
          <p:spPr>
            <a:xfrm>
              <a:off x="3253339" y="1790299"/>
              <a:ext cx="540000" cy="540000"/>
            </a:xfrm>
            <a:prstGeom prst="line">
              <a:avLst/>
            </a:prstGeom>
            <a:ln w="38100">
              <a:solidFill>
                <a:srgbClr val="00A49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131">
              <a:extLst>
                <a:ext uri="{FF2B5EF4-FFF2-40B4-BE49-F238E27FC236}">
                  <a16:creationId xmlns:a16="http://schemas.microsoft.com/office/drawing/2014/main" id="{482C252C-B5FA-D982-8E44-B32BF4D7C7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4466" y="1780674"/>
              <a:ext cx="540000" cy="540000"/>
            </a:xfrm>
            <a:prstGeom prst="line">
              <a:avLst/>
            </a:prstGeom>
            <a:ln w="38100">
              <a:solidFill>
                <a:srgbClr val="00A49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Arrow Connector 5">
            <a:extLst>
              <a:ext uri="{FF2B5EF4-FFF2-40B4-BE49-F238E27FC236}">
                <a16:creationId xmlns:a16="http://schemas.microsoft.com/office/drawing/2014/main" id="{00C5B532-CD51-CD33-17B2-53C698EA7968}"/>
              </a:ext>
            </a:extLst>
          </p:cNvPr>
          <p:cNvCxnSpPr>
            <a:cxnSpLocks/>
            <a:stCxn id="19" idx="2"/>
            <a:endCxn id="8" idx="0"/>
          </p:cNvCxnSpPr>
          <p:nvPr/>
        </p:nvCxnSpPr>
        <p:spPr>
          <a:xfrm>
            <a:off x="4987718" y="2052306"/>
            <a:ext cx="3645" cy="177312"/>
          </a:xfrm>
          <a:prstGeom prst="straightConnector1">
            <a:avLst/>
          </a:prstGeom>
          <a:ln w="28575">
            <a:solidFill>
              <a:srgbClr val="00A4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ZoneTexte 1">
            <a:extLst>
              <a:ext uri="{FF2B5EF4-FFF2-40B4-BE49-F238E27FC236}">
                <a16:creationId xmlns:a16="http://schemas.microsoft.com/office/drawing/2014/main" id="{3FB0CE55-8F67-CB89-8869-F763B512D8D3}"/>
              </a:ext>
            </a:extLst>
          </p:cNvPr>
          <p:cNvSpPr txBox="1"/>
          <p:nvPr/>
        </p:nvSpPr>
        <p:spPr>
          <a:xfrm>
            <a:off x="8002571" y="2838457"/>
            <a:ext cx="635979" cy="6738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10">
              <a:defRPr/>
            </a:pPr>
            <a:endParaRPr lang="en-GB" sz="788" b="1" kern="0">
              <a:solidFill>
                <a:prstClr val="black"/>
              </a:solidFill>
              <a:latin typeface="Livvic" pitchFamily="2" charset="0"/>
            </a:endParaRPr>
          </a:p>
        </p:txBody>
      </p:sp>
      <p:sp>
        <p:nvSpPr>
          <p:cNvPr id="83" name="TextBox 40">
            <a:extLst>
              <a:ext uri="{FF2B5EF4-FFF2-40B4-BE49-F238E27FC236}">
                <a16:creationId xmlns:a16="http://schemas.microsoft.com/office/drawing/2014/main" id="{54643F98-FC1C-83BB-D09C-95237A7C699C}"/>
              </a:ext>
            </a:extLst>
          </p:cNvPr>
          <p:cNvSpPr txBox="1"/>
          <p:nvPr/>
        </p:nvSpPr>
        <p:spPr>
          <a:xfrm>
            <a:off x="837488" y="3576799"/>
            <a:ext cx="33151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A499"/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Substitution: </a:t>
            </a:r>
            <a:r>
              <a:rPr lang="en-GB" sz="1600" dirty="0">
                <a:solidFill>
                  <a:srgbClr val="00A499"/>
                </a:solidFill>
                <a:latin typeface="Quicksand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PET value chain</a:t>
            </a:r>
          </a:p>
          <a:p>
            <a:r>
              <a:rPr lang="en-GB" sz="1200" dirty="0">
                <a:solidFill>
                  <a:srgbClr val="00A499"/>
                </a:solidFill>
                <a:latin typeface="Quicksand" pitchFamily="2" charset="0"/>
                <a:cs typeface="Calibri" panose="020F0502020204030204" pitchFamily="34" charset="0"/>
              </a:rPr>
              <a:t>This approach takes into consideration the two main functions of the recycling process: </a:t>
            </a:r>
            <a:r>
              <a:rPr lang="en-GB" sz="1200" u="sng" dirty="0">
                <a:solidFill>
                  <a:srgbClr val="00A499"/>
                </a:solidFill>
                <a:latin typeface="Quicksand" pitchFamily="2" charset="0"/>
                <a:cs typeface="Calibri" panose="020F0502020204030204" pitchFamily="34" charset="0"/>
              </a:rPr>
              <a:t>material recovery </a:t>
            </a:r>
            <a:r>
              <a:rPr lang="en-GB" sz="1200" dirty="0">
                <a:solidFill>
                  <a:srgbClr val="00A499"/>
                </a:solidFill>
                <a:latin typeface="Quicksand" pitchFamily="2" charset="0"/>
                <a:cs typeface="Calibri" panose="020F0502020204030204" pitchFamily="34" charset="0"/>
              </a:rPr>
              <a:t>&amp; </a:t>
            </a:r>
            <a:r>
              <a:rPr lang="en-GB" sz="1200" u="sng" dirty="0">
                <a:solidFill>
                  <a:srgbClr val="00A499"/>
                </a:solidFill>
                <a:latin typeface="Quicksand" pitchFamily="2" charset="0"/>
                <a:cs typeface="Calibri" panose="020F0502020204030204" pitchFamily="34" charset="0"/>
              </a:rPr>
              <a:t>diverting waste </a:t>
            </a:r>
            <a:r>
              <a:rPr lang="en-GB" sz="1200" dirty="0">
                <a:solidFill>
                  <a:srgbClr val="00A499"/>
                </a:solidFill>
                <a:latin typeface="Quicksand" pitchFamily="2" charset="0"/>
                <a:cs typeface="Calibri" panose="020F0502020204030204" pitchFamily="34" charset="0"/>
              </a:rPr>
              <a:t>from conventional End-of-Life</a:t>
            </a:r>
            <a:endParaRPr lang="en-GB" sz="1200" dirty="0">
              <a:solidFill>
                <a:srgbClr val="00A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4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CF8B23B-0EA6-658E-B142-80DF7D7A07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296" y="636454"/>
            <a:ext cx="8197969" cy="369332"/>
          </a:xfrm>
        </p:spPr>
        <p:txBody>
          <a:bodyPr/>
          <a:lstStyle/>
          <a:p>
            <a:r>
              <a:rPr lang="en-GB" sz="1350" b="1" dirty="0">
                <a:solidFill>
                  <a:srgbClr val="4DBFB8"/>
                </a:solidFill>
                <a:latin typeface="Quicksand" pitchFamily="2" charset="0"/>
              </a:rPr>
              <a:t>Comparisons of Carbios </a:t>
            </a:r>
            <a:r>
              <a:rPr lang="en-GB" sz="1350" b="1" dirty="0" err="1">
                <a:solidFill>
                  <a:srgbClr val="4DBFB8"/>
                </a:solidFill>
                <a:latin typeface="Quicksand" pitchFamily="2" charset="0"/>
              </a:rPr>
              <a:t>rPET</a:t>
            </a:r>
            <a:r>
              <a:rPr lang="en-GB" sz="1350" b="1" dirty="0">
                <a:solidFill>
                  <a:srgbClr val="4DBFB8"/>
                </a:solidFill>
                <a:latin typeface="Quicksand" pitchFamily="2" charset="0"/>
              </a:rPr>
              <a:t> vs Virgin PET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1B92083-8DCC-1C76-C926-B2B985770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71664"/>
                </a:solidFill>
                <a:latin typeface="Quicksand"/>
              </a:rPr>
              <a:t>Global warming potential of Carbios recycling technolog</a:t>
            </a:r>
            <a:r>
              <a:rPr lang="en-GB" b="1" dirty="0">
                <a:solidFill>
                  <a:srgbClr val="071664"/>
                </a:solidFill>
                <a:latin typeface="Quicksand"/>
              </a:rPr>
              <a:t>y</a:t>
            </a:r>
            <a:endParaRPr lang="fr-FR" dirty="0"/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8F0704E0-1CBF-A72E-8638-4BF0847CB4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296519"/>
              </p:ext>
            </p:extLst>
          </p:nvPr>
        </p:nvGraphicFramePr>
        <p:xfrm>
          <a:off x="763858" y="812306"/>
          <a:ext cx="7857785" cy="3402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47">
            <a:extLst>
              <a:ext uri="{FF2B5EF4-FFF2-40B4-BE49-F238E27FC236}">
                <a16:creationId xmlns:a16="http://schemas.microsoft.com/office/drawing/2014/main" id="{EED3101E-CE87-2C03-A831-A203FBA29A8D}"/>
              </a:ext>
            </a:extLst>
          </p:cNvPr>
          <p:cNvSpPr txBox="1"/>
          <p:nvPr/>
        </p:nvSpPr>
        <p:spPr>
          <a:xfrm>
            <a:off x="227421" y="4183571"/>
            <a:ext cx="221872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fontAlgn="b"/>
            <a:r>
              <a:rPr lang="en-GB" sz="1200">
                <a:solidFill>
                  <a:srgbClr val="071664"/>
                </a:solidFill>
                <a:latin typeface="Quicksand" pitchFamily="2" charset="0"/>
              </a:rPr>
              <a:t>Substitution Co-Products</a:t>
            </a:r>
            <a:endParaRPr lang="en-GB" sz="2000">
              <a:solidFill>
                <a:srgbClr val="071664"/>
              </a:solidFill>
              <a:latin typeface="Quicksand" pitchFamily="2" charset="0"/>
            </a:endParaRPr>
          </a:p>
        </p:txBody>
      </p:sp>
      <p:sp>
        <p:nvSpPr>
          <p:cNvPr id="9" name="TextBox 51">
            <a:extLst>
              <a:ext uri="{FF2B5EF4-FFF2-40B4-BE49-F238E27FC236}">
                <a16:creationId xmlns:a16="http://schemas.microsoft.com/office/drawing/2014/main" id="{F2F1F71B-D0F7-DF64-AD90-D8FB0512A12B}"/>
              </a:ext>
            </a:extLst>
          </p:cNvPr>
          <p:cNvSpPr txBox="1"/>
          <p:nvPr/>
        </p:nvSpPr>
        <p:spPr>
          <a:xfrm>
            <a:off x="227421" y="3929656"/>
            <a:ext cx="221872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fontAlgn="b"/>
            <a:r>
              <a:rPr lang="en-GB" sz="1200">
                <a:solidFill>
                  <a:srgbClr val="071664"/>
                </a:solidFill>
                <a:latin typeface="Quicksand" pitchFamily="2" charset="0"/>
              </a:rPr>
              <a:t>Collection and Sorting</a:t>
            </a:r>
          </a:p>
        </p:txBody>
      </p:sp>
      <p:sp>
        <p:nvSpPr>
          <p:cNvPr id="10" name="TextBox 52">
            <a:extLst>
              <a:ext uri="{FF2B5EF4-FFF2-40B4-BE49-F238E27FC236}">
                <a16:creationId xmlns:a16="http://schemas.microsoft.com/office/drawing/2014/main" id="{AEF50014-F5D8-879F-13D1-70727BDD6254}"/>
              </a:ext>
            </a:extLst>
          </p:cNvPr>
          <p:cNvSpPr txBox="1"/>
          <p:nvPr/>
        </p:nvSpPr>
        <p:spPr>
          <a:xfrm>
            <a:off x="227421" y="3642623"/>
            <a:ext cx="221872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fontAlgn="b"/>
            <a:r>
              <a:rPr lang="en-GB" sz="1200">
                <a:solidFill>
                  <a:srgbClr val="071664"/>
                </a:solidFill>
                <a:latin typeface="Quicksand" pitchFamily="2" charset="0"/>
              </a:rPr>
              <a:t>Flakes production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CF3C2343-2F90-A76B-A099-7BE626A62315}"/>
              </a:ext>
            </a:extLst>
          </p:cNvPr>
          <p:cNvSpPr txBox="1"/>
          <p:nvPr/>
        </p:nvSpPr>
        <p:spPr>
          <a:xfrm>
            <a:off x="227421" y="2817409"/>
            <a:ext cx="2218726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 algn="r" fontAlgn="b"/>
            <a:r>
              <a:rPr lang="en-GB" sz="1200" err="1">
                <a:solidFill>
                  <a:srgbClr val="071664"/>
                </a:solidFill>
                <a:latin typeface="Quicksand"/>
              </a:rPr>
              <a:t>Carbios</a:t>
            </a:r>
            <a:r>
              <a:rPr lang="en-GB" sz="1200">
                <a:solidFill>
                  <a:srgbClr val="071664"/>
                </a:solidFill>
                <a:latin typeface="Quicksand"/>
              </a:rPr>
              <a:t> specific Process (MEG and PTA production)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608D709-39BA-D4BD-8C8B-E1A9E4146059}"/>
              </a:ext>
            </a:extLst>
          </p:cNvPr>
          <p:cNvSpPr txBox="1"/>
          <p:nvPr/>
        </p:nvSpPr>
        <p:spPr>
          <a:xfrm>
            <a:off x="227421" y="2060626"/>
            <a:ext cx="221872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fontAlgn="b"/>
            <a:r>
              <a:rPr lang="en-GB" sz="1200">
                <a:solidFill>
                  <a:srgbClr val="071664"/>
                </a:solidFill>
                <a:latin typeface="Quicksand" pitchFamily="2" charset="0"/>
              </a:rPr>
              <a:t>Polymerization</a:t>
            </a:r>
          </a:p>
        </p:txBody>
      </p:sp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E60EFBCE-47C0-5398-9819-BD98C1363F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1649388"/>
              </p:ext>
            </p:extLst>
          </p:nvPr>
        </p:nvGraphicFramePr>
        <p:xfrm>
          <a:off x="2080050" y="1520478"/>
          <a:ext cx="2124308" cy="2728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416D028A-8443-43CD-64E8-BD442DF9560A}"/>
              </a:ext>
            </a:extLst>
          </p:cNvPr>
          <p:cNvCxnSpPr>
            <a:cxnSpLocks/>
          </p:cNvCxnSpPr>
          <p:nvPr/>
        </p:nvCxnSpPr>
        <p:spPr>
          <a:xfrm flipH="1" flipV="1">
            <a:off x="2877016" y="2060625"/>
            <a:ext cx="702182" cy="253916"/>
          </a:xfrm>
          <a:prstGeom prst="line">
            <a:avLst/>
          </a:prstGeom>
          <a:ln w="12700">
            <a:solidFill>
              <a:schemeClr val="accent3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9D25788-8433-BDD4-AF9A-2B16186BF769}"/>
              </a:ext>
            </a:extLst>
          </p:cNvPr>
          <p:cNvCxnSpPr>
            <a:cxnSpLocks/>
          </p:cNvCxnSpPr>
          <p:nvPr/>
        </p:nvCxnSpPr>
        <p:spPr>
          <a:xfrm flipH="1">
            <a:off x="2877016" y="4037436"/>
            <a:ext cx="702182" cy="59672"/>
          </a:xfrm>
          <a:prstGeom prst="line">
            <a:avLst/>
          </a:prstGeom>
          <a:ln w="12700">
            <a:solidFill>
              <a:schemeClr val="accent3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34">
            <a:extLst>
              <a:ext uri="{FF2B5EF4-FFF2-40B4-BE49-F238E27FC236}">
                <a16:creationId xmlns:a16="http://schemas.microsoft.com/office/drawing/2014/main" id="{A2208DFD-378C-BBAA-7CF3-496C9BE41D2F}"/>
              </a:ext>
            </a:extLst>
          </p:cNvPr>
          <p:cNvCxnSpPr>
            <a:cxnSpLocks/>
          </p:cNvCxnSpPr>
          <p:nvPr/>
        </p:nvCxnSpPr>
        <p:spPr>
          <a:xfrm flipH="1">
            <a:off x="4388187" y="1736500"/>
            <a:ext cx="2126913" cy="609056"/>
          </a:xfrm>
          <a:prstGeom prst="straightConnector1">
            <a:avLst/>
          </a:prstGeom>
          <a:ln>
            <a:solidFill>
              <a:srgbClr val="9D1B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5">
            <a:extLst>
              <a:ext uri="{FF2B5EF4-FFF2-40B4-BE49-F238E27FC236}">
                <a16:creationId xmlns:a16="http://schemas.microsoft.com/office/drawing/2014/main" id="{6EC8C28C-80BD-A94B-76B9-3946267B730E}"/>
              </a:ext>
            </a:extLst>
          </p:cNvPr>
          <p:cNvSpPr txBox="1"/>
          <p:nvPr/>
        </p:nvSpPr>
        <p:spPr>
          <a:xfrm>
            <a:off x="5099396" y="1853904"/>
            <a:ext cx="60202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fr-FR" sz="1350" b="1">
                <a:solidFill>
                  <a:srgbClr val="9C1A88"/>
                </a:solidFill>
                <a:latin typeface="Quicksand" pitchFamily="2" charset="0"/>
              </a:rPr>
              <a:t>-24%</a:t>
            </a:r>
          </a:p>
        </p:txBody>
      </p:sp>
      <p:cxnSp>
        <p:nvCxnSpPr>
          <p:cNvPr id="31" name="Straight Arrow Connector 40">
            <a:extLst>
              <a:ext uri="{FF2B5EF4-FFF2-40B4-BE49-F238E27FC236}">
                <a16:creationId xmlns:a16="http://schemas.microsoft.com/office/drawing/2014/main" id="{A8CCD1C8-D27A-DD14-B667-5E0006B8091A}"/>
              </a:ext>
            </a:extLst>
          </p:cNvPr>
          <p:cNvCxnSpPr>
            <a:cxnSpLocks/>
          </p:cNvCxnSpPr>
          <p:nvPr/>
        </p:nvCxnSpPr>
        <p:spPr>
          <a:xfrm flipH="1">
            <a:off x="5405280" y="1777079"/>
            <a:ext cx="1109820" cy="1877736"/>
          </a:xfrm>
          <a:prstGeom prst="straightConnector1">
            <a:avLst/>
          </a:prstGeom>
          <a:ln>
            <a:solidFill>
              <a:srgbClr val="9D1B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25">
            <a:extLst>
              <a:ext uri="{FF2B5EF4-FFF2-40B4-BE49-F238E27FC236}">
                <a16:creationId xmlns:a16="http://schemas.microsoft.com/office/drawing/2014/main" id="{47F579F4-0742-408D-EFC7-D2963BBD770D}"/>
              </a:ext>
            </a:extLst>
          </p:cNvPr>
          <p:cNvSpPr txBox="1"/>
          <p:nvPr/>
        </p:nvSpPr>
        <p:spPr>
          <a:xfrm>
            <a:off x="5682818" y="2665578"/>
            <a:ext cx="60202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fr-FR" sz="1350" b="1">
                <a:solidFill>
                  <a:srgbClr val="9C1A88"/>
                </a:solidFill>
                <a:latin typeface="Quicksand" pitchFamily="2" charset="0"/>
              </a:rPr>
              <a:t>-90%</a:t>
            </a:r>
          </a:p>
        </p:txBody>
      </p:sp>
      <p:sp>
        <p:nvSpPr>
          <p:cNvPr id="37" name="ZoneTexte 1">
            <a:extLst>
              <a:ext uri="{FF2B5EF4-FFF2-40B4-BE49-F238E27FC236}">
                <a16:creationId xmlns:a16="http://schemas.microsoft.com/office/drawing/2014/main" id="{5EE9F8E8-F673-3D63-96BF-603B310D082B}"/>
              </a:ext>
            </a:extLst>
          </p:cNvPr>
          <p:cNvSpPr txBox="1"/>
          <p:nvPr/>
        </p:nvSpPr>
        <p:spPr>
          <a:xfrm>
            <a:off x="6515100" y="4205772"/>
            <a:ext cx="973491" cy="36933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00" err="1">
                <a:solidFill>
                  <a:srgbClr val="000000"/>
                </a:solidFill>
                <a:latin typeface="Quicksand" pitchFamily="2" charset="0"/>
              </a:rPr>
              <a:t>European</a:t>
            </a:r>
            <a:r>
              <a:rPr lang="fr-FR" sz="900">
                <a:solidFill>
                  <a:srgbClr val="000000"/>
                </a:solidFill>
                <a:latin typeface="Quicksand" pitchFamily="2" charset="0"/>
              </a:rPr>
              <a:t> Virgin PET </a:t>
            </a:r>
          </a:p>
          <a:p>
            <a:pPr algn="ctr"/>
            <a:r>
              <a:rPr lang="fr-FR" sz="900" err="1">
                <a:solidFill>
                  <a:srgbClr val="000000"/>
                </a:solidFill>
                <a:latin typeface="Quicksand" pitchFamily="2" charset="0"/>
              </a:rPr>
              <a:t>Ecoinvent</a:t>
            </a:r>
            <a:r>
              <a:rPr lang="fr-FR" sz="900">
                <a:solidFill>
                  <a:srgbClr val="000000"/>
                </a:solidFill>
                <a:latin typeface="Quicksand" pitchFamily="2" charset="0"/>
              </a:rPr>
              <a:t> 3.10</a:t>
            </a:r>
          </a:p>
        </p:txBody>
      </p:sp>
      <p:sp>
        <p:nvSpPr>
          <p:cNvPr id="38" name="ZoneTexte 1">
            <a:extLst>
              <a:ext uri="{FF2B5EF4-FFF2-40B4-BE49-F238E27FC236}">
                <a16:creationId xmlns:a16="http://schemas.microsoft.com/office/drawing/2014/main" id="{F6F8772D-2858-F702-11CE-6BDC465F35CF}"/>
              </a:ext>
            </a:extLst>
          </p:cNvPr>
          <p:cNvSpPr txBox="1"/>
          <p:nvPr/>
        </p:nvSpPr>
        <p:spPr>
          <a:xfrm>
            <a:off x="3579198" y="4188720"/>
            <a:ext cx="863345" cy="18399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>
                <a:solidFill>
                  <a:srgbClr val="000000"/>
                </a:solidFill>
                <a:latin typeface="Quicksand" pitchFamily="2" charset="0"/>
              </a:rPr>
              <a:t>Carbios rPET </a:t>
            </a:r>
          </a:p>
          <a:p>
            <a:pPr algn="ctr"/>
            <a:r>
              <a:rPr lang="fr-FR" sz="900">
                <a:solidFill>
                  <a:srgbClr val="000000"/>
                </a:solidFill>
                <a:latin typeface="Quicksand" pitchFamily="2" charset="0"/>
              </a:rPr>
              <a:t>Cut-off</a:t>
            </a:r>
          </a:p>
        </p:txBody>
      </p:sp>
      <p:sp>
        <p:nvSpPr>
          <p:cNvPr id="39" name="ZoneTexte 1">
            <a:extLst>
              <a:ext uri="{FF2B5EF4-FFF2-40B4-BE49-F238E27FC236}">
                <a16:creationId xmlns:a16="http://schemas.microsoft.com/office/drawing/2014/main" id="{043A34BF-E87D-97DC-46FB-6A9786D5A0C0}"/>
              </a:ext>
            </a:extLst>
          </p:cNvPr>
          <p:cNvSpPr txBox="1"/>
          <p:nvPr/>
        </p:nvSpPr>
        <p:spPr>
          <a:xfrm>
            <a:off x="4388187" y="4214585"/>
            <a:ext cx="2156648" cy="38265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00">
                <a:solidFill>
                  <a:srgbClr val="000000"/>
                </a:solidFill>
                <a:latin typeface="Quicksand" pitchFamily="2" charset="0"/>
              </a:rPr>
              <a:t>Carbios rPET </a:t>
            </a:r>
            <a:r>
              <a:rPr lang="fr-FR" sz="900" err="1">
                <a:solidFill>
                  <a:srgbClr val="000000"/>
                </a:solidFill>
                <a:latin typeface="Quicksand" pitchFamily="2" charset="0"/>
              </a:rPr>
              <a:t>with</a:t>
            </a:r>
            <a:r>
              <a:rPr lang="fr-FR" sz="900">
                <a:solidFill>
                  <a:srgbClr val="000000"/>
                </a:solidFill>
                <a:latin typeface="Quicksand" pitchFamily="2" charset="0"/>
              </a:rPr>
              <a:t> </a:t>
            </a:r>
          </a:p>
          <a:p>
            <a:pPr algn="ctr"/>
            <a:r>
              <a:rPr lang="fr-FR" sz="900">
                <a:solidFill>
                  <a:srgbClr val="000000"/>
                </a:solidFill>
                <a:latin typeface="Quicksand" pitchFamily="2" charset="0"/>
              </a:rPr>
              <a:t>75% EOL substitution</a:t>
            </a:r>
          </a:p>
        </p:txBody>
      </p:sp>
      <p:pic>
        <p:nvPicPr>
          <p:cNvPr id="1026" name="Picture 2" descr="réduire les émissions de co2 icône vecteur arrêter le signe ...">
            <a:extLst>
              <a:ext uri="{FF2B5EF4-FFF2-40B4-BE49-F238E27FC236}">
                <a16:creationId xmlns:a16="http://schemas.microsoft.com/office/drawing/2014/main" id="{D7B8D570-0B91-D3A1-414E-46E3CBF32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8" y="994968"/>
            <a:ext cx="778316" cy="73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95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Graphic spid="17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8E6B2C-D5C7-26B9-E831-EB35EB632150}"/>
              </a:ext>
            </a:extLst>
          </p:cNvPr>
          <p:cNvSpPr txBox="1"/>
          <p:nvPr/>
        </p:nvSpPr>
        <p:spPr>
          <a:xfrm>
            <a:off x="475200" y="1005862"/>
            <a:ext cx="4255200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9D1B87"/>
                </a:solidFill>
                <a:latin typeface="Quicksand" pitchFamily="2" charset="0"/>
              </a:rPr>
              <a:t>1. Heat source </a:t>
            </a:r>
          </a:p>
          <a:p>
            <a:pPr rtl="0">
              <a:lnSpc>
                <a:spcPct val="150000"/>
              </a:lnSpc>
              <a:defRPr sz="12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Quicksand" pitchFamily="2" charset="0"/>
                <a:ea typeface="+mn-ea"/>
                <a:cs typeface="+mn-cs"/>
              </a:defRPr>
            </a:pPr>
            <a:r>
              <a:rPr lang="en-GB" sz="1400" b="1" dirty="0">
                <a:solidFill>
                  <a:srgbClr val="001A72"/>
                </a:solidFill>
                <a:latin typeface="Quicksand" pitchFamily="2" charset="0"/>
              </a:rPr>
              <a:t>Current: </a:t>
            </a:r>
            <a:r>
              <a:rPr lang="en-GB" sz="1400" dirty="0">
                <a:solidFill>
                  <a:srgbClr val="001A72"/>
                </a:solidFill>
                <a:latin typeface="Quicksand" pitchFamily="2" charset="0"/>
              </a:rPr>
              <a:t>Natural gas produce 0,5 </a:t>
            </a:r>
            <a:r>
              <a:rPr lang="en-GB" sz="1100" b="0" i="0" u="none" strike="noStrike" kern="1200" spc="0" baseline="0" dirty="0">
                <a:solidFill>
                  <a:srgbClr val="001A72"/>
                </a:solidFill>
                <a:latin typeface="Quicksand" pitchFamily="2" charset="0"/>
              </a:rPr>
              <a:t>kg CO</a:t>
            </a:r>
            <a:r>
              <a:rPr lang="en-GB" sz="1100" b="0" i="0" u="none" strike="noStrike" kern="1200" spc="0" baseline="-25000" dirty="0">
                <a:solidFill>
                  <a:srgbClr val="001A72"/>
                </a:solidFill>
                <a:latin typeface="Quicksand" pitchFamily="2" charset="0"/>
              </a:rPr>
              <a:t>2</a:t>
            </a:r>
            <a:r>
              <a:rPr lang="en-GB" sz="1100" b="0" i="0" u="none" strike="noStrike" kern="1200" spc="0" baseline="0" dirty="0">
                <a:solidFill>
                  <a:srgbClr val="001A72"/>
                </a:solidFill>
                <a:latin typeface="Quicksand" pitchFamily="2" charset="0"/>
              </a:rPr>
              <a:t>-eq/kg </a:t>
            </a:r>
            <a:r>
              <a:rPr lang="en-GB" sz="1100" b="0" i="0" u="none" strike="noStrike" kern="1200" spc="0" baseline="0" dirty="0" err="1">
                <a:solidFill>
                  <a:srgbClr val="001A72"/>
                </a:solidFill>
                <a:latin typeface="Quicksand" pitchFamily="2" charset="0"/>
              </a:rPr>
              <a:t>rPET</a:t>
            </a:r>
            <a:endParaRPr lang="en-GB" sz="1400" b="0" i="0" u="none" strike="noStrike" kern="1200" spc="0" baseline="0" dirty="0">
              <a:solidFill>
                <a:srgbClr val="001A72"/>
              </a:solidFill>
              <a:latin typeface="Quicksand" pitchFamily="2" charset="0"/>
            </a:endParaRPr>
          </a:p>
          <a:p>
            <a:r>
              <a:rPr lang="en-GB" sz="1400" b="1" dirty="0">
                <a:solidFill>
                  <a:srgbClr val="001A72"/>
                </a:solidFill>
                <a:latin typeface="Quicksand" pitchFamily="2" charset="0"/>
              </a:rPr>
              <a:t>Target: </a:t>
            </a:r>
            <a:r>
              <a:rPr lang="en-GB" sz="1400" dirty="0">
                <a:solidFill>
                  <a:srgbClr val="001A72"/>
                </a:solidFill>
                <a:latin typeface="Quicksand" pitchFamily="2" charset="0"/>
              </a:rPr>
              <a:t>On site (biomass + CSR) boiler </a:t>
            </a:r>
          </a:p>
          <a:p>
            <a:r>
              <a:rPr lang="en-GB" sz="1400" dirty="0">
                <a:solidFill>
                  <a:srgbClr val="071664"/>
                </a:solidFill>
                <a:latin typeface="Quicksand" pitchFamily="2" charset="0"/>
              </a:rPr>
              <a:t>Potential for decrease CO2 emission : </a:t>
            </a:r>
            <a:r>
              <a:rPr lang="en-GB" sz="1400" b="1" dirty="0">
                <a:solidFill>
                  <a:srgbClr val="071664"/>
                </a:solidFill>
                <a:latin typeface="Quicksand" pitchFamily="2" charset="0"/>
              </a:rPr>
              <a:t>-29%</a:t>
            </a:r>
          </a:p>
          <a:p>
            <a:endParaRPr lang="en-GB" sz="1600" dirty="0">
              <a:solidFill>
                <a:srgbClr val="001A72"/>
              </a:solidFill>
              <a:latin typeface="Quicksand" pitchFamily="2" charset="0"/>
            </a:endParaRPr>
          </a:p>
          <a:p>
            <a:endParaRPr lang="en-GB" sz="1600" dirty="0">
              <a:solidFill>
                <a:srgbClr val="001A72"/>
              </a:solidFill>
              <a:latin typeface="Quicksand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9D1B87"/>
                </a:solidFill>
                <a:latin typeface="Quicksand" pitchFamily="2" charset="0"/>
              </a:rPr>
              <a:t>2. Enzyme</a:t>
            </a:r>
            <a:endParaRPr lang="en-GB" sz="1800" b="1" dirty="0">
              <a:solidFill>
                <a:srgbClr val="9D1B87"/>
              </a:solidFill>
              <a:latin typeface="Quicksand" pitchFamily="2" charset="0"/>
            </a:endParaRPr>
          </a:p>
          <a:p>
            <a:pPr rtl="0">
              <a:defRPr sz="12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Quicksand" pitchFamily="2" charset="0"/>
                <a:ea typeface="+mn-ea"/>
                <a:cs typeface="+mn-cs"/>
              </a:defRPr>
            </a:pPr>
            <a:r>
              <a:rPr lang="en-GB" sz="1400" i="0" u="none" strike="noStrike" kern="1200" spc="0" baseline="0" dirty="0">
                <a:solidFill>
                  <a:srgbClr val="001A72"/>
                </a:solidFill>
                <a:latin typeface="Quicksand" pitchFamily="2" charset="0"/>
              </a:rPr>
              <a:t>Improvement in the efficiency of enzyme production</a:t>
            </a:r>
          </a:p>
          <a:p>
            <a:endParaRPr lang="en-GB" sz="1600" b="1" dirty="0">
              <a:solidFill>
                <a:srgbClr val="9D1B87"/>
              </a:solidFill>
              <a:latin typeface="Quicksand" pitchFamily="2" charset="0"/>
            </a:endParaRPr>
          </a:p>
          <a:p>
            <a:endParaRPr lang="en-GB" sz="1600" b="1" dirty="0">
              <a:solidFill>
                <a:srgbClr val="9D1B87"/>
              </a:solidFill>
              <a:latin typeface="Quicksand" pitchFamily="2" charset="0"/>
            </a:endParaRPr>
          </a:p>
          <a:p>
            <a:r>
              <a:rPr lang="en-GB" sz="1600" b="1" dirty="0">
                <a:solidFill>
                  <a:srgbClr val="9D1B87"/>
                </a:solidFill>
                <a:latin typeface="Quicksand" pitchFamily="2" charset="0"/>
              </a:rPr>
              <a:t>3- Process Improvement</a:t>
            </a:r>
          </a:p>
          <a:p>
            <a:endParaRPr lang="en-GB" sz="1600" b="1" dirty="0">
              <a:solidFill>
                <a:srgbClr val="C00000"/>
              </a:solidFill>
              <a:latin typeface="Quicksand" pitchFamily="2" charset="0"/>
            </a:endParaRPr>
          </a:p>
          <a:p>
            <a:endParaRPr lang="en-GB" sz="1600" b="1" dirty="0">
              <a:solidFill>
                <a:srgbClr val="C00000"/>
              </a:solidFill>
              <a:latin typeface="Quicksand" pitchFamily="2" charset="0"/>
            </a:endParaRPr>
          </a:p>
        </p:txBody>
      </p:sp>
      <p:sp>
        <p:nvSpPr>
          <p:cNvPr id="20" name="ZoneTexte 13">
            <a:extLst>
              <a:ext uri="{FF2B5EF4-FFF2-40B4-BE49-F238E27FC236}">
                <a16:creationId xmlns:a16="http://schemas.microsoft.com/office/drawing/2014/main" id="{D9C1E67C-E900-3375-AD9B-B579F6BF5288}"/>
              </a:ext>
            </a:extLst>
          </p:cNvPr>
          <p:cNvSpPr txBox="1"/>
          <p:nvPr/>
        </p:nvSpPr>
        <p:spPr>
          <a:xfrm>
            <a:off x="397721" y="53287"/>
            <a:ext cx="81935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71664"/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Short term opportunities for CO2 emission reduction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2FED4B-536E-E3F4-01D3-0E0C44431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006" y="1428046"/>
            <a:ext cx="3625454" cy="271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2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B88F6CB-E75B-44A0-4AE5-3F19D496DE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357" y="766671"/>
            <a:ext cx="8228737" cy="3759610"/>
          </a:xfrm>
        </p:spPr>
        <p:txBody>
          <a:bodyPr/>
          <a:lstStyle/>
          <a:p>
            <a:r>
              <a:rPr lang="en-ZA" b="1" dirty="0"/>
              <a:t>Carbios is bringing to the market an enzymatic hydrolysis technology with high circularity  performance</a:t>
            </a:r>
          </a:p>
          <a:p>
            <a:pPr lvl="1"/>
            <a:r>
              <a:rPr lang="en-ZA" dirty="0"/>
              <a:t>High recyclability and Robust on design and performances with complex feedstock</a:t>
            </a:r>
          </a:p>
          <a:p>
            <a:pPr lvl="1"/>
            <a:r>
              <a:rPr lang="en-ZA" dirty="0"/>
              <a:t>Recovery yield &gt; 85% </a:t>
            </a:r>
          </a:p>
          <a:p>
            <a:pPr lvl="1"/>
            <a:r>
              <a:rPr lang="en-ZA" dirty="0"/>
              <a:t>Produced monomers can be used in their initial or any applications</a:t>
            </a:r>
          </a:p>
          <a:p>
            <a:endParaRPr lang="en-ZA" dirty="0"/>
          </a:p>
          <a:p>
            <a:r>
              <a:rPr lang="en-ZA" dirty="0"/>
              <a:t>The full potential on CO2 emissions is captured by combining </a:t>
            </a:r>
          </a:p>
          <a:p>
            <a:pPr lvl="1"/>
            <a:r>
              <a:rPr lang="en-ZA" dirty="0"/>
              <a:t>Not only chemical recycling process but the overall value chain</a:t>
            </a:r>
          </a:p>
          <a:p>
            <a:pPr lvl="1"/>
            <a:r>
              <a:rPr lang="en-ZA" dirty="0"/>
              <a:t>Chemical recycling is seen today as the only alternative to conventional end of Life for complex feedstocks</a:t>
            </a:r>
          </a:p>
          <a:p>
            <a:pPr marL="342875" lvl="1" indent="0">
              <a:buNone/>
            </a:pPr>
            <a:endParaRPr lang="en-ZA" dirty="0"/>
          </a:p>
          <a:p>
            <a:pPr marL="342875" lvl="1" indent="0">
              <a:buNone/>
            </a:pPr>
            <a:r>
              <a:rPr lang="en-ZA" b="1" dirty="0"/>
              <a:t>CO2 impact of the value chain with Carbios block inside  is 90% less than fossil-based linear system</a:t>
            </a:r>
            <a:r>
              <a:rPr lang="en-ZA" dirty="0"/>
              <a:t>, with the integration of 75% End of Life substitution </a:t>
            </a:r>
          </a:p>
          <a:p>
            <a:pPr marL="342875" lvl="1" indent="0">
              <a:buNone/>
            </a:pPr>
            <a:endParaRPr lang="en-ZA" dirty="0"/>
          </a:p>
          <a:p>
            <a:pPr marL="11111" indent="0">
              <a:buNone/>
            </a:pPr>
            <a:r>
              <a:rPr lang="en-ZA" dirty="0"/>
              <a:t>Perspectives:</a:t>
            </a:r>
          </a:p>
          <a:p>
            <a:r>
              <a:rPr lang="en-ZA" dirty="0"/>
              <a:t>The future will be a combination of Virgin, Mechanical recycling and Chemical recycling </a:t>
            </a:r>
          </a:p>
          <a:p>
            <a:pPr marL="0" indent="0">
              <a:buNone/>
            </a:pPr>
            <a:r>
              <a:rPr lang="en-ZA" dirty="0"/>
              <a:t>	</a:t>
            </a:r>
            <a:r>
              <a:rPr lang="en-ZA" dirty="0">
                <a:sym typeface="Wingdings" panose="05000000000000000000" pitchFamily="2" charset="2"/>
              </a:rPr>
              <a:t> </a:t>
            </a:r>
            <a:r>
              <a:rPr lang="en-ZA" b="1" dirty="0"/>
              <a:t>combination of  LCA and circularity</a:t>
            </a:r>
            <a:r>
              <a:rPr lang="en-ZA" dirty="0"/>
              <a:t>, due to the limits of current LCA</a:t>
            </a:r>
          </a:p>
          <a:p>
            <a:endParaRPr lang="en-ZA" dirty="0"/>
          </a:p>
          <a:p>
            <a:endParaRPr lang="en-Z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725C2C-60BD-4E7D-AB59-4EA26C74CD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ZA" dirty="0"/>
              <a:t>Conclusions and perspective</a:t>
            </a:r>
          </a:p>
        </p:txBody>
      </p:sp>
    </p:spTree>
    <p:extLst>
      <p:ext uri="{BB962C8B-B14F-4D97-AF65-F5344CB8AC3E}">
        <p14:creationId xmlns:p14="http://schemas.microsoft.com/office/powerpoint/2010/main" val="6726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Connecteur droit 25">
            <a:extLst>
              <a:ext uri="{FF2B5EF4-FFF2-40B4-BE49-F238E27FC236}">
                <a16:creationId xmlns:a16="http://schemas.microsoft.com/office/drawing/2014/main" id="{ED794EAA-E20C-CDC3-F873-E324D4CF50D8}"/>
              </a:ext>
            </a:extLst>
          </p:cNvPr>
          <p:cNvCxnSpPr>
            <a:cxnSpLocks/>
          </p:cNvCxnSpPr>
          <p:nvPr/>
        </p:nvCxnSpPr>
        <p:spPr>
          <a:xfrm>
            <a:off x="779929" y="2860900"/>
            <a:ext cx="7721580" cy="0"/>
          </a:xfrm>
          <a:prstGeom prst="line">
            <a:avLst/>
          </a:prstGeom>
          <a:ln w="9525">
            <a:solidFill>
              <a:srgbClr val="072265">
                <a:alpha val="1004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9">
            <a:extLst>
              <a:ext uri="{FF2B5EF4-FFF2-40B4-BE49-F238E27FC236}">
                <a16:creationId xmlns:a16="http://schemas.microsoft.com/office/drawing/2014/main" id="{5AAEFB2C-1CD4-D2C6-C3B5-7B215433B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06" y="1003699"/>
            <a:ext cx="1758023" cy="1765871"/>
          </a:xfrm>
          <a:prstGeom prst="rect">
            <a:avLst/>
          </a:prstGeom>
        </p:spPr>
      </p:pic>
      <p:grpSp>
        <p:nvGrpSpPr>
          <p:cNvPr id="25" name="Groupe 4">
            <a:extLst>
              <a:ext uri="{FF2B5EF4-FFF2-40B4-BE49-F238E27FC236}">
                <a16:creationId xmlns:a16="http://schemas.microsoft.com/office/drawing/2014/main" id="{5F6D85AB-012D-6666-F4B2-BB98766BE45E}"/>
              </a:ext>
            </a:extLst>
          </p:cNvPr>
          <p:cNvGrpSpPr/>
          <p:nvPr/>
        </p:nvGrpSpPr>
        <p:grpSpPr>
          <a:xfrm>
            <a:off x="3202588" y="931634"/>
            <a:ext cx="3922776" cy="1668876"/>
            <a:chOff x="5061157" y="984289"/>
            <a:chExt cx="5230368" cy="2225168"/>
          </a:xfrm>
        </p:grpSpPr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809CE437-0886-0708-DA27-91663AC82F8D}"/>
                </a:ext>
              </a:extLst>
            </p:cNvPr>
            <p:cNvSpPr txBox="1"/>
            <p:nvPr/>
          </p:nvSpPr>
          <p:spPr>
            <a:xfrm>
              <a:off x="5061158" y="2255349"/>
              <a:ext cx="3669406" cy="954108"/>
            </a:xfrm>
            <a:prstGeom prst="rect">
              <a:avLst/>
            </a:prstGeom>
            <a:noFill/>
            <a:effectLst/>
          </p:spPr>
          <p:txBody>
            <a:bodyPr wrap="square" lIns="68580" tIns="34290" rIns="68580" bIns="34290" rtlCol="0" anchor="t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1400" b="1">
                  <a:solidFill>
                    <a:srgbClr val="071664"/>
                  </a:solidFill>
                  <a:latin typeface="Quicksand" pitchFamily="2" charset="0"/>
                </a:rPr>
                <a:t>460 million tons </a:t>
              </a:r>
              <a:r>
                <a:rPr lang="en-GB" sz="1400" b="1" baseline="30000">
                  <a:solidFill>
                    <a:srgbClr val="071664"/>
                  </a:solidFill>
                  <a:latin typeface="Quicksand" pitchFamily="2" charset="0"/>
                </a:rPr>
                <a:t>(1) </a:t>
              </a:r>
            </a:p>
            <a:p>
              <a:pPr>
                <a:defRPr/>
              </a:pPr>
              <a:r>
                <a:rPr lang="en-GB" sz="1400" b="1">
                  <a:solidFill>
                    <a:srgbClr val="071664"/>
                  </a:solidFill>
                  <a:latin typeface="Quicksand" pitchFamily="2" charset="0"/>
                </a:rPr>
                <a:t>of plastic produced</a:t>
              </a:r>
            </a:p>
            <a:p>
              <a:pPr>
                <a:defRPr/>
              </a:pPr>
              <a:r>
                <a:rPr lang="en-GB" sz="1400" b="1">
                  <a:solidFill>
                    <a:srgbClr val="071664"/>
                  </a:solidFill>
                  <a:latin typeface="Quicksand" pitchFamily="2" charset="0"/>
                </a:rPr>
                <a:t>per year (2019)</a:t>
              </a:r>
              <a:endParaRPr lang="en-GB" sz="1600" b="1">
                <a:solidFill>
                  <a:srgbClr val="071664"/>
                </a:solidFill>
                <a:latin typeface="Quicksand" pitchFamily="2" charset="0"/>
              </a:endParaRPr>
            </a:p>
          </p:txBody>
        </p:sp>
        <p:pic>
          <p:nvPicPr>
            <p:cNvPr id="27" name="Picture 18">
              <a:extLst>
                <a:ext uri="{FF2B5EF4-FFF2-40B4-BE49-F238E27FC236}">
                  <a16:creationId xmlns:a16="http://schemas.microsoft.com/office/drawing/2014/main" id="{D26F68C8-1D53-D0B3-C9D0-C47DD625A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3454" y="1556021"/>
              <a:ext cx="532718" cy="639262"/>
            </a:xfrm>
            <a:prstGeom prst="rect">
              <a:avLst/>
            </a:prstGeom>
          </p:spPr>
        </p:pic>
        <p:pic>
          <p:nvPicPr>
            <p:cNvPr id="28" name="Image 7">
              <a:extLst>
                <a:ext uri="{FF2B5EF4-FFF2-40B4-BE49-F238E27FC236}">
                  <a16:creationId xmlns:a16="http://schemas.microsoft.com/office/drawing/2014/main" id="{95A45791-4817-0D95-17F9-326BF3C59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5644" y="1563245"/>
              <a:ext cx="654686" cy="654686"/>
            </a:xfrm>
            <a:prstGeom prst="rect">
              <a:avLst/>
            </a:prstGeom>
            <a:effectLst/>
          </p:spPr>
        </p:pic>
        <p:pic>
          <p:nvPicPr>
            <p:cNvPr id="29" name="Image 8">
              <a:extLst>
                <a:ext uri="{FF2B5EF4-FFF2-40B4-BE49-F238E27FC236}">
                  <a16:creationId xmlns:a16="http://schemas.microsoft.com/office/drawing/2014/main" id="{B75B2D98-1C22-DFB2-FD3E-CBE2AB82B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802" y="1578670"/>
              <a:ext cx="639261" cy="639261"/>
            </a:xfrm>
            <a:prstGeom prst="rect">
              <a:avLst/>
            </a:prstGeom>
          </p:spPr>
        </p:pic>
        <p:sp>
          <p:nvSpPr>
            <p:cNvPr id="31" name="ZoneTexte 19">
              <a:extLst>
                <a:ext uri="{FF2B5EF4-FFF2-40B4-BE49-F238E27FC236}">
                  <a16:creationId xmlns:a16="http://schemas.microsoft.com/office/drawing/2014/main" id="{8922625A-ABEE-B6C9-AFE9-7AB85129F9A0}"/>
                </a:ext>
              </a:extLst>
            </p:cNvPr>
            <p:cNvSpPr txBox="1"/>
            <p:nvPr/>
          </p:nvSpPr>
          <p:spPr>
            <a:xfrm>
              <a:off x="5061157" y="984289"/>
              <a:ext cx="5230368" cy="41036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>
                  <a:solidFill>
                    <a:srgbClr val="071664"/>
                  </a:solidFill>
                  <a:latin typeface="Quicksand" pitchFamily="2" charset="0"/>
                </a:rPr>
                <a:t>&gt; Plastic production</a:t>
              </a:r>
            </a:p>
          </p:txBody>
        </p:sp>
      </p:grpSp>
      <p:sp>
        <p:nvSpPr>
          <p:cNvPr id="35" name="TextBox 13">
            <a:extLst>
              <a:ext uri="{FF2B5EF4-FFF2-40B4-BE49-F238E27FC236}">
                <a16:creationId xmlns:a16="http://schemas.microsoft.com/office/drawing/2014/main" id="{7B4BD576-B9C2-4F52-007E-796E48A86936}"/>
              </a:ext>
            </a:extLst>
          </p:cNvPr>
          <p:cNvSpPr txBox="1"/>
          <p:nvPr/>
        </p:nvSpPr>
        <p:spPr>
          <a:xfrm>
            <a:off x="3215856" y="3751679"/>
            <a:ext cx="2945773" cy="58309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b="1">
                <a:solidFill>
                  <a:srgbClr val="071464"/>
                </a:solidFill>
                <a:latin typeface="Quicksand" pitchFamily="2" charset="0"/>
              </a:rPr>
              <a:t>353 million tons </a:t>
            </a:r>
            <a:r>
              <a:rPr lang="en-GB" sz="1400" b="1" baseline="30000">
                <a:solidFill>
                  <a:srgbClr val="071464"/>
                </a:solidFill>
                <a:latin typeface="Quicksand" pitchFamily="2" charset="0"/>
              </a:rPr>
              <a:t>(1) </a:t>
            </a:r>
          </a:p>
          <a:p>
            <a:pPr>
              <a:defRPr/>
            </a:pPr>
            <a:r>
              <a:rPr lang="en-GB" sz="1400" b="1">
                <a:solidFill>
                  <a:srgbClr val="071464"/>
                </a:solidFill>
                <a:latin typeface="Quicksand" pitchFamily="2" charset="0"/>
              </a:rPr>
              <a:t>of plastic waste generated</a:t>
            </a:r>
          </a:p>
          <a:p>
            <a:pPr>
              <a:defRPr/>
            </a:pPr>
            <a:endParaRPr lang="en-GB" sz="1400" b="1">
              <a:solidFill>
                <a:srgbClr val="071464"/>
              </a:solidFill>
              <a:latin typeface="Quicksand" pitchFamily="2" charset="0"/>
            </a:endParaRPr>
          </a:p>
        </p:txBody>
      </p:sp>
      <p:pic>
        <p:nvPicPr>
          <p:cNvPr id="36" name="Image 15">
            <a:extLst>
              <a:ext uri="{FF2B5EF4-FFF2-40B4-BE49-F238E27FC236}">
                <a16:creationId xmlns:a16="http://schemas.microsoft.com/office/drawing/2014/main" id="{8F2B635B-BF32-4E79-4802-719F146FE6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11" y="3338063"/>
            <a:ext cx="320554" cy="325563"/>
          </a:xfrm>
          <a:prstGeom prst="rect">
            <a:avLst/>
          </a:prstGeom>
        </p:spPr>
      </p:pic>
      <p:sp>
        <p:nvSpPr>
          <p:cNvPr id="37" name="ZoneTexte 18">
            <a:extLst>
              <a:ext uri="{FF2B5EF4-FFF2-40B4-BE49-F238E27FC236}">
                <a16:creationId xmlns:a16="http://schemas.microsoft.com/office/drawing/2014/main" id="{0F902631-D104-9FC4-A34D-7B6541233653}"/>
              </a:ext>
            </a:extLst>
          </p:cNvPr>
          <p:cNvSpPr txBox="1"/>
          <p:nvPr/>
        </p:nvSpPr>
        <p:spPr>
          <a:xfrm>
            <a:off x="883715" y="4893537"/>
            <a:ext cx="1341745" cy="200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i="1">
                <a:solidFill>
                  <a:srgbClr val="071664"/>
                </a:solidFill>
                <a:latin typeface="Livvic Ligh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 OECD </a:t>
            </a:r>
            <a:r>
              <a:rPr lang="en-GB" sz="700" i="1" err="1">
                <a:solidFill>
                  <a:srgbClr val="071664"/>
                </a:solidFill>
                <a:latin typeface="Livvic Ligh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iLibrary</a:t>
            </a:r>
            <a:r>
              <a:rPr lang="en-GB" sz="700" i="1">
                <a:solidFill>
                  <a:srgbClr val="071664"/>
                </a:solidFill>
                <a:latin typeface="Livvic Ligh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2022 </a:t>
            </a:r>
            <a:endParaRPr lang="en-GB" sz="700" i="1">
              <a:solidFill>
                <a:srgbClr val="071664"/>
              </a:solidFill>
              <a:latin typeface="Livvic Light" pitchFamily="2" charset="77"/>
            </a:endParaRPr>
          </a:p>
        </p:txBody>
      </p:sp>
      <p:sp>
        <p:nvSpPr>
          <p:cNvPr id="39" name="Ellipse 12">
            <a:extLst>
              <a:ext uri="{FF2B5EF4-FFF2-40B4-BE49-F238E27FC236}">
                <a16:creationId xmlns:a16="http://schemas.microsoft.com/office/drawing/2014/main" id="{48007D1E-FE92-5590-DCC2-049D63856946}"/>
              </a:ext>
            </a:extLst>
          </p:cNvPr>
          <p:cNvSpPr>
            <a:spLocks noChangeAspect="1"/>
          </p:cNvSpPr>
          <p:nvPr/>
        </p:nvSpPr>
        <p:spPr>
          <a:xfrm>
            <a:off x="706477" y="2600565"/>
            <a:ext cx="1696223" cy="1739087"/>
          </a:xfrm>
          <a:prstGeom prst="ellipse">
            <a:avLst/>
          </a:prstGeom>
          <a:blipFill dpi="0" rotWithShape="0">
            <a:blip r:embed="rId9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74000"/>
                      </a14:imgEffect>
                    </a14:imgLayer>
                  </a14:imgProps>
                </a:ext>
              </a:extLst>
            </a:blip>
            <a:srcRect/>
            <a:stretch>
              <a:fillRect l="-94617" t="-21040" r="-22765" b="-22518"/>
            </a:stretch>
          </a:blipFill>
          <a:ln>
            <a:noFill/>
          </a:ln>
          <a:effectLst>
            <a:outerShdw blurRad="112704" dist="61028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350"/>
          </a:p>
        </p:txBody>
      </p:sp>
      <p:sp>
        <p:nvSpPr>
          <p:cNvPr id="34" name="ZoneTexte 22">
            <a:extLst>
              <a:ext uri="{FF2B5EF4-FFF2-40B4-BE49-F238E27FC236}">
                <a16:creationId xmlns:a16="http://schemas.microsoft.com/office/drawing/2014/main" id="{38C1DF68-0878-9DF1-8654-A8EDB0727063}"/>
              </a:ext>
            </a:extLst>
          </p:cNvPr>
          <p:cNvSpPr txBox="1"/>
          <p:nvPr/>
        </p:nvSpPr>
        <p:spPr>
          <a:xfrm>
            <a:off x="3202588" y="3034033"/>
            <a:ext cx="3147294" cy="2507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>
                <a:solidFill>
                  <a:srgbClr val="071464"/>
                </a:solidFill>
                <a:latin typeface="Quicksand" pitchFamily="2" charset="0"/>
              </a:rPr>
              <a:t>&gt; Extensive plastic pollution</a:t>
            </a:r>
          </a:p>
        </p:txBody>
      </p:sp>
      <p:cxnSp>
        <p:nvCxnSpPr>
          <p:cNvPr id="22" name="Connecteur : en angle 34">
            <a:extLst>
              <a:ext uri="{FF2B5EF4-FFF2-40B4-BE49-F238E27FC236}">
                <a16:creationId xmlns:a16="http://schemas.microsoft.com/office/drawing/2014/main" id="{4DD22970-3F03-AA33-2B8B-AEF1C35FE949}"/>
              </a:ext>
            </a:extLst>
          </p:cNvPr>
          <p:cNvCxnSpPr>
            <a:cxnSpLocks/>
          </p:cNvCxnSpPr>
          <p:nvPr/>
        </p:nvCxnSpPr>
        <p:spPr>
          <a:xfrm flipH="1" flipV="1">
            <a:off x="5937024" y="1334413"/>
            <a:ext cx="17620" cy="2347850"/>
          </a:xfrm>
          <a:prstGeom prst="bentConnector3">
            <a:avLst>
              <a:gd name="adj1" fmla="val -7952701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2">
            <a:extLst>
              <a:ext uri="{FF2B5EF4-FFF2-40B4-BE49-F238E27FC236}">
                <a16:creationId xmlns:a16="http://schemas.microsoft.com/office/drawing/2014/main" id="{32837F5D-A1F7-39B0-25BD-BD495C840816}"/>
              </a:ext>
            </a:extLst>
          </p:cNvPr>
          <p:cNvSpPr/>
          <p:nvPr/>
        </p:nvSpPr>
        <p:spPr>
          <a:xfrm>
            <a:off x="6732833" y="2345297"/>
            <a:ext cx="1200909" cy="118864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2" name="ZoneTexte 7">
            <a:extLst>
              <a:ext uri="{FF2B5EF4-FFF2-40B4-BE49-F238E27FC236}">
                <a16:creationId xmlns:a16="http://schemas.microsoft.com/office/drawing/2014/main" id="{ADCFB3C3-661B-F14F-47D9-15181A8B48BF}"/>
              </a:ext>
            </a:extLst>
          </p:cNvPr>
          <p:cNvSpPr txBox="1"/>
          <p:nvPr/>
        </p:nvSpPr>
        <p:spPr>
          <a:xfrm>
            <a:off x="6702741" y="2709093"/>
            <a:ext cx="1264169" cy="40112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3600">
                <a:solidFill>
                  <a:schemeClr val="bg1"/>
                </a:solidFill>
                <a:latin typeface="Livvic Black" pitchFamily="2" charset="0"/>
              </a:rPr>
              <a:t>8%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12AA9B1-52C5-478F-05B7-1BEB68C2ECC5}"/>
              </a:ext>
            </a:extLst>
          </p:cNvPr>
          <p:cNvSpPr txBox="1"/>
          <p:nvPr/>
        </p:nvSpPr>
        <p:spPr>
          <a:xfrm>
            <a:off x="6732833" y="3157945"/>
            <a:ext cx="1200909" cy="270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tabLst>
                <a:tab pos="1814513" algn="l"/>
                <a:tab pos="2420541" algn="l"/>
                <a:tab pos="3025379" algn="l"/>
              </a:tabLst>
            </a:pPr>
            <a:r>
              <a:rPr lang="en-US" sz="1200" b="1">
                <a:solidFill>
                  <a:schemeClr val="bg1"/>
                </a:solidFill>
                <a:latin typeface="Quicksand" pitchFamily="2" charset="0"/>
              </a:rPr>
              <a:t>Recycling</a:t>
            </a:r>
            <a:endParaRPr lang="en-US" sz="1200" b="1" baseline="30000">
              <a:solidFill>
                <a:schemeClr val="bg1"/>
              </a:solidFill>
              <a:latin typeface="Quicksand" pitchFamily="2" charset="0"/>
            </a:endParaRPr>
          </a:p>
        </p:txBody>
      </p:sp>
      <p:sp>
        <p:nvSpPr>
          <p:cNvPr id="44" name="ZoneTexte 31">
            <a:extLst>
              <a:ext uri="{FF2B5EF4-FFF2-40B4-BE49-F238E27FC236}">
                <a16:creationId xmlns:a16="http://schemas.microsoft.com/office/drawing/2014/main" id="{134FF35D-E796-D3EF-7951-21D7D6FD2957}"/>
              </a:ext>
            </a:extLst>
          </p:cNvPr>
          <p:cNvSpPr txBox="1"/>
          <p:nvPr/>
        </p:nvSpPr>
        <p:spPr>
          <a:xfrm>
            <a:off x="6125333" y="3885222"/>
            <a:ext cx="2000061" cy="270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tabLst>
                <a:tab pos="2420541" algn="l"/>
              </a:tabLst>
            </a:pPr>
            <a:r>
              <a:rPr lang="en-US" sz="1200" b="1">
                <a:solidFill>
                  <a:srgbClr val="071664"/>
                </a:solidFill>
                <a:latin typeface="Quicksand" pitchFamily="2" charset="0"/>
              </a:rPr>
              <a:t>Secondary</a:t>
            </a:r>
            <a:r>
              <a:rPr lang="fr-FR" sz="1200" b="1">
                <a:solidFill>
                  <a:srgbClr val="071664"/>
                </a:solidFill>
                <a:latin typeface="Quicksand" pitchFamily="2" charset="0"/>
              </a:rPr>
              <a:t> plastics </a:t>
            </a:r>
            <a:r>
              <a:rPr lang="en-US" sz="1200" b="1">
                <a:solidFill>
                  <a:srgbClr val="071664"/>
                </a:solidFill>
                <a:latin typeface="Quicksand" pitchFamily="2" charset="0"/>
              </a:rPr>
              <a:t>produced</a:t>
            </a:r>
            <a:r>
              <a:rPr lang="fr-FR" sz="1200" b="1">
                <a:solidFill>
                  <a:srgbClr val="071664"/>
                </a:solidFill>
                <a:latin typeface="Quicksand" pitchFamily="2" charset="0"/>
              </a:rPr>
              <a:t> 29Mt</a:t>
            </a:r>
          </a:p>
        </p:txBody>
      </p:sp>
      <p:sp>
        <p:nvSpPr>
          <p:cNvPr id="2" name="ZoneTexte 13">
            <a:extLst>
              <a:ext uri="{FF2B5EF4-FFF2-40B4-BE49-F238E27FC236}">
                <a16:creationId xmlns:a16="http://schemas.microsoft.com/office/drawing/2014/main" id="{B709D78A-49A7-1B9E-EFB8-E72349AB1D50}"/>
              </a:ext>
            </a:extLst>
          </p:cNvPr>
          <p:cNvSpPr txBox="1"/>
          <p:nvPr/>
        </p:nvSpPr>
        <p:spPr>
          <a:xfrm>
            <a:off x="397721" y="53286"/>
            <a:ext cx="819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>
                <a:solidFill>
                  <a:srgbClr val="071664"/>
                </a:solidFill>
                <a:latin typeface="Quicksand" pitchFamily="2" charset="0"/>
              </a:rPr>
              <a:t>Plastic usage has created major environmental and health issues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8E5E73B-6E3B-E273-5AD2-2F8EC4FD160D}"/>
              </a:ext>
            </a:extLst>
          </p:cNvPr>
          <p:cNvSpPr/>
          <p:nvPr/>
        </p:nvSpPr>
        <p:spPr>
          <a:xfrm>
            <a:off x="6853175" y="1723009"/>
            <a:ext cx="949640" cy="90162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" name="ZoneTexte 7">
            <a:extLst>
              <a:ext uri="{FF2B5EF4-FFF2-40B4-BE49-F238E27FC236}">
                <a16:creationId xmlns:a16="http://schemas.microsoft.com/office/drawing/2014/main" id="{BED67BAE-011D-A572-26B1-A0B705726F27}"/>
              </a:ext>
            </a:extLst>
          </p:cNvPr>
          <p:cNvSpPr txBox="1"/>
          <p:nvPr/>
        </p:nvSpPr>
        <p:spPr>
          <a:xfrm>
            <a:off x="6695910" y="1798164"/>
            <a:ext cx="1264169" cy="40112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400">
                <a:solidFill>
                  <a:schemeClr val="bg1"/>
                </a:solidFill>
                <a:latin typeface="Livvic Black" pitchFamily="2" charset="0"/>
              </a:rPr>
              <a:t>3%</a:t>
            </a:r>
          </a:p>
        </p:txBody>
      </p:sp>
      <p:sp>
        <p:nvSpPr>
          <p:cNvPr id="5" name="ZoneTexte 42">
            <a:extLst>
              <a:ext uri="{FF2B5EF4-FFF2-40B4-BE49-F238E27FC236}">
                <a16:creationId xmlns:a16="http://schemas.microsoft.com/office/drawing/2014/main" id="{72259235-963B-F919-05AC-F7488BE8391C}"/>
              </a:ext>
            </a:extLst>
          </p:cNvPr>
          <p:cNvSpPr txBox="1"/>
          <p:nvPr/>
        </p:nvSpPr>
        <p:spPr>
          <a:xfrm>
            <a:off x="6727539" y="2164143"/>
            <a:ext cx="1200909" cy="270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tabLst>
                <a:tab pos="1814513" algn="l"/>
                <a:tab pos="2420541" algn="l"/>
                <a:tab pos="3025379" algn="l"/>
              </a:tabLst>
            </a:pPr>
            <a:r>
              <a:rPr lang="en-US" sz="1050" b="1">
                <a:solidFill>
                  <a:schemeClr val="bg1"/>
                </a:solidFill>
                <a:latin typeface="Quicksand" pitchFamily="2" charset="0"/>
              </a:rPr>
              <a:t>Closed-Loop</a:t>
            </a:r>
            <a:endParaRPr lang="en-US" sz="1050" b="1" baseline="30000">
              <a:solidFill>
                <a:schemeClr val="bg1"/>
              </a:solidFill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61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A6EFB-C437-D806-5942-3AF621B5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EA5607B-16DC-A727-2617-44A70997B7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7" t="11349" r="13485" b="10727"/>
          <a:stretch/>
        </p:blipFill>
        <p:spPr>
          <a:xfrm>
            <a:off x="6056" y="50399"/>
            <a:ext cx="6919825" cy="4946401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60EEEC42-7A98-96A9-905B-25D17AB2AD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89343" y="2918015"/>
            <a:ext cx="4715125" cy="86859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71664"/>
                </a:solidFill>
                <a:latin typeface="Quicksand" pitchFamily="2" charset="0"/>
              </a:rPr>
              <a:t>Thank you for your attention</a:t>
            </a:r>
            <a:endParaRPr lang="fr-FR" sz="2400" b="1">
              <a:solidFill>
                <a:srgbClr val="071664"/>
              </a:solidFill>
              <a:latin typeface="Quicksand" pitchFamily="2" charset="0"/>
            </a:endParaRP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2C55E3F8-8554-AC9C-608C-7BD0C7AE4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21783" y="1142489"/>
            <a:ext cx="2051533" cy="868593"/>
          </a:xfrm>
          <a:prstGeom prst="rect">
            <a:avLst/>
          </a:prstGeom>
        </p:spPr>
      </p:pic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1334F411-F185-EB3D-2CBA-BE2D33BD37DD}"/>
              </a:ext>
            </a:extLst>
          </p:cNvPr>
          <p:cNvSpPr txBox="1">
            <a:spLocks/>
          </p:cNvSpPr>
          <p:nvPr/>
        </p:nvSpPr>
        <p:spPr>
          <a:xfrm>
            <a:off x="3970879" y="3881435"/>
            <a:ext cx="4798522" cy="45197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1400" dirty="0"/>
              <a:t>Kiyan VADOUDI : </a:t>
            </a:r>
            <a:r>
              <a:rPr lang="en-GB" sz="1400" dirty="0">
                <a:hlinkClick r:id="rId6"/>
              </a:rPr>
              <a:t>kiyan.vadoudi@carbios.com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72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FEF07-E634-5A56-8BB4-EDD9C2162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A253AA2B-A750-E7F6-709F-4232E76340A5}"/>
              </a:ext>
            </a:extLst>
          </p:cNvPr>
          <p:cNvSpPr txBox="1"/>
          <p:nvPr/>
        </p:nvSpPr>
        <p:spPr>
          <a:xfrm>
            <a:off x="320995" y="914603"/>
            <a:ext cx="250497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189"/>
            <a:r>
              <a:rPr lang="en-GB" sz="1200" b="1" dirty="0">
                <a:solidFill>
                  <a:schemeClr val="accent1"/>
                </a:solidFill>
                <a:latin typeface="Quicksand" pitchFamily="2" charset="0"/>
              </a:rPr>
              <a:t>Oil extraction and refining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9D84635-46AF-96F4-D5C9-35891688889D}"/>
              </a:ext>
            </a:extLst>
          </p:cNvPr>
          <p:cNvSpPr txBox="1"/>
          <p:nvPr/>
        </p:nvSpPr>
        <p:spPr>
          <a:xfrm>
            <a:off x="3217909" y="914603"/>
            <a:ext cx="2576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GB" sz="1200" b="1">
                <a:solidFill>
                  <a:schemeClr val="accent1"/>
                </a:solidFill>
                <a:latin typeface="Quicksand" pitchFamily="2" charset="0"/>
              </a:rPr>
              <a:t>Polymers production and conversion into plastic items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EBFADF4-7DDE-7C57-6634-753FB2ABD012}"/>
              </a:ext>
            </a:extLst>
          </p:cNvPr>
          <p:cNvSpPr txBox="1"/>
          <p:nvPr/>
        </p:nvSpPr>
        <p:spPr>
          <a:xfrm>
            <a:off x="5947405" y="914603"/>
            <a:ext cx="294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GB" sz="1200" b="1">
                <a:solidFill>
                  <a:schemeClr val="accent1"/>
                </a:solidFill>
                <a:latin typeface="Quicksand" pitchFamily="2" charset="0"/>
              </a:rPr>
              <a:t>End of life of the majority of </a:t>
            </a:r>
            <a:br>
              <a:rPr lang="en-GB" sz="1200" b="1">
                <a:solidFill>
                  <a:schemeClr val="accent1"/>
                </a:solidFill>
                <a:latin typeface="Quicksand" pitchFamily="2" charset="0"/>
              </a:rPr>
            </a:br>
            <a:r>
              <a:rPr lang="en-GB" sz="1200" b="1">
                <a:solidFill>
                  <a:schemeClr val="accent1"/>
                </a:solidFill>
                <a:latin typeface="Quicksand" pitchFamily="2" charset="0"/>
              </a:rPr>
              <a:t>plastic waste today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1EC776D-78A6-2F83-3B71-A60E843C1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11" y="1345176"/>
            <a:ext cx="2504342" cy="1657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 descr="Une image contenant poudre, intérieur, nourriture&#10;&#10;Description générée automatiquement">
            <a:extLst>
              <a:ext uri="{FF2B5EF4-FFF2-40B4-BE49-F238E27FC236}">
                <a16:creationId xmlns:a16="http://schemas.microsoft.com/office/drawing/2014/main" id="{6C047714-0875-CFFD-12A4-108CED331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61" y="1356096"/>
            <a:ext cx="2570477" cy="1635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 descr="Une image contenant plein air, ciel, véhicule, pollution&#10;&#10;Description générée automatiquement">
            <a:extLst>
              <a:ext uri="{FF2B5EF4-FFF2-40B4-BE49-F238E27FC236}">
                <a16:creationId xmlns:a16="http://schemas.microsoft.com/office/drawing/2014/main" id="{02847829-A2F5-9229-E3A4-D67E89E754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372" r="11912"/>
          <a:stretch/>
        </p:blipFill>
        <p:spPr>
          <a:xfrm>
            <a:off x="7516586" y="1356096"/>
            <a:ext cx="1260478" cy="1624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9620E585-3B41-275E-BEAE-8D50DAC42C12}"/>
              </a:ext>
            </a:extLst>
          </p:cNvPr>
          <p:cNvCxnSpPr/>
          <p:nvPr/>
        </p:nvCxnSpPr>
        <p:spPr>
          <a:xfrm>
            <a:off x="320995" y="3794649"/>
            <a:ext cx="841709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50A83D6B-511B-EB84-D4A4-32B7ACA8643C}"/>
              </a:ext>
            </a:extLst>
          </p:cNvPr>
          <p:cNvSpPr txBox="1"/>
          <p:nvPr/>
        </p:nvSpPr>
        <p:spPr>
          <a:xfrm>
            <a:off x="2218539" y="3800182"/>
            <a:ext cx="4551904" cy="303368"/>
          </a:xfrm>
          <a:prstGeom prst="rect">
            <a:avLst/>
          </a:prstGeom>
        </p:spPr>
        <p:txBody>
          <a:bodyPr anchor="t"/>
          <a:lstStyle>
            <a:lvl1pPr indent="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1" i="0">
                <a:solidFill>
                  <a:schemeClr val="accent1"/>
                </a:solidFill>
                <a:latin typeface="Quicksand" pitchFamily="2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fr-FR"/>
              <a:t>1.8 </a:t>
            </a:r>
            <a:r>
              <a:rPr lang="fr-FR" err="1"/>
              <a:t>gigatons</a:t>
            </a:r>
            <a:r>
              <a:rPr lang="fr-FR"/>
              <a:t> of </a:t>
            </a:r>
            <a:r>
              <a:rPr lang="fr-FR" err="1"/>
              <a:t>greenhouse</a:t>
            </a:r>
            <a:r>
              <a:rPr lang="fr-FR"/>
              <a:t> </a:t>
            </a:r>
            <a:r>
              <a:rPr lang="fr-FR" err="1"/>
              <a:t>gas</a:t>
            </a:r>
            <a:r>
              <a:rPr lang="fr-FR"/>
              <a:t> (GHG) </a:t>
            </a:r>
            <a:r>
              <a:rPr lang="fr-FR" err="1"/>
              <a:t>emissions</a:t>
            </a:r>
            <a:r>
              <a:rPr lang="fr-FR"/>
              <a:t> </a:t>
            </a:r>
            <a:r>
              <a:rPr lang="fr-FR" baseline="30000"/>
              <a:t>(1)</a:t>
            </a:r>
          </a:p>
        </p:txBody>
      </p:sp>
      <p:pic>
        <p:nvPicPr>
          <p:cNvPr id="2" name="Image 5" descr="Une image contenant chaleur, nature, flamme, feu&#10;&#10;Description générée automatiquement">
            <a:extLst>
              <a:ext uri="{FF2B5EF4-FFF2-40B4-BE49-F238E27FC236}">
                <a16:creationId xmlns:a16="http://schemas.microsoft.com/office/drawing/2014/main" id="{278599DD-13FD-06C2-4F5B-4355061D5C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58" r="22617"/>
          <a:stretch/>
        </p:blipFill>
        <p:spPr>
          <a:xfrm>
            <a:off x="6259692" y="1356094"/>
            <a:ext cx="1260478" cy="16242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ZoneTexte 13">
            <a:extLst>
              <a:ext uri="{FF2B5EF4-FFF2-40B4-BE49-F238E27FC236}">
                <a16:creationId xmlns:a16="http://schemas.microsoft.com/office/drawing/2014/main" id="{476D9550-13BD-684E-C9BB-7F69EC2BC968}"/>
              </a:ext>
            </a:extLst>
          </p:cNvPr>
          <p:cNvSpPr txBox="1"/>
          <p:nvPr/>
        </p:nvSpPr>
        <p:spPr>
          <a:xfrm>
            <a:off x="397721" y="53286"/>
            <a:ext cx="819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>
                <a:solidFill>
                  <a:srgbClr val="071664"/>
                </a:solidFill>
                <a:latin typeface="Quicksand" pitchFamily="2" charset="0"/>
              </a:rPr>
              <a:t>Contribution of plastic industry in global warming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BFD238-3423-4625-01F9-71CDCE08DF28}"/>
              </a:ext>
            </a:extLst>
          </p:cNvPr>
          <p:cNvSpPr/>
          <p:nvPr/>
        </p:nvSpPr>
        <p:spPr>
          <a:xfrm>
            <a:off x="397721" y="3112294"/>
            <a:ext cx="8379343" cy="146621"/>
          </a:xfrm>
          <a:prstGeom prst="roundRect">
            <a:avLst/>
          </a:prstGeom>
          <a:gradFill flip="none" rotWithShape="1">
            <a:gsLst>
              <a:gs pos="63000">
                <a:srgbClr val="00A499"/>
              </a:gs>
              <a:gs pos="76000">
                <a:schemeClr val="accent3">
                  <a:lumMod val="20000"/>
                  <a:lumOff val="80000"/>
                </a:schemeClr>
              </a:gs>
              <a:gs pos="100000">
                <a:srgbClr val="8E3A8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31B7B2B-C6A8-2657-0838-07B3AA98143E}"/>
              </a:ext>
            </a:extLst>
          </p:cNvPr>
          <p:cNvSpPr/>
          <p:nvPr/>
        </p:nvSpPr>
        <p:spPr>
          <a:xfrm>
            <a:off x="386312" y="3383808"/>
            <a:ext cx="123773" cy="120508"/>
          </a:xfrm>
          <a:prstGeom prst="roundRect">
            <a:avLst/>
          </a:prstGeom>
          <a:solidFill>
            <a:srgbClr val="00A4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12B91E-D870-822B-08F1-5A1A1843C1BB}"/>
              </a:ext>
            </a:extLst>
          </p:cNvPr>
          <p:cNvSpPr/>
          <p:nvPr/>
        </p:nvSpPr>
        <p:spPr>
          <a:xfrm>
            <a:off x="386311" y="3583598"/>
            <a:ext cx="123773" cy="120508"/>
          </a:xfrm>
          <a:prstGeom prst="roundRect">
            <a:avLst/>
          </a:prstGeom>
          <a:solidFill>
            <a:srgbClr val="8E3A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01BE06-C2AD-6512-5E05-137054D8E814}"/>
              </a:ext>
            </a:extLst>
          </p:cNvPr>
          <p:cNvSpPr txBox="1"/>
          <p:nvPr/>
        </p:nvSpPr>
        <p:spPr>
          <a:xfrm>
            <a:off x="510084" y="3351799"/>
            <a:ext cx="43719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>
                <a:latin typeface="Quicksand" pitchFamily="2" charset="0"/>
              </a:rPr>
              <a:t>(GHG) emissions of Plastic production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CE96AE-DC77-DBB8-897F-1606FCCD2B36}"/>
              </a:ext>
            </a:extLst>
          </p:cNvPr>
          <p:cNvSpPr txBox="1"/>
          <p:nvPr/>
        </p:nvSpPr>
        <p:spPr>
          <a:xfrm>
            <a:off x="510083" y="3543824"/>
            <a:ext cx="43719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>
                <a:latin typeface="Quicksand" pitchFamily="2" charset="0"/>
              </a:rPr>
              <a:t>(GHG) emissions of Plastic conventional End of Life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41D84B-7455-D137-29DA-01DE1567CC8A}"/>
              </a:ext>
            </a:extLst>
          </p:cNvPr>
          <p:cNvSpPr txBox="1"/>
          <p:nvPr/>
        </p:nvSpPr>
        <p:spPr>
          <a:xfrm>
            <a:off x="8546366" y="2940514"/>
            <a:ext cx="34743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>
                <a:latin typeface="Quicksand" pitchFamily="2" charset="0"/>
              </a:rPr>
              <a:t>(2) </a:t>
            </a:r>
            <a:endParaRPr lang="en-GB" sz="1600"/>
          </a:p>
        </p:txBody>
      </p:sp>
      <p:sp>
        <p:nvSpPr>
          <p:cNvPr id="12" name="ZoneTexte 18">
            <a:extLst>
              <a:ext uri="{FF2B5EF4-FFF2-40B4-BE49-F238E27FC236}">
                <a16:creationId xmlns:a16="http://schemas.microsoft.com/office/drawing/2014/main" id="{47640DD7-43BD-4554-4D56-7504115DAE5F}"/>
              </a:ext>
            </a:extLst>
          </p:cNvPr>
          <p:cNvSpPr txBox="1"/>
          <p:nvPr/>
        </p:nvSpPr>
        <p:spPr>
          <a:xfrm>
            <a:off x="321745" y="4958834"/>
            <a:ext cx="7194841" cy="200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i="1">
                <a:solidFill>
                  <a:srgbClr val="071664"/>
                </a:solidFill>
                <a:latin typeface="Livvic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 OECD </a:t>
            </a:r>
            <a:r>
              <a:rPr lang="en-GB" sz="700" i="1" err="1">
                <a:solidFill>
                  <a:srgbClr val="071664"/>
                </a:solidFill>
                <a:latin typeface="Livvic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iLibrary</a:t>
            </a:r>
            <a:r>
              <a:rPr lang="en-GB" sz="700" i="1">
                <a:solidFill>
                  <a:srgbClr val="2EBAD5"/>
                </a:solidFill>
                <a:latin typeface="Livvic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GB" sz="700" i="1">
                <a:solidFill>
                  <a:srgbClr val="071664"/>
                </a:solidFill>
                <a:latin typeface="Livvic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2022 </a:t>
            </a:r>
            <a:r>
              <a:rPr lang="en-GB" sz="700" i="1">
                <a:solidFill>
                  <a:srgbClr val="071664"/>
                </a:solidFill>
                <a:latin typeface="Livvic Light" pitchFamily="2" charset="77"/>
              </a:rPr>
              <a:t>         </a:t>
            </a:r>
            <a:r>
              <a:rPr lang="en-GB" sz="700" i="1">
                <a:solidFill>
                  <a:srgbClr val="071664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</a:t>
            </a:r>
            <a:r>
              <a:rPr lang="fr-FR" sz="700" i="1">
                <a:solidFill>
                  <a:srgbClr val="071664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700" i="1" err="1">
                <a:solidFill>
                  <a:srgbClr val="071664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Ecoinvent</a:t>
            </a:r>
            <a:r>
              <a:rPr lang="fr-FR" sz="700" i="1">
                <a:solidFill>
                  <a:srgbClr val="071664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3.8 </a:t>
            </a:r>
            <a:r>
              <a:rPr lang="fr-FR" sz="700" i="1">
                <a:solidFill>
                  <a:srgbClr val="071664"/>
                </a:solidFill>
              </a:rPr>
              <a:t> </a:t>
            </a:r>
            <a:r>
              <a:rPr lang="fr-FR" sz="700">
                <a:solidFill>
                  <a:srgbClr val="071664"/>
                </a:solidFill>
              </a:rPr>
              <a:t>(</a:t>
            </a:r>
            <a:r>
              <a:rPr lang="en-GB" sz="700">
                <a:solidFill>
                  <a:srgbClr val="071664"/>
                </a:solidFill>
              </a:rPr>
              <a:t>The EOL environmental impact of plastic varies depending on the proportions of landfill and incineration)</a:t>
            </a:r>
          </a:p>
        </p:txBody>
      </p:sp>
      <p:sp>
        <p:nvSpPr>
          <p:cNvPr id="9" name="Rectangle : coins arrondis 10">
            <a:extLst>
              <a:ext uri="{FF2B5EF4-FFF2-40B4-BE49-F238E27FC236}">
                <a16:creationId xmlns:a16="http://schemas.microsoft.com/office/drawing/2014/main" id="{A399721E-7DE3-C2F4-52FE-CB04F0FF9731}"/>
              </a:ext>
            </a:extLst>
          </p:cNvPr>
          <p:cNvSpPr/>
          <p:nvPr/>
        </p:nvSpPr>
        <p:spPr>
          <a:xfrm>
            <a:off x="510083" y="4223547"/>
            <a:ext cx="7863208" cy="53427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GB" sz="1500" dirty="0">
                <a:solidFill>
                  <a:schemeClr val="bg1"/>
                </a:solidFill>
                <a:latin typeface="Quicksand" pitchFamily="2" charset="0"/>
              </a:rPr>
              <a:t>There’s no single solution:</a:t>
            </a:r>
          </a:p>
          <a:p>
            <a:pPr algn="ctr"/>
            <a:r>
              <a:rPr lang="en-GB" sz="1500" dirty="0">
                <a:solidFill>
                  <a:schemeClr val="bg1"/>
                </a:solidFill>
                <a:latin typeface="Quicksand" pitchFamily="2" charset="0"/>
              </a:rPr>
              <a:t>We must implement the 4R principles “</a:t>
            </a:r>
            <a:r>
              <a:rPr lang="en-GB" sz="1500" b="1" dirty="0">
                <a:solidFill>
                  <a:schemeClr val="bg1"/>
                </a:solidFill>
                <a:latin typeface="Quicksand" pitchFamily="2" charset="0"/>
              </a:rPr>
              <a:t>REDUCE, REUSE, RECYCLE and RECOVER</a:t>
            </a:r>
            <a:r>
              <a:rPr lang="en-GB" sz="1500" dirty="0">
                <a:solidFill>
                  <a:schemeClr val="bg1"/>
                </a:solidFill>
                <a:latin typeface="Quicksand" pitchFamily="2" charset="0"/>
              </a:rPr>
              <a:t>”</a:t>
            </a:r>
            <a:endParaRPr lang="en-US" sz="1500" dirty="0">
              <a:solidFill>
                <a:schemeClr val="bg1"/>
              </a:solidFill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45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DE969-34BA-689C-685D-EF54966FE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B857056E-03FF-6259-B97F-2226030B5FB1}"/>
              </a:ext>
            </a:extLst>
          </p:cNvPr>
          <p:cNvSpPr/>
          <p:nvPr/>
        </p:nvSpPr>
        <p:spPr>
          <a:xfrm>
            <a:off x="1053605" y="3384099"/>
            <a:ext cx="2294290" cy="78680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DEE4711-965E-6CA5-2FE6-83236E73CBC3}"/>
              </a:ext>
            </a:extLst>
          </p:cNvPr>
          <p:cNvSpPr/>
          <p:nvPr/>
        </p:nvSpPr>
        <p:spPr>
          <a:xfrm>
            <a:off x="4889954" y="3384099"/>
            <a:ext cx="1199213" cy="78680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160B9C4-A9D3-DE84-5ED9-6FE3AA6F65A8}"/>
              </a:ext>
            </a:extLst>
          </p:cNvPr>
          <p:cNvCxnSpPr>
            <a:cxnSpLocks/>
          </p:cNvCxnSpPr>
          <p:nvPr/>
        </p:nvCxnSpPr>
        <p:spPr>
          <a:xfrm>
            <a:off x="786150" y="2360245"/>
            <a:ext cx="5346874" cy="22672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1">
            <a:extLst>
              <a:ext uri="{FF2B5EF4-FFF2-40B4-BE49-F238E27FC236}">
                <a16:creationId xmlns:a16="http://schemas.microsoft.com/office/drawing/2014/main" id="{319BD9F2-7271-1271-1B99-BC9051028EF4}"/>
              </a:ext>
            </a:extLst>
          </p:cNvPr>
          <p:cNvSpPr txBox="1"/>
          <p:nvPr/>
        </p:nvSpPr>
        <p:spPr>
          <a:xfrm>
            <a:off x="7312662" y="2058370"/>
            <a:ext cx="1012722" cy="646331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chemeClr val="bg2">
                <a:lumMod val="10000"/>
              </a:schemeClr>
            </a:solidFill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5">
              <a:defRPr/>
            </a:pPr>
            <a:endParaRPr lang="en-GB" sz="788" b="1" kern="0">
              <a:solidFill>
                <a:prstClr val="black"/>
              </a:solidFill>
              <a:latin typeface="Livvic" pitchFamily="2" charset="0"/>
            </a:endParaRP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C7B7911F-D33F-4FDF-2AB5-5C18C3D9A04D}"/>
              </a:ext>
            </a:extLst>
          </p:cNvPr>
          <p:cNvGrpSpPr/>
          <p:nvPr/>
        </p:nvGrpSpPr>
        <p:grpSpPr>
          <a:xfrm>
            <a:off x="6133024" y="2022745"/>
            <a:ext cx="716604" cy="720344"/>
            <a:chOff x="8283750" y="1896834"/>
            <a:chExt cx="900000" cy="900000"/>
          </a:xfrm>
        </p:grpSpPr>
        <p:sp>
          <p:nvSpPr>
            <p:cNvPr id="44" name="ZoneTexte 1">
              <a:extLst>
                <a:ext uri="{FF2B5EF4-FFF2-40B4-BE49-F238E27FC236}">
                  <a16:creationId xmlns:a16="http://schemas.microsoft.com/office/drawing/2014/main" id="{F6A22D25-0CEF-1157-0D9C-B4AE5458BDB2}"/>
                </a:ext>
              </a:extLst>
            </p:cNvPr>
            <p:cNvSpPr txBox="1"/>
            <p:nvPr/>
          </p:nvSpPr>
          <p:spPr>
            <a:xfrm>
              <a:off x="8283750" y="1896834"/>
              <a:ext cx="900000" cy="900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chemeClr val="bg2">
                  <a:lumMod val="1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55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6" name="Image 46">
              <a:extLst>
                <a:ext uri="{FF2B5EF4-FFF2-40B4-BE49-F238E27FC236}">
                  <a16:creationId xmlns:a16="http://schemas.microsoft.com/office/drawing/2014/main" id="{56D235F0-41A8-4886-345B-42E8F3CF8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8041" y="1975730"/>
              <a:ext cx="569064" cy="736007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5CF487B-A0F6-E26C-AC4F-1A46D100F845}"/>
              </a:ext>
            </a:extLst>
          </p:cNvPr>
          <p:cNvGrpSpPr/>
          <p:nvPr/>
        </p:nvGrpSpPr>
        <p:grpSpPr>
          <a:xfrm>
            <a:off x="1053604" y="2008363"/>
            <a:ext cx="644268" cy="720344"/>
            <a:chOff x="344848" y="1982363"/>
            <a:chExt cx="809150" cy="900000"/>
          </a:xfrm>
        </p:grpSpPr>
        <p:sp>
          <p:nvSpPr>
            <p:cNvPr id="29" name="ZoneTexte 3">
              <a:extLst>
                <a:ext uri="{FF2B5EF4-FFF2-40B4-BE49-F238E27FC236}">
                  <a16:creationId xmlns:a16="http://schemas.microsoft.com/office/drawing/2014/main" id="{32358CD6-40C5-B276-513F-9F35A02DA449}"/>
                </a:ext>
              </a:extLst>
            </p:cNvPr>
            <p:cNvSpPr txBox="1"/>
            <p:nvPr/>
          </p:nvSpPr>
          <p:spPr>
            <a:xfrm>
              <a:off x="344848" y="1982363"/>
              <a:ext cx="809150" cy="900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chemeClr val="bg2">
                  <a:lumMod val="1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R="0" lvl="0" indent="0" algn="ctr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50" b="1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ivvic" pitchFamily="2" charset="0"/>
                </a:defRPr>
              </a:lvl1pPr>
            </a:lstStyle>
            <a:p>
              <a:endParaRPr lang="en-GB" sz="788"/>
            </a:p>
          </p:txBody>
        </p:sp>
        <p:pic>
          <p:nvPicPr>
            <p:cNvPr id="32" name="Image 30">
              <a:extLst>
                <a:ext uri="{FF2B5EF4-FFF2-40B4-BE49-F238E27FC236}">
                  <a16:creationId xmlns:a16="http://schemas.microsoft.com/office/drawing/2014/main" id="{8BA1225C-D7A6-650A-95C4-F1E4E56CB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85" r="4083"/>
            <a:stretch/>
          </p:blipFill>
          <p:spPr>
            <a:xfrm>
              <a:off x="368280" y="2036704"/>
              <a:ext cx="750113" cy="791318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AD37E53-37B3-57E3-ABC3-EF1742B232EF}"/>
              </a:ext>
            </a:extLst>
          </p:cNvPr>
          <p:cNvGrpSpPr/>
          <p:nvPr/>
        </p:nvGrpSpPr>
        <p:grpSpPr>
          <a:xfrm>
            <a:off x="2240733" y="2010306"/>
            <a:ext cx="834526" cy="720344"/>
            <a:chOff x="3631293" y="1903734"/>
            <a:chExt cx="1048100" cy="900000"/>
          </a:xfrm>
        </p:grpSpPr>
        <p:sp>
          <p:nvSpPr>
            <p:cNvPr id="41" name="ZoneTexte 1">
              <a:extLst>
                <a:ext uri="{FF2B5EF4-FFF2-40B4-BE49-F238E27FC236}">
                  <a16:creationId xmlns:a16="http://schemas.microsoft.com/office/drawing/2014/main" id="{3F0B5740-14AA-4217-489A-A177D7E70A31}"/>
                </a:ext>
              </a:extLst>
            </p:cNvPr>
            <p:cNvSpPr txBox="1"/>
            <p:nvPr/>
          </p:nvSpPr>
          <p:spPr>
            <a:xfrm>
              <a:off x="3705343" y="1903734"/>
              <a:ext cx="900000" cy="900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chemeClr val="bg2">
                  <a:lumMod val="1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55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47" name="Picture 47">
              <a:extLst>
                <a:ext uri="{FF2B5EF4-FFF2-40B4-BE49-F238E27FC236}">
                  <a16:creationId xmlns:a16="http://schemas.microsoft.com/office/drawing/2014/main" id="{7C34052E-A24D-72C0-BFB5-814FEC31B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1486"/>
            <a:stretch/>
          </p:blipFill>
          <p:spPr>
            <a:xfrm>
              <a:off x="3834834" y="1958496"/>
              <a:ext cx="650411" cy="460385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BEE9F9A0-4568-3F1E-44C7-1F7C1392C596}"/>
                </a:ext>
              </a:extLst>
            </p:cNvPr>
            <p:cNvSpPr txBox="1"/>
            <p:nvPr/>
          </p:nvSpPr>
          <p:spPr>
            <a:xfrm>
              <a:off x="3631293" y="2471875"/>
              <a:ext cx="1048100" cy="23477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fr-FR" sz="800" b="1">
                  <a:solidFill>
                    <a:schemeClr val="bg2">
                      <a:lumMod val="10000"/>
                    </a:schemeClr>
                  </a:solidFill>
                  <a:latin typeface="Livvic Medium" pitchFamily="2" charset="0"/>
                </a:rPr>
                <a:t>Virgin PET</a:t>
              </a:r>
            </a:p>
            <a:p>
              <a:pPr algn="ctr"/>
              <a:r>
                <a:rPr lang="fr-FR" sz="800" b="1">
                  <a:solidFill>
                    <a:schemeClr val="bg2">
                      <a:lumMod val="10000"/>
                    </a:schemeClr>
                  </a:solidFill>
                  <a:latin typeface="Livvic Medium" pitchFamily="2" charset="0"/>
                </a:rPr>
                <a:t>Production</a:t>
              </a:r>
            </a:p>
          </p:txBody>
        </p:sp>
      </p:grpSp>
      <p:sp>
        <p:nvSpPr>
          <p:cNvPr id="58" name="Triangle isocèle 57">
            <a:extLst>
              <a:ext uri="{FF2B5EF4-FFF2-40B4-BE49-F238E27FC236}">
                <a16:creationId xmlns:a16="http://schemas.microsoft.com/office/drawing/2014/main" id="{21DFDDEE-22C5-2C10-60AC-A4BCED83237A}"/>
              </a:ext>
            </a:extLst>
          </p:cNvPr>
          <p:cNvSpPr/>
          <p:nvPr/>
        </p:nvSpPr>
        <p:spPr>
          <a:xfrm rot="5400000">
            <a:off x="1394534" y="2325539"/>
            <a:ext cx="720344" cy="85992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" name="ZoneTexte 1">
            <a:extLst>
              <a:ext uri="{FF2B5EF4-FFF2-40B4-BE49-F238E27FC236}">
                <a16:creationId xmlns:a16="http://schemas.microsoft.com/office/drawing/2014/main" id="{DC029470-84A3-D65E-D69F-5D755B393FD5}"/>
              </a:ext>
            </a:extLst>
          </p:cNvPr>
          <p:cNvSpPr txBox="1"/>
          <p:nvPr/>
        </p:nvSpPr>
        <p:spPr>
          <a:xfrm>
            <a:off x="3715586" y="906823"/>
            <a:ext cx="605745" cy="632145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5">
              <a:defRPr/>
            </a:pPr>
            <a:endParaRPr lang="en-GB" sz="788" b="1" kern="0">
              <a:solidFill>
                <a:prstClr val="black"/>
              </a:solidFill>
              <a:latin typeface="Livvic" pitchFamily="2" charset="0"/>
            </a:endParaRPr>
          </a:p>
        </p:txBody>
      </p:sp>
      <p:pic>
        <p:nvPicPr>
          <p:cNvPr id="60" name="Image 39">
            <a:extLst>
              <a:ext uri="{FF2B5EF4-FFF2-40B4-BE49-F238E27FC236}">
                <a16:creationId xmlns:a16="http://schemas.microsoft.com/office/drawing/2014/main" id="{DC92E932-27F6-8CB6-C28B-ACB8FD28F420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3785112" y="969267"/>
            <a:ext cx="518239" cy="562185"/>
          </a:xfrm>
          <a:prstGeom prst="rect">
            <a:avLst/>
          </a:prstGeom>
        </p:spPr>
      </p:pic>
      <p:sp>
        <p:nvSpPr>
          <p:cNvPr id="9" name="ZoneTexte 1">
            <a:extLst>
              <a:ext uri="{FF2B5EF4-FFF2-40B4-BE49-F238E27FC236}">
                <a16:creationId xmlns:a16="http://schemas.microsoft.com/office/drawing/2014/main" id="{12101148-8E52-5253-FF0C-BF776A1E84DA}"/>
              </a:ext>
            </a:extLst>
          </p:cNvPr>
          <p:cNvSpPr txBox="1"/>
          <p:nvPr/>
        </p:nvSpPr>
        <p:spPr>
          <a:xfrm>
            <a:off x="3623078" y="875467"/>
            <a:ext cx="751400" cy="720344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chemeClr val="bg2">
                <a:lumMod val="10000"/>
              </a:schemeClr>
            </a:solidFill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5">
              <a:defRPr/>
            </a:pPr>
            <a:endParaRPr lang="en-GB" sz="788" b="1" kern="0">
              <a:solidFill>
                <a:prstClr val="black"/>
              </a:solidFill>
              <a:latin typeface="Livvic" pitchFamily="2" charset="0"/>
            </a:endParaRP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6A6808D4-C763-E48A-6800-0618ECA7B415}"/>
              </a:ext>
            </a:extLst>
          </p:cNvPr>
          <p:cNvGrpSpPr/>
          <p:nvPr/>
        </p:nvGrpSpPr>
        <p:grpSpPr>
          <a:xfrm>
            <a:off x="4847150" y="2022745"/>
            <a:ext cx="716604" cy="720344"/>
            <a:chOff x="6625416" y="1969649"/>
            <a:chExt cx="900000" cy="900000"/>
          </a:xfrm>
          <a:solidFill>
            <a:schemeClr val="bg1"/>
          </a:solidFill>
        </p:grpSpPr>
        <p:sp>
          <p:nvSpPr>
            <p:cNvPr id="21" name="ZoneTexte 1">
              <a:extLst>
                <a:ext uri="{FF2B5EF4-FFF2-40B4-BE49-F238E27FC236}">
                  <a16:creationId xmlns:a16="http://schemas.microsoft.com/office/drawing/2014/main" id="{97AFD023-3137-1507-6E56-69EBA0052A45}"/>
                </a:ext>
              </a:extLst>
            </p:cNvPr>
            <p:cNvSpPr txBox="1"/>
            <p:nvPr/>
          </p:nvSpPr>
          <p:spPr>
            <a:xfrm>
              <a:off x="6625416" y="1969649"/>
              <a:ext cx="900000" cy="900000"/>
            </a:xfrm>
            <a:prstGeom prst="rect">
              <a:avLst/>
            </a:prstGeom>
            <a:grpFill/>
            <a:ln w="12700">
              <a:solidFill>
                <a:schemeClr val="bg2">
                  <a:lumMod val="1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55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23" name="Image 37">
              <a:extLst>
                <a:ext uri="{FF2B5EF4-FFF2-40B4-BE49-F238E27FC236}">
                  <a16:creationId xmlns:a16="http://schemas.microsoft.com/office/drawing/2014/main" id="{651F8F12-AFC1-0FC5-1006-7D326869B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98057" y="2101308"/>
              <a:ext cx="758517" cy="683244"/>
            </a:xfrm>
            <a:prstGeom prst="rect">
              <a:avLst/>
            </a:prstGeom>
            <a:grpFill/>
            <a:ln w="12700">
              <a:noFill/>
            </a:ln>
          </p:spPr>
        </p:pic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771C444E-3B28-30E6-45D0-40B1339A8165}"/>
              </a:ext>
            </a:extLst>
          </p:cNvPr>
          <p:cNvGrpSpPr/>
          <p:nvPr/>
        </p:nvGrpSpPr>
        <p:grpSpPr>
          <a:xfrm>
            <a:off x="3637365" y="2015507"/>
            <a:ext cx="716604" cy="720344"/>
            <a:chOff x="5039967" y="1879917"/>
            <a:chExt cx="900000" cy="900000"/>
          </a:xfrm>
          <a:solidFill>
            <a:schemeClr val="bg1"/>
          </a:solidFill>
        </p:grpSpPr>
        <p:sp>
          <p:nvSpPr>
            <p:cNvPr id="61" name="ZoneTexte 1">
              <a:extLst>
                <a:ext uri="{FF2B5EF4-FFF2-40B4-BE49-F238E27FC236}">
                  <a16:creationId xmlns:a16="http://schemas.microsoft.com/office/drawing/2014/main" id="{94614FD9-479E-CEB4-C6CE-CF1C7F77D765}"/>
                </a:ext>
              </a:extLst>
            </p:cNvPr>
            <p:cNvSpPr txBox="1"/>
            <p:nvPr/>
          </p:nvSpPr>
          <p:spPr>
            <a:xfrm>
              <a:off x="5039967" y="1879917"/>
              <a:ext cx="900000" cy="900000"/>
            </a:xfrm>
            <a:prstGeom prst="rect">
              <a:avLst/>
            </a:prstGeom>
            <a:grpFill/>
            <a:ln w="12700">
              <a:solidFill>
                <a:schemeClr val="bg2">
                  <a:lumMod val="1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55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9142A616-0920-B97D-5688-4E87AB16F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83091" y="1909105"/>
              <a:ext cx="623767" cy="846539"/>
            </a:xfrm>
            <a:prstGeom prst="rect">
              <a:avLst/>
            </a:prstGeom>
            <a:grpFill/>
            <a:ln w="12700">
              <a:noFill/>
            </a:ln>
          </p:spPr>
        </p:pic>
      </p:grpSp>
      <p:sp>
        <p:nvSpPr>
          <p:cNvPr id="74" name="ZoneTexte 13">
            <a:extLst>
              <a:ext uri="{FF2B5EF4-FFF2-40B4-BE49-F238E27FC236}">
                <a16:creationId xmlns:a16="http://schemas.microsoft.com/office/drawing/2014/main" id="{34F5B8AD-FD6C-9B28-C57C-8F3028AB01E4}"/>
              </a:ext>
            </a:extLst>
          </p:cNvPr>
          <p:cNvSpPr txBox="1"/>
          <p:nvPr/>
        </p:nvSpPr>
        <p:spPr>
          <a:xfrm>
            <a:off x="397720" y="53287"/>
            <a:ext cx="856847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>
                <a:solidFill>
                  <a:srgbClr val="071664"/>
                </a:solidFill>
                <a:latin typeface="Quicksand"/>
              </a:rPr>
              <a:t>Polyethylene terephthalate (PET) value chain and European market share</a:t>
            </a:r>
            <a:endParaRPr lang="fr-FR" sz="1800" b="1">
              <a:solidFill>
                <a:srgbClr val="071664"/>
              </a:solidFill>
              <a:latin typeface="Quicksand"/>
            </a:endParaRPr>
          </a:p>
        </p:txBody>
      </p:sp>
      <p:pic>
        <p:nvPicPr>
          <p:cNvPr id="3" name="Image 35">
            <a:extLst>
              <a:ext uri="{FF2B5EF4-FFF2-40B4-BE49-F238E27FC236}">
                <a16:creationId xmlns:a16="http://schemas.microsoft.com/office/drawing/2014/main" id="{244AFC46-CD5A-51AB-1366-D9205A1E6D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4062" y="2151547"/>
            <a:ext cx="425360" cy="421755"/>
          </a:xfrm>
          <a:prstGeom prst="rect">
            <a:avLst/>
          </a:prstGeom>
        </p:spPr>
      </p:pic>
      <p:pic>
        <p:nvPicPr>
          <p:cNvPr id="4" name="Image 36">
            <a:extLst>
              <a:ext uri="{FF2B5EF4-FFF2-40B4-BE49-F238E27FC236}">
                <a16:creationId xmlns:a16="http://schemas.microsoft.com/office/drawing/2014/main" id="{2B31F69B-95E1-35F8-23FD-230C513800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0599" y="2190345"/>
            <a:ext cx="490180" cy="3676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2499AF-F441-A045-9104-DF5B9590443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54160" y="961583"/>
            <a:ext cx="552938" cy="55826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5F6A62A-F583-4316-0957-47F1AFBE7B91}"/>
              </a:ext>
            </a:extLst>
          </p:cNvPr>
          <p:cNvSpPr txBox="1"/>
          <p:nvPr/>
        </p:nvSpPr>
        <p:spPr>
          <a:xfrm>
            <a:off x="961487" y="4221814"/>
            <a:ext cx="2399458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solidFill>
                  <a:srgbClr val="851172"/>
                </a:solidFill>
                <a:latin typeface="Quicksand" pitchFamily="2" charset="0"/>
              </a:rPr>
              <a:t>Contact Sensitive </a:t>
            </a:r>
          </a:p>
          <a:p>
            <a:pPr algn="ctr"/>
            <a:r>
              <a:rPr lang="en-GB" sz="1400" b="1">
                <a:solidFill>
                  <a:srgbClr val="851172"/>
                </a:solidFill>
                <a:latin typeface="Quicksand" pitchFamily="2" charset="0"/>
              </a:rPr>
              <a:t>(Food safety regulation</a:t>
            </a:r>
            <a:r>
              <a:rPr lang="en-GB" sz="1400" b="1" baseline="30000">
                <a:solidFill>
                  <a:srgbClr val="851172"/>
                </a:solidFill>
                <a:latin typeface="Quicksand" pitchFamily="2" charset="0"/>
              </a:rPr>
              <a:t>2</a:t>
            </a:r>
            <a:r>
              <a:rPr lang="en-GB" sz="1400" b="1">
                <a:solidFill>
                  <a:srgbClr val="851172"/>
                </a:solidFill>
                <a:latin typeface="Quicksand" pitchFamily="2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D22BFB-F351-82B5-C3F4-2538AE6C9F47}"/>
              </a:ext>
            </a:extLst>
          </p:cNvPr>
          <p:cNvSpPr txBox="1"/>
          <p:nvPr/>
        </p:nvSpPr>
        <p:spPr>
          <a:xfrm>
            <a:off x="4659860" y="4221814"/>
            <a:ext cx="1659399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solidFill>
                  <a:srgbClr val="00A499"/>
                </a:solidFill>
                <a:latin typeface="Quicksand" pitchFamily="2" charset="0"/>
              </a:rPr>
              <a:t>Non- Contact Sensitive</a:t>
            </a:r>
          </a:p>
        </p:txBody>
      </p: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A0B9D235-32B9-2F11-503A-94D45AE85C68}"/>
              </a:ext>
            </a:extLst>
          </p:cNvPr>
          <p:cNvCxnSpPr>
            <a:cxnSpLocks/>
            <a:endCxn id="73" idx="0"/>
          </p:cNvCxnSpPr>
          <p:nvPr/>
        </p:nvCxnSpPr>
        <p:spPr>
          <a:xfrm rot="5400000">
            <a:off x="2774085" y="2162517"/>
            <a:ext cx="648248" cy="1794917"/>
          </a:xfrm>
          <a:prstGeom prst="bentConnector3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or: Elbow 93">
            <a:extLst>
              <a:ext uri="{FF2B5EF4-FFF2-40B4-BE49-F238E27FC236}">
                <a16:creationId xmlns:a16="http://schemas.microsoft.com/office/drawing/2014/main" id="{BD001401-5B35-412A-46ED-04C612F2869F}"/>
              </a:ext>
            </a:extLst>
          </p:cNvPr>
          <p:cNvCxnSpPr>
            <a:cxnSpLocks/>
            <a:endCxn id="72" idx="0"/>
          </p:cNvCxnSpPr>
          <p:nvPr/>
        </p:nvCxnSpPr>
        <p:spPr>
          <a:xfrm rot="16200000" flipH="1">
            <a:off x="4418490" y="2313028"/>
            <a:ext cx="648248" cy="1493894"/>
          </a:xfrm>
          <a:prstGeom prst="bentConnector3">
            <a:avLst>
              <a:gd name="adj1" fmla="val 50000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ZoneTexte 1">
            <a:extLst>
              <a:ext uri="{FF2B5EF4-FFF2-40B4-BE49-F238E27FC236}">
                <a16:creationId xmlns:a16="http://schemas.microsoft.com/office/drawing/2014/main" id="{029237A6-9E23-26A6-70BC-552C3E94EEEB}"/>
              </a:ext>
            </a:extLst>
          </p:cNvPr>
          <p:cNvSpPr txBox="1"/>
          <p:nvPr/>
        </p:nvSpPr>
        <p:spPr>
          <a:xfrm>
            <a:off x="6133050" y="874968"/>
            <a:ext cx="716604" cy="720344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chemeClr val="bg2">
                <a:lumMod val="10000"/>
              </a:schemeClr>
            </a:solidFill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5">
              <a:defRPr/>
            </a:pPr>
            <a:endParaRPr lang="en-GB" sz="788" b="1" kern="0">
              <a:solidFill>
                <a:prstClr val="black"/>
              </a:solidFill>
              <a:latin typeface="Livvic" pitchFamily="2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09CF487C-27D8-1D8C-3DF5-CA1F5F57C65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5009"/>
          <a:stretch/>
        </p:blipFill>
        <p:spPr>
          <a:xfrm>
            <a:off x="6176787" y="944620"/>
            <a:ext cx="627640" cy="368746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B72468CD-B66E-CB27-5837-6534E1D9E15C}"/>
              </a:ext>
            </a:extLst>
          </p:cNvPr>
          <p:cNvSpPr txBox="1"/>
          <p:nvPr/>
        </p:nvSpPr>
        <p:spPr>
          <a:xfrm>
            <a:off x="6011886" y="1313138"/>
            <a:ext cx="9707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/>
              <a:t>Pretreatment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F41956F5-60CC-9C44-E244-2B32F3CCBB69}"/>
              </a:ext>
            </a:extLst>
          </p:cNvPr>
          <p:cNvCxnSpPr>
            <a:cxnSpLocks/>
            <a:stCxn id="101" idx="1"/>
            <a:endCxn id="9" idx="3"/>
          </p:cNvCxnSpPr>
          <p:nvPr/>
        </p:nvCxnSpPr>
        <p:spPr>
          <a:xfrm flipH="1">
            <a:off x="4374478" y="1235140"/>
            <a:ext cx="1758572" cy="49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0725354-74B8-A638-2BDF-5CD902670D26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3995667" y="1595811"/>
            <a:ext cx="3111" cy="41969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3157E1F2-2FC4-F3BE-0AF2-1D0B2C8AE79C}"/>
              </a:ext>
            </a:extLst>
          </p:cNvPr>
          <p:cNvCxnSpPr>
            <a:cxnSpLocks/>
            <a:endCxn id="101" idx="2"/>
          </p:cNvCxnSpPr>
          <p:nvPr/>
        </p:nvCxnSpPr>
        <p:spPr>
          <a:xfrm flipV="1">
            <a:off x="6491326" y="1595312"/>
            <a:ext cx="26" cy="42743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2612A4B7-266D-C1E8-E7AC-B393783E8D6C}"/>
              </a:ext>
            </a:extLst>
          </p:cNvPr>
          <p:cNvCxnSpPr>
            <a:cxnSpLocks/>
            <a:endCxn id="45" idx="1"/>
          </p:cNvCxnSpPr>
          <p:nvPr/>
        </p:nvCxnSpPr>
        <p:spPr>
          <a:xfrm flipV="1">
            <a:off x="6849628" y="2381536"/>
            <a:ext cx="463034" cy="1381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D6D2BBD-7610-600C-FD08-717C6C49E5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2088" y="3668688"/>
            <a:ext cx="477869" cy="477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52E43C-B124-1DB7-AD54-5C598D6BEB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16818" y="3669038"/>
            <a:ext cx="476823" cy="490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FE4DC4-A12A-CC22-D1F2-78E456FD809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86908" y="3637981"/>
            <a:ext cx="476948" cy="490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70CFE6-D750-754D-E375-B2287AA114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69306" y="3651488"/>
            <a:ext cx="476822" cy="4813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7B82363-E9AE-DA5F-6701-33F89CEB8DE4}"/>
              </a:ext>
            </a:extLst>
          </p:cNvPr>
          <p:cNvSpPr txBox="1"/>
          <p:nvPr/>
        </p:nvSpPr>
        <p:spPr>
          <a:xfrm>
            <a:off x="2209058" y="3389122"/>
            <a:ext cx="47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071664"/>
                </a:solidFill>
                <a:latin typeface="Quicksand" pitchFamily="2" charset="0"/>
              </a:rPr>
              <a:t>37%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757E01-7DCE-A2B3-BA74-0C7CC4E9D4A9}"/>
              </a:ext>
            </a:extLst>
          </p:cNvPr>
          <p:cNvSpPr txBox="1"/>
          <p:nvPr/>
        </p:nvSpPr>
        <p:spPr>
          <a:xfrm>
            <a:off x="2735535" y="3390347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071664"/>
                </a:solidFill>
                <a:latin typeface="Quicksand" pitchFamily="2" charset="0"/>
              </a:rPr>
              <a:t>13%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5CEA65-8F5D-03CD-94D0-699B2AE04343}"/>
              </a:ext>
            </a:extLst>
          </p:cNvPr>
          <p:cNvSpPr txBox="1"/>
          <p:nvPr/>
        </p:nvSpPr>
        <p:spPr>
          <a:xfrm>
            <a:off x="5053692" y="3398405"/>
            <a:ext cx="394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071664"/>
                </a:solidFill>
                <a:latin typeface="Quicksand" pitchFamily="2" charset="0"/>
              </a:rPr>
              <a:t>7%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D0A6DD-D34A-4AEC-1C4F-3B9CD8145D66}"/>
              </a:ext>
            </a:extLst>
          </p:cNvPr>
          <p:cNvSpPr txBox="1"/>
          <p:nvPr/>
        </p:nvSpPr>
        <p:spPr>
          <a:xfrm>
            <a:off x="5535474" y="3386604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071664"/>
                </a:solidFill>
                <a:latin typeface="Quicksand" pitchFamily="2" charset="0"/>
              </a:rPr>
              <a:t>33%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3959F7-21ED-FB43-2E81-4A55312C678D}"/>
              </a:ext>
            </a:extLst>
          </p:cNvPr>
          <p:cNvSpPr txBox="1"/>
          <p:nvPr/>
        </p:nvSpPr>
        <p:spPr>
          <a:xfrm>
            <a:off x="3363335" y="3101230"/>
            <a:ext cx="16048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>
                <a:solidFill>
                  <a:srgbClr val="071664"/>
                </a:solidFill>
                <a:latin typeface="Quicksand" pitchFamily="2" charset="0"/>
              </a:rPr>
              <a:t>Market Share (EU) </a:t>
            </a:r>
            <a:r>
              <a:rPr lang="en-GB" sz="1100" b="1" baseline="30000">
                <a:solidFill>
                  <a:srgbClr val="071664"/>
                </a:solidFill>
                <a:latin typeface="Quicksand" pitchFamily="2" charset="0"/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9CA6134-9027-4F06-1529-E6C8533D207E}"/>
              </a:ext>
            </a:extLst>
          </p:cNvPr>
          <p:cNvSpPr txBox="1"/>
          <p:nvPr/>
        </p:nvSpPr>
        <p:spPr>
          <a:xfrm>
            <a:off x="6690289" y="3800312"/>
            <a:ext cx="17574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>
                <a:latin typeface="Quicksand" pitchFamily="2" charset="0"/>
              </a:rPr>
              <a:t>But Textile </a:t>
            </a:r>
            <a:r>
              <a:rPr lang="en-GB" sz="1400" u="sng">
                <a:latin typeface="Quicksand" pitchFamily="2" charset="0"/>
              </a:rPr>
              <a:t>Global</a:t>
            </a:r>
            <a:r>
              <a:rPr lang="en-GB" sz="1400">
                <a:latin typeface="Quicksand" pitchFamily="2" charset="0"/>
              </a:rPr>
              <a:t> Market Share </a:t>
            </a:r>
            <a:r>
              <a:rPr lang="en-GB" sz="1400" b="1">
                <a:latin typeface="Quicksand" pitchFamily="2" charset="0"/>
              </a:rPr>
              <a:t>60%</a:t>
            </a:r>
            <a:r>
              <a:rPr lang="en-GB" sz="1400">
                <a:latin typeface="Quicksand" pitchFamily="2" charset="0"/>
              </a:rPr>
              <a:t>-</a:t>
            </a:r>
            <a:r>
              <a:rPr lang="en-GB" sz="1400" b="1">
                <a:latin typeface="Quicksand" pitchFamily="2" charset="0"/>
              </a:rPr>
              <a:t>65%</a:t>
            </a:r>
            <a:r>
              <a:rPr lang="en-GB" sz="1400" baseline="30000">
                <a:latin typeface="Quicksand" pitchFamily="2" charset="0"/>
              </a:rPr>
              <a:t>3</a:t>
            </a:r>
          </a:p>
        </p:txBody>
      </p:sp>
      <p:sp>
        <p:nvSpPr>
          <p:cNvPr id="11" name="ZoneTexte 18">
            <a:extLst>
              <a:ext uri="{FF2B5EF4-FFF2-40B4-BE49-F238E27FC236}">
                <a16:creationId xmlns:a16="http://schemas.microsoft.com/office/drawing/2014/main" id="{3C836B5B-AD14-E10F-C173-0B976E62C5D6}"/>
              </a:ext>
            </a:extLst>
          </p:cNvPr>
          <p:cNvSpPr txBox="1"/>
          <p:nvPr/>
        </p:nvSpPr>
        <p:spPr>
          <a:xfrm>
            <a:off x="830713" y="4900358"/>
            <a:ext cx="1699206" cy="200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i="1">
                <a:solidFill>
                  <a:srgbClr val="071664"/>
                </a:solidFill>
                <a:latin typeface="Livvic Light" pitchFamily="2" charset="0"/>
              </a:rPr>
              <a:t>1. </a:t>
            </a:r>
            <a:r>
              <a:rPr lang="en-GB" sz="700" i="1">
                <a:solidFill>
                  <a:srgbClr val="071664"/>
                </a:solidFill>
                <a:latin typeface="Livvic Light" pitchFamily="2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circular is PET?, Zero Waste</a:t>
            </a:r>
            <a:endParaRPr lang="en-GB" sz="700" i="1">
              <a:solidFill>
                <a:srgbClr val="071664"/>
              </a:solidFill>
              <a:latin typeface="Livvic Light" pitchFamily="2" charset="0"/>
            </a:endParaRPr>
          </a:p>
        </p:txBody>
      </p:sp>
      <p:sp>
        <p:nvSpPr>
          <p:cNvPr id="13" name="ZoneTexte 18">
            <a:extLst>
              <a:ext uri="{FF2B5EF4-FFF2-40B4-BE49-F238E27FC236}">
                <a16:creationId xmlns:a16="http://schemas.microsoft.com/office/drawing/2014/main" id="{2513E579-7AA0-FFD4-0110-2E413DA48816}"/>
              </a:ext>
            </a:extLst>
          </p:cNvPr>
          <p:cNvSpPr txBox="1"/>
          <p:nvPr/>
        </p:nvSpPr>
        <p:spPr>
          <a:xfrm>
            <a:off x="2529919" y="4900358"/>
            <a:ext cx="1435193" cy="200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i="1">
                <a:solidFill>
                  <a:srgbClr val="071664"/>
                </a:solidFill>
                <a:latin typeface="Livvic Light" pitchFamily="2" charset="0"/>
              </a:rPr>
              <a:t>2. </a:t>
            </a:r>
            <a:r>
              <a:rPr lang="en-GB" sz="700" i="1">
                <a:solidFill>
                  <a:srgbClr val="071664"/>
                </a:solidFill>
                <a:latin typeface="Livvic Light" pitchFamily="2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 Commission</a:t>
            </a:r>
            <a:endParaRPr lang="en-GB" sz="700" i="1">
              <a:solidFill>
                <a:srgbClr val="071664"/>
              </a:solidFill>
              <a:latin typeface="Livvic Light" pitchFamily="2" charset="0"/>
            </a:endParaRPr>
          </a:p>
        </p:txBody>
      </p:sp>
      <p:sp>
        <p:nvSpPr>
          <p:cNvPr id="14" name="ZoneTexte 18">
            <a:extLst>
              <a:ext uri="{FF2B5EF4-FFF2-40B4-BE49-F238E27FC236}">
                <a16:creationId xmlns:a16="http://schemas.microsoft.com/office/drawing/2014/main" id="{62E214EB-B163-011F-1159-45CED79998B1}"/>
              </a:ext>
            </a:extLst>
          </p:cNvPr>
          <p:cNvSpPr txBox="1"/>
          <p:nvPr/>
        </p:nvSpPr>
        <p:spPr>
          <a:xfrm>
            <a:off x="3964362" y="4900358"/>
            <a:ext cx="1435193" cy="200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i="1">
                <a:solidFill>
                  <a:srgbClr val="071664"/>
                </a:solidFill>
                <a:latin typeface="Livvic Light" pitchFamily="2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 IHS Markit in 2021</a:t>
            </a:r>
            <a:endParaRPr lang="en-GB" sz="700" i="1">
              <a:solidFill>
                <a:srgbClr val="071664"/>
              </a:solidFill>
              <a:latin typeface="Livvic Light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0F41F2-75A6-A7C9-87DD-6DD7E8FD0219}"/>
              </a:ext>
            </a:extLst>
          </p:cNvPr>
          <p:cNvSpPr/>
          <p:nvPr/>
        </p:nvSpPr>
        <p:spPr>
          <a:xfrm>
            <a:off x="1679840" y="3672767"/>
            <a:ext cx="445941" cy="428274"/>
          </a:xfrm>
          <a:prstGeom prst="ellipse">
            <a:avLst/>
          </a:prstGeom>
          <a:noFill/>
          <a:ln w="12700">
            <a:solidFill>
              <a:srgbClr val="0716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09E5BBB-883E-2D1E-AFDB-1F5064533EBE}"/>
              </a:ext>
            </a:extLst>
          </p:cNvPr>
          <p:cNvGrpSpPr/>
          <p:nvPr/>
        </p:nvGrpSpPr>
        <p:grpSpPr>
          <a:xfrm>
            <a:off x="1681775" y="3759126"/>
            <a:ext cx="442014" cy="281725"/>
            <a:chOff x="3500438" y="1487915"/>
            <a:chExt cx="1191805" cy="864023"/>
          </a:xfrm>
        </p:grpSpPr>
        <p:pic>
          <p:nvPicPr>
            <p:cNvPr id="19" name="Picture 18" descr="A black and white image of a water bottle&#10;&#10;Description automatically generated">
              <a:extLst>
                <a:ext uri="{FF2B5EF4-FFF2-40B4-BE49-F238E27FC236}">
                  <a16:creationId xmlns:a16="http://schemas.microsoft.com/office/drawing/2014/main" id="{F065318C-5DF0-7541-1AAC-D52FB45BC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0438" y="1500188"/>
              <a:ext cx="764382" cy="764382"/>
            </a:xfrm>
            <a:prstGeom prst="rect">
              <a:avLst/>
            </a:prstGeom>
          </p:spPr>
        </p:pic>
        <p:pic>
          <p:nvPicPr>
            <p:cNvPr id="20" name="Picture 19" descr="A black and white image of a water bottle&#10;&#10;Description automatically generated">
              <a:extLst>
                <a:ext uri="{FF2B5EF4-FFF2-40B4-BE49-F238E27FC236}">
                  <a16:creationId xmlns:a16="http://schemas.microsoft.com/office/drawing/2014/main" id="{E2F5B3B6-3B5B-CED7-2CCF-58059EAF1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5656" y="1487915"/>
              <a:ext cx="864023" cy="864023"/>
            </a:xfrm>
            <a:prstGeom prst="rect">
              <a:avLst/>
            </a:prstGeom>
          </p:spPr>
        </p:pic>
        <p:pic>
          <p:nvPicPr>
            <p:cNvPr id="22" name="Picture 21" descr="A black and white image of a water bottle&#10;&#10;Description automatically generated">
              <a:extLst>
                <a:ext uri="{FF2B5EF4-FFF2-40B4-BE49-F238E27FC236}">
                  <a16:creationId xmlns:a16="http://schemas.microsoft.com/office/drawing/2014/main" id="{D43DBB9A-C6BC-0DE5-687C-061F73BF6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7861" y="1497249"/>
              <a:ext cx="764382" cy="764382"/>
            </a:xfrm>
            <a:prstGeom prst="rect">
              <a:avLst/>
            </a:prstGeom>
          </p:spPr>
        </p:pic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ADB38261-295E-61B9-33B0-EDFAC3C54E87}"/>
              </a:ext>
            </a:extLst>
          </p:cNvPr>
          <p:cNvSpPr/>
          <p:nvPr/>
        </p:nvSpPr>
        <p:spPr>
          <a:xfrm>
            <a:off x="1169211" y="3678003"/>
            <a:ext cx="445941" cy="428274"/>
          </a:xfrm>
          <a:prstGeom prst="ellipse">
            <a:avLst/>
          </a:prstGeom>
          <a:noFill/>
          <a:ln w="12700">
            <a:solidFill>
              <a:srgbClr val="0716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31F534C-839E-717C-FD6B-A457835C4D09}"/>
              </a:ext>
            </a:extLst>
          </p:cNvPr>
          <p:cNvGrpSpPr/>
          <p:nvPr/>
        </p:nvGrpSpPr>
        <p:grpSpPr>
          <a:xfrm>
            <a:off x="1171146" y="3764362"/>
            <a:ext cx="442014" cy="281725"/>
            <a:chOff x="3500438" y="1487915"/>
            <a:chExt cx="1191805" cy="864023"/>
          </a:xfrm>
        </p:grpSpPr>
        <p:pic>
          <p:nvPicPr>
            <p:cNvPr id="37" name="Picture 36" descr="A black and white image of a water bottle&#10;&#10;Description automatically generated">
              <a:extLst>
                <a:ext uri="{FF2B5EF4-FFF2-40B4-BE49-F238E27FC236}">
                  <a16:creationId xmlns:a16="http://schemas.microsoft.com/office/drawing/2014/main" id="{B06A27AF-C24D-8448-1EF4-546BBDBF1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0438" y="1500188"/>
              <a:ext cx="764382" cy="764382"/>
            </a:xfrm>
            <a:prstGeom prst="rect">
              <a:avLst/>
            </a:prstGeom>
          </p:spPr>
        </p:pic>
        <p:pic>
          <p:nvPicPr>
            <p:cNvPr id="38" name="Picture 37" descr="A black and white image of a water bottle&#10;&#10;Description automatically generated">
              <a:extLst>
                <a:ext uri="{FF2B5EF4-FFF2-40B4-BE49-F238E27FC236}">
                  <a16:creationId xmlns:a16="http://schemas.microsoft.com/office/drawing/2014/main" id="{3841D715-7009-DF62-D1FB-71AFC00B2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5656" y="1487915"/>
              <a:ext cx="864023" cy="864023"/>
            </a:xfrm>
            <a:prstGeom prst="rect">
              <a:avLst/>
            </a:prstGeom>
          </p:spPr>
        </p:pic>
        <p:pic>
          <p:nvPicPr>
            <p:cNvPr id="39" name="Picture 38" descr="A black and white image of a water bottle&#10;&#10;Description automatically generated">
              <a:extLst>
                <a:ext uri="{FF2B5EF4-FFF2-40B4-BE49-F238E27FC236}">
                  <a16:creationId xmlns:a16="http://schemas.microsoft.com/office/drawing/2014/main" id="{D6322DC6-E019-FC65-F861-08EB7C62D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7861" y="1497249"/>
              <a:ext cx="764382" cy="764382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6DD5158D-8392-E5E5-FB7A-542EA2950336}"/>
              </a:ext>
            </a:extLst>
          </p:cNvPr>
          <p:cNvSpPr txBox="1"/>
          <p:nvPr/>
        </p:nvSpPr>
        <p:spPr>
          <a:xfrm>
            <a:off x="1677860" y="339772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071664"/>
                </a:solidFill>
                <a:latin typeface="Quicksand" pitchFamily="2" charset="0"/>
              </a:rPr>
              <a:t>9%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384FF6-E63C-9D75-9352-DEE2C97188B9}"/>
              </a:ext>
            </a:extLst>
          </p:cNvPr>
          <p:cNvSpPr txBox="1"/>
          <p:nvPr/>
        </p:nvSpPr>
        <p:spPr>
          <a:xfrm>
            <a:off x="1204016" y="3387571"/>
            <a:ext cx="369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>
                <a:solidFill>
                  <a:srgbClr val="071664"/>
                </a:solidFill>
                <a:latin typeface="Quicksand" pitchFamily="2" charset="0"/>
              </a:rPr>
              <a:t>1%</a:t>
            </a:r>
          </a:p>
        </p:txBody>
      </p:sp>
      <p:pic>
        <p:nvPicPr>
          <p:cNvPr id="1026" name="Picture 2" descr="Global - Icônes ordinateur gratuites">
            <a:extLst>
              <a:ext uri="{FF2B5EF4-FFF2-40B4-BE49-F238E27FC236}">
                <a16:creationId xmlns:a16="http://schemas.microsoft.com/office/drawing/2014/main" id="{AE3A5E3C-70F2-5870-E936-B74228D2D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27" y="3192489"/>
            <a:ext cx="547944" cy="54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urope Flag icon PNG and SVG Vector Free Download">
            <a:extLst>
              <a:ext uri="{FF2B5EF4-FFF2-40B4-BE49-F238E27FC236}">
                <a16:creationId xmlns:a16="http://schemas.microsoft.com/office/drawing/2014/main" id="{21C9DF1F-F1BA-99ED-1F2C-25FE487C1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365" y="3567430"/>
            <a:ext cx="519954" cy="34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982E9C-0BEE-EBD7-2F12-0E2A129F8C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86233" y="3189530"/>
            <a:ext cx="476823" cy="49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6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DE969-34BA-689C-685D-EF54966FE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16A1573D-F773-94A2-0BD0-93FE979456B9}"/>
              </a:ext>
            </a:extLst>
          </p:cNvPr>
          <p:cNvCxnSpPr>
            <a:cxnSpLocks/>
            <a:stCxn id="18" idx="3"/>
            <a:endCxn id="45" idx="3"/>
          </p:cNvCxnSpPr>
          <p:nvPr/>
        </p:nvCxnSpPr>
        <p:spPr>
          <a:xfrm>
            <a:off x="5852861" y="2734373"/>
            <a:ext cx="698177" cy="1586485"/>
          </a:xfrm>
          <a:prstGeom prst="curvedConnector3">
            <a:avLst>
              <a:gd name="adj1" fmla="val 370962"/>
            </a:avLst>
          </a:prstGeom>
          <a:ln w="19050">
            <a:solidFill>
              <a:srgbClr val="9D1B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Curved 85">
            <a:extLst>
              <a:ext uri="{FF2B5EF4-FFF2-40B4-BE49-F238E27FC236}">
                <a16:creationId xmlns:a16="http://schemas.microsoft.com/office/drawing/2014/main" id="{6B0993C0-BB9A-2E93-6661-36E25E392E30}"/>
              </a:ext>
            </a:extLst>
          </p:cNvPr>
          <p:cNvCxnSpPr>
            <a:cxnSpLocks/>
            <a:endCxn id="72" idx="3"/>
          </p:cNvCxnSpPr>
          <p:nvPr/>
        </p:nvCxnSpPr>
        <p:spPr>
          <a:xfrm flipV="1">
            <a:off x="5543261" y="1888996"/>
            <a:ext cx="26" cy="1010977"/>
          </a:xfrm>
          <a:prstGeom prst="curvedConnector3">
            <a:avLst>
              <a:gd name="adj1" fmla="val 2147483646"/>
            </a:avLst>
          </a:prstGeom>
          <a:ln w="19050">
            <a:solidFill>
              <a:srgbClr val="00A4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1">
            <a:extLst>
              <a:ext uri="{FF2B5EF4-FFF2-40B4-BE49-F238E27FC236}">
                <a16:creationId xmlns:a16="http://schemas.microsoft.com/office/drawing/2014/main" id="{319BD9F2-7271-1271-1B99-BC9051028EF4}"/>
              </a:ext>
            </a:extLst>
          </p:cNvPr>
          <p:cNvSpPr txBox="1"/>
          <p:nvPr/>
        </p:nvSpPr>
        <p:spPr>
          <a:xfrm>
            <a:off x="5272509" y="4033292"/>
            <a:ext cx="1278529" cy="575132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chemeClr val="bg2">
                <a:lumMod val="10000"/>
              </a:schemeClr>
            </a:solidFill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5">
              <a:defRPr/>
            </a:pPr>
            <a:endParaRPr lang="en-GB" sz="788" b="1" kern="0">
              <a:solidFill>
                <a:prstClr val="black"/>
              </a:solidFill>
              <a:latin typeface="Livvic" pitchFamily="2" charset="0"/>
            </a:endParaRPr>
          </a:p>
        </p:txBody>
      </p:sp>
      <p:sp>
        <p:nvSpPr>
          <p:cNvPr id="74" name="ZoneTexte 13">
            <a:extLst>
              <a:ext uri="{FF2B5EF4-FFF2-40B4-BE49-F238E27FC236}">
                <a16:creationId xmlns:a16="http://schemas.microsoft.com/office/drawing/2014/main" id="{34F5B8AD-FD6C-9B28-C57C-8F3028AB01E4}"/>
              </a:ext>
            </a:extLst>
          </p:cNvPr>
          <p:cNvSpPr txBox="1"/>
          <p:nvPr/>
        </p:nvSpPr>
        <p:spPr>
          <a:xfrm>
            <a:off x="397721" y="53287"/>
            <a:ext cx="81935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>
                <a:solidFill>
                  <a:srgbClr val="071664"/>
                </a:solidFill>
                <a:latin typeface="Quicksand"/>
              </a:rPr>
              <a:t>Recyclability of Food grade PET waste</a:t>
            </a:r>
            <a:endParaRPr lang="fr-FR" sz="1800" b="1">
              <a:solidFill>
                <a:srgbClr val="071664"/>
              </a:solidFill>
              <a:latin typeface="Quicksand"/>
            </a:endParaRPr>
          </a:p>
        </p:txBody>
      </p:sp>
      <p:pic>
        <p:nvPicPr>
          <p:cNvPr id="3" name="Image 35">
            <a:extLst>
              <a:ext uri="{FF2B5EF4-FFF2-40B4-BE49-F238E27FC236}">
                <a16:creationId xmlns:a16="http://schemas.microsoft.com/office/drawing/2014/main" id="{244AFC46-CD5A-51AB-1366-D9205A1E6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830" y="4049888"/>
            <a:ext cx="523827" cy="519388"/>
          </a:xfrm>
          <a:prstGeom prst="rect">
            <a:avLst/>
          </a:prstGeom>
        </p:spPr>
      </p:pic>
      <p:pic>
        <p:nvPicPr>
          <p:cNvPr id="4" name="Image 36">
            <a:extLst>
              <a:ext uri="{FF2B5EF4-FFF2-40B4-BE49-F238E27FC236}">
                <a16:creationId xmlns:a16="http://schemas.microsoft.com/office/drawing/2014/main" id="{2B31F69B-95E1-35F8-23FD-230C51380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486" y="4099056"/>
            <a:ext cx="583044" cy="4372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5AF33C-6E7D-9D59-D73B-C3406144A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813" y="1902124"/>
            <a:ext cx="566710" cy="5720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720529-65E3-ABCA-E53A-88BF754D4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588" y="3347235"/>
            <a:ext cx="477869" cy="477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15EA39-3929-844E-23B7-C0493F511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0712" y="4049888"/>
            <a:ext cx="476823" cy="4904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212C34-02E9-EEE0-BC7A-90D06C331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1045" y="2772057"/>
            <a:ext cx="476948" cy="490447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A3D49E2C-658F-9DD9-886F-AAE7AE31AE13}"/>
              </a:ext>
            </a:extLst>
          </p:cNvPr>
          <p:cNvSpPr txBox="1"/>
          <p:nvPr/>
        </p:nvSpPr>
        <p:spPr>
          <a:xfrm>
            <a:off x="441201" y="3949982"/>
            <a:ext cx="34657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71664"/>
                </a:solidFill>
                <a:latin typeface="Quicksand" pitchFamily="2" charset="0"/>
              </a:rPr>
              <a:t>By 2030, Europe wants all plastic packaging on the market to be 100% recyclable</a:t>
            </a:r>
            <a:r>
              <a:rPr lang="en-GB" sz="1400" b="1" baseline="30000" dirty="0">
                <a:solidFill>
                  <a:srgbClr val="071664"/>
                </a:solidFill>
                <a:latin typeface="Quicksand" pitchFamily="2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7C90C8-1B1D-928A-A325-2CA95262ED5A}"/>
              </a:ext>
            </a:extLst>
          </p:cNvPr>
          <p:cNvSpPr txBox="1"/>
          <p:nvPr/>
        </p:nvSpPr>
        <p:spPr>
          <a:xfrm>
            <a:off x="441201" y="605885"/>
            <a:ext cx="8498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71664"/>
                </a:solidFill>
                <a:latin typeface="Quicksand" pitchFamily="2" charset="0"/>
              </a:rPr>
              <a:t>Today, only a small portion of PET waste is treated by mechanical recycling, with the rest (60%) ending up in incineration or landfill.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71664"/>
                </a:solidFill>
                <a:latin typeface="Quicksan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sz="1400" b="1" dirty="0">
                <a:solidFill>
                  <a:srgbClr val="071664"/>
                </a:solidFill>
                <a:effectLst/>
                <a:latin typeface="Quicksan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echanical process negatively </a:t>
            </a:r>
            <a:r>
              <a:rPr lang="en-GB" sz="1400" b="1" dirty="0">
                <a:solidFill>
                  <a:srgbClr val="071664"/>
                </a:solidFill>
                <a:latin typeface="Quicksan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impacts </a:t>
            </a:r>
            <a:r>
              <a:rPr lang="en-GB" sz="1400" b="1" dirty="0">
                <a:solidFill>
                  <a:srgbClr val="071664"/>
                </a:solidFill>
                <a:effectLst/>
                <a:latin typeface="Quicksan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chemical and mechanical properties.</a:t>
            </a:r>
            <a:endParaRPr lang="en-GB" sz="1200" b="1" baseline="30000" dirty="0">
              <a:solidFill>
                <a:srgbClr val="071664"/>
              </a:solidFill>
              <a:latin typeface="Quicksand" pitchFamily="2" charset="0"/>
            </a:endParaRPr>
          </a:p>
        </p:txBody>
      </p:sp>
      <p:sp>
        <p:nvSpPr>
          <p:cNvPr id="20" name="ZoneTexte 18">
            <a:extLst>
              <a:ext uri="{FF2B5EF4-FFF2-40B4-BE49-F238E27FC236}">
                <a16:creationId xmlns:a16="http://schemas.microsoft.com/office/drawing/2014/main" id="{F89CC38B-0B31-4792-8D39-EBDD2D1D5EBE}"/>
              </a:ext>
            </a:extLst>
          </p:cNvPr>
          <p:cNvSpPr txBox="1"/>
          <p:nvPr/>
        </p:nvSpPr>
        <p:spPr>
          <a:xfrm>
            <a:off x="740069" y="4852312"/>
            <a:ext cx="4340879" cy="2308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i="1">
                <a:solidFill>
                  <a:srgbClr val="071664"/>
                </a:solidFill>
                <a:latin typeface="Livvic Ligh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 Yin, S., et al.. Mechanical reprocessing of polyolefin waste: a review. , 2015</a:t>
            </a:r>
            <a:endParaRPr lang="en-GB" sz="700" i="1">
              <a:solidFill>
                <a:srgbClr val="071664"/>
              </a:solidFill>
              <a:latin typeface="Livvic Light"/>
            </a:endParaRPr>
          </a:p>
        </p:txBody>
      </p:sp>
      <p:cxnSp>
        <p:nvCxnSpPr>
          <p:cNvPr id="8" name="Connecteur droit avec flèche 14">
            <a:extLst>
              <a:ext uri="{FF2B5EF4-FFF2-40B4-BE49-F238E27FC236}">
                <a16:creationId xmlns:a16="http://schemas.microsoft.com/office/drawing/2014/main" id="{A79D4368-8B43-AD43-322C-6BF2D5371C17}"/>
              </a:ext>
            </a:extLst>
          </p:cNvPr>
          <p:cNvCxnSpPr>
            <a:cxnSpLocks/>
          </p:cNvCxnSpPr>
          <p:nvPr/>
        </p:nvCxnSpPr>
        <p:spPr>
          <a:xfrm>
            <a:off x="1191731" y="2719991"/>
            <a:ext cx="4094393" cy="14382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52">
            <a:extLst>
              <a:ext uri="{FF2B5EF4-FFF2-40B4-BE49-F238E27FC236}">
                <a16:creationId xmlns:a16="http://schemas.microsoft.com/office/drawing/2014/main" id="{49233FF2-EC35-8C61-560F-451C12EC5951}"/>
              </a:ext>
            </a:extLst>
          </p:cNvPr>
          <p:cNvGrpSpPr/>
          <p:nvPr/>
        </p:nvGrpSpPr>
        <p:grpSpPr>
          <a:xfrm>
            <a:off x="5286124" y="2454831"/>
            <a:ext cx="566737" cy="559084"/>
            <a:chOff x="8283750" y="1896834"/>
            <a:chExt cx="900000" cy="900000"/>
          </a:xfrm>
        </p:grpSpPr>
        <p:sp>
          <p:nvSpPr>
            <p:cNvPr id="18" name="ZoneTexte 1">
              <a:extLst>
                <a:ext uri="{FF2B5EF4-FFF2-40B4-BE49-F238E27FC236}">
                  <a16:creationId xmlns:a16="http://schemas.microsoft.com/office/drawing/2014/main" id="{D46391CB-1075-822F-F6B2-3B2EA375D585}"/>
                </a:ext>
              </a:extLst>
            </p:cNvPr>
            <p:cNvSpPr txBox="1"/>
            <p:nvPr/>
          </p:nvSpPr>
          <p:spPr>
            <a:xfrm>
              <a:off x="8283750" y="1896834"/>
              <a:ext cx="900000" cy="900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chemeClr val="bg2">
                  <a:lumMod val="1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55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19" name="Image 46">
              <a:extLst>
                <a:ext uri="{FF2B5EF4-FFF2-40B4-BE49-F238E27FC236}">
                  <a16:creationId xmlns:a16="http://schemas.microsoft.com/office/drawing/2014/main" id="{E72013CE-70F6-07FB-1351-36853FB80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48041" y="1975730"/>
              <a:ext cx="569064" cy="736007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0" name="Groupe 27">
            <a:extLst>
              <a:ext uri="{FF2B5EF4-FFF2-40B4-BE49-F238E27FC236}">
                <a16:creationId xmlns:a16="http://schemas.microsoft.com/office/drawing/2014/main" id="{EAAA2B05-0425-F22D-8684-2415CE75A859}"/>
              </a:ext>
            </a:extLst>
          </p:cNvPr>
          <p:cNvGrpSpPr/>
          <p:nvPr/>
        </p:nvGrpSpPr>
        <p:grpSpPr>
          <a:xfrm>
            <a:off x="822710" y="2440449"/>
            <a:ext cx="509529" cy="559084"/>
            <a:chOff x="344848" y="1982363"/>
            <a:chExt cx="809150" cy="900000"/>
          </a:xfrm>
        </p:grpSpPr>
        <p:sp>
          <p:nvSpPr>
            <p:cNvPr id="36" name="ZoneTexte 3">
              <a:extLst>
                <a:ext uri="{FF2B5EF4-FFF2-40B4-BE49-F238E27FC236}">
                  <a16:creationId xmlns:a16="http://schemas.microsoft.com/office/drawing/2014/main" id="{75666574-7303-1708-D2FD-3674BEA9A8B7}"/>
                </a:ext>
              </a:extLst>
            </p:cNvPr>
            <p:cNvSpPr txBox="1"/>
            <p:nvPr/>
          </p:nvSpPr>
          <p:spPr>
            <a:xfrm>
              <a:off x="344848" y="1982363"/>
              <a:ext cx="809150" cy="900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chemeClr val="bg2">
                  <a:lumMod val="1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R="0" lvl="0" indent="0" algn="ctr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50" b="1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ivvic" pitchFamily="2" charset="0"/>
                </a:defRPr>
              </a:lvl1pPr>
            </a:lstStyle>
            <a:p>
              <a:endParaRPr lang="en-GB" sz="788"/>
            </a:p>
          </p:txBody>
        </p:sp>
        <p:pic>
          <p:nvPicPr>
            <p:cNvPr id="38" name="Image 30">
              <a:extLst>
                <a:ext uri="{FF2B5EF4-FFF2-40B4-BE49-F238E27FC236}">
                  <a16:creationId xmlns:a16="http://schemas.microsoft.com/office/drawing/2014/main" id="{BD06AC6A-CEA6-6109-82A0-8213AC024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285" r="4083"/>
            <a:stretch/>
          </p:blipFill>
          <p:spPr>
            <a:xfrm>
              <a:off x="368280" y="2036704"/>
              <a:ext cx="750113" cy="791318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9" name="Groupe 39">
            <a:extLst>
              <a:ext uri="{FF2B5EF4-FFF2-40B4-BE49-F238E27FC236}">
                <a16:creationId xmlns:a16="http://schemas.microsoft.com/office/drawing/2014/main" id="{EF48CA2C-AF1D-CC36-C5FA-FA7CFB3D5FF6}"/>
              </a:ext>
            </a:extLst>
          </p:cNvPr>
          <p:cNvGrpSpPr/>
          <p:nvPr/>
        </p:nvGrpSpPr>
        <p:grpSpPr>
          <a:xfrm>
            <a:off x="1677942" y="2442392"/>
            <a:ext cx="659997" cy="559084"/>
            <a:chOff x="3631293" y="1903734"/>
            <a:chExt cx="1048100" cy="900000"/>
          </a:xfrm>
        </p:grpSpPr>
        <p:sp>
          <p:nvSpPr>
            <p:cNvPr id="43" name="ZoneTexte 1">
              <a:extLst>
                <a:ext uri="{FF2B5EF4-FFF2-40B4-BE49-F238E27FC236}">
                  <a16:creationId xmlns:a16="http://schemas.microsoft.com/office/drawing/2014/main" id="{917BF1DC-76D6-4EAD-D5B7-5D23F8BB28B6}"/>
                </a:ext>
              </a:extLst>
            </p:cNvPr>
            <p:cNvSpPr txBox="1"/>
            <p:nvPr/>
          </p:nvSpPr>
          <p:spPr>
            <a:xfrm>
              <a:off x="3705343" y="1903734"/>
              <a:ext cx="900000" cy="90000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chemeClr val="bg2">
                  <a:lumMod val="1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55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46" name="Picture 47">
              <a:extLst>
                <a:ext uri="{FF2B5EF4-FFF2-40B4-BE49-F238E27FC236}">
                  <a16:creationId xmlns:a16="http://schemas.microsoft.com/office/drawing/2014/main" id="{730AF404-C8D0-6844-292C-93C381108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41486"/>
            <a:stretch/>
          </p:blipFill>
          <p:spPr>
            <a:xfrm>
              <a:off x="3834834" y="1958496"/>
              <a:ext cx="650411" cy="460385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48" name="ZoneTexte 48">
              <a:extLst>
                <a:ext uri="{FF2B5EF4-FFF2-40B4-BE49-F238E27FC236}">
                  <a16:creationId xmlns:a16="http://schemas.microsoft.com/office/drawing/2014/main" id="{7418C530-B7D4-50B9-29C4-ABA6EAE08681}"/>
                </a:ext>
              </a:extLst>
            </p:cNvPr>
            <p:cNvSpPr txBox="1"/>
            <p:nvPr/>
          </p:nvSpPr>
          <p:spPr>
            <a:xfrm>
              <a:off x="3631293" y="2471875"/>
              <a:ext cx="1048100" cy="23477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fr-FR" sz="600">
                  <a:solidFill>
                    <a:schemeClr val="bg2">
                      <a:lumMod val="10000"/>
                    </a:schemeClr>
                  </a:solidFill>
                  <a:latin typeface="Livvic Medium" pitchFamily="2" charset="0"/>
                </a:rPr>
                <a:t>Virgin PET</a:t>
              </a:r>
            </a:p>
            <a:p>
              <a:pPr algn="ctr"/>
              <a:r>
                <a:rPr lang="fr-FR" sz="600">
                  <a:solidFill>
                    <a:schemeClr val="bg2">
                      <a:lumMod val="10000"/>
                    </a:schemeClr>
                  </a:solidFill>
                  <a:latin typeface="Livvic Medium" pitchFamily="2" charset="0"/>
                </a:rPr>
                <a:t>Production</a:t>
              </a:r>
            </a:p>
          </p:txBody>
        </p:sp>
      </p:grpSp>
      <p:sp>
        <p:nvSpPr>
          <p:cNvPr id="50" name="Triangle isocèle 57">
            <a:extLst>
              <a:ext uri="{FF2B5EF4-FFF2-40B4-BE49-F238E27FC236}">
                <a16:creationId xmlns:a16="http://schemas.microsoft.com/office/drawing/2014/main" id="{3B33FC26-52E2-34A6-8FEA-3824A1C1A942}"/>
              </a:ext>
            </a:extLst>
          </p:cNvPr>
          <p:cNvSpPr/>
          <p:nvPr/>
        </p:nvSpPr>
        <p:spPr>
          <a:xfrm rot="5400000">
            <a:off x="1100466" y="2686687"/>
            <a:ext cx="559084" cy="68008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1" name="ZoneTexte 1">
            <a:extLst>
              <a:ext uri="{FF2B5EF4-FFF2-40B4-BE49-F238E27FC236}">
                <a16:creationId xmlns:a16="http://schemas.microsoft.com/office/drawing/2014/main" id="{8230C322-2DBE-820D-3F88-BE97CFF84D10}"/>
              </a:ext>
            </a:extLst>
          </p:cNvPr>
          <p:cNvSpPr txBox="1"/>
          <p:nvPr/>
        </p:nvSpPr>
        <p:spPr>
          <a:xfrm>
            <a:off x="2724687" y="1475710"/>
            <a:ext cx="479062" cy="49063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5">
              <a:defRPr/>
            </a:pPr>
            <a:endParaRPr lang="en-GB" sz="788" b="1" kern="0">
              <a:solidFill>
                <a:prstClr val="black"/>
              </a:solidFill>
              <a:latin typeface="Livvic" pitchFamily="2" charset="0"/>
            </a:endParaRPr>
          </a:p>
        </p:txBody>
      </p:sp>
      <p:pic>
        <p:nvPicPr>
          <p:cNvPr id="54" name="Image 39">
            <a:extLst>
              <a:ext uri="{FF2B5EF4-FFF2-40B4-BE49-F238E27FC236}">
                <a16:creationId xmlns:a16="http://schemas.microsoft.com/office/drawing/2014/main" id="{3B4EA989-7D8D-D167-1154-7DAC40501669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2794212" y="1538153"/>
            <a:ext cx="402223" cy="436331"/>
          </a:xfrm>
          <a:prstGeom prst="rect">
            <a:avLst/>
          </a:prstGeom>
        </p:spPr>
      </p:pic>
      <p:sp>
        <p:nvSpPr>
          <p:cNvPr id="55" name="ZoneTexte 1">
            <a:extLst>
              <a:ext uri="{FF2B5EF4-FFF2-40B4-BE49-F238E27FC236}">
                <a16:creationId xmlns:a16="http://schemas.microsoft.com/office/drawing/2014/main" id="{51F50151-D019-981C-94D1-A8ABD67FB8CD}"/>
              </a:ext>
            </a:extLst>
          </p:cNvPr>
          <p:cNvSpPr txBox="1"/>
          <p:nvPr/>
        </p:nvSpPr>
        <p:spPr>
          <a:xfrm>
            <a:off x="2632178" y="1444353"/>
            <a:ext cx="594256" cy="559084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chemeClr val="bg2">
                <a:lumMod val="10000"/>
              </a:schemeClr>
            </a:solidFill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5">
              <a:defRPr/>
            </a:pPr>
            <a:endParaRPr lang="en-GB" sz="788" b="1" kern="0">
              <a:solidFill>
                <a:prstClr val="black"/>
              </a:solidFill>
              <a:latin typeface="Livvic" pitchFamily="2" charset="0"/>
            </a:endParaRPr>
          </a:p>
        </p:txBody>
      </p:sp>
      <p:grpSp>
        <p:nvGrpSpPr>
          <p:cNvPr id="56" name="Groupe 62">
            <a:extLst>
              <a:ext uri="{FF2B5EF4-FFF2-40B4-BE49-F238E27FC236}">
                <a16:creationId xmlns:a16="http://schemas.microsoft.com/office/drawing/2014/main" id="{9214C3CE-91CF-0228-7741-AA0C2834C3D2}"/>
              </a:ext>
            </a:extLst>
          </p:cNvPr>
          <p:cNvGrpSpPr/>
          <p:nvPr/>
        </p:nvGrpSpPr>
        <p:grpSpPr>
          <a:xfrm>
            <a:off x="3805850" y="2454831"/>
            <a:ext cx="566737" cy="559084"/>
            <a:chOff x="6625416" y="1969649"/>
            <a:chExt cx="900000" cy="900000"/>
          </a:xfrm>
          <a:solidFill>
            <a:schemeClr val="bg1"/>
          </a:solidFill>
        </p:grpSpPr>
        <p:sp>
          <p:nvSpPr>
            <p:cNvPr id="59" name="ZoneTexte 1">
              <a:extLst>
                <a:ext uri="{FF2B5EF4-FFF2-40B4-BE49-F238E27FC236}">
                  <a16:creationId xmlns:a16="http://schemas.microsoft.com/office/drawing/2014/main" id="{BA6984A0-D96B-868C-55CC-CCD94CBA02BD}"/>
                </a:ext>
              </a:extLst>
            </p:cNvPr>
            <p:cNvSpPr txBox="1"/>
            <p:nvPr/>
          </p:nvSpPr>
          <p:spPr>
            <a:xfrm>
              <a:off x="6625416" y="1969649"/>
              <a:ext cx="900000" cy="900000"/>
            </a:xfrm>
            <a:prstGeom prst="rect">
              <a:avLst/>
            </a:prstGeom>
            <a:grpFill/>
            <a:ln w="12700">
              <a:solidFill>
                <a:schemeClr val="bg2">
                  <a:lumMod val="1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55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64" name="Image 37">
              <a:extLst>
                <a:ext uri="{FF2B5EF4-FFF2-40B4-BE49-F238E27FC236}">
                  <a16:creationId xmlns:a16="http://schemas.microsoft.com/office/drawing/2014/main" id="{3D9CBAAB-7F5A-C8AF-FCD1-450EAAAA5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98057" y="2101308"/>
              <a:ext cx="758517" cy="683244"/>
            </a:xfrm>
            <a:prstGeom prst="rect">
              <a:avLst/>
            </a:prstGeom>
            <a:grpFill/>
            <a:ln w="12700">
              <a:noFill/>
            </a:ln>
          </p:spPr>
        </p:pic>
      </p:grpSp>
      <p:grpSp>
        <p:nvGrpSpPr>
          <p:cNvPr id="65" name="Groupe 56">
            <a:extLst>
              <a:ext uri="{FF2B5EF4-FFF2-40B4-BE49-F238E27FC236}">
                <a16:creationId xmlns:a16="http://schemas.microsoft.com/office/drawing/2014/main" id="{46733FEA-F3B1-AFF8-B307-889A1C64378F}"/>
              </a:ext>
            </a:extLst>
          </p:cNvPr>
          <p:cNvGrpSpPr/>
          <p:nvPr/>
        </p:nvGrpSpPr>
        <p:grpSpPr>
          <a:xfrm>
            <a:off x="2646465" y="2447593"/>
            <a:ext cx="566737" cy="559084"/>
            <a:chOff x="5039967" y="1879917"/>
            <a:chExt cx="900000" cy="900000"/>
          </a:xfrm>
          <a:solidFill>
            <a:schemeClr val="bg1"/>
          </a:solidFill>
        </p:grpSpPr>
        <p:sp>
          <p:nvSpPr>
            <p:cNvPr id="66" name="ZoneTexte 1">
              <a:extLst>
                <a:ext uri="{FF2B5EF4-FFF2-40B4-BE49-F238E27FC236}">
                  <a16:creationId xmlns:a16="http://schemas.microsoft.com/office/drawing/2014/main" id="{79627EA7-3835-C427-4755-0F2D5ED6ED84}"/>
                </a:ext>
              </a:extLst>
            </p:cNvPr>
            <p:cNvSpPr txBox="1"/>
            <p:nvPr/>
          </p:nvSpPr>
          <p:spPr>
            <a:xfrm>
              <a:off x="5039967" y="1879917"/>
              <a:ext cx="900000" cy="900000"/>
            </a:xfrm>
            <a:prstGeom prst="rect">
              <a:avLst/>
            </a:prstGeom>
            <a:grpFill/>
            <a:ln w="12700">
              <a:solidFill>
                <a:schemeClr val="bg2">
                  <a:lumMod val="1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55">
                <a:defRPr/>
              </a:pPr>
              <a:endParaRPr lang="en-GB" sz="788" b="1" kern="0">
                <a:solidFill>
                  <a:prstClr val="black"/>
                </a:solidFill>
                <a:latin typeface="Livvic" pitchFamily="2" charset="0"/>
              </a:endParaRPr>
            </a:p>
          </p:txBody>
        </p:sp>
        <p:pic>
          <p:nvPicPr>
            <p:cNvPr id="67" name="Image 61">
              <a:extLst>
                <a:ext uri="{FF2B5EF4-FFF2-40B4-BE49-F238E27FC236}">
                  <a16:creationId xmlns:a16="http://schemas.microsoft.com/office/drawing/2014/main" id="{1D910E29-1999-E58F-4B23-35DA29918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83091" y="1909105"/>
              <a:ext cx="623767" cy="846539"/>
            </a:xfrm>
            <a:prstGeom prst="rect">
              <a:avLst/>
            </a:prstGeom>
            <a:grpFill/>
            <a:ln w="12700">
              <a:noFill/>
            </a:ln>
          </p:spPr>
        </p:pic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AF1562E9-37BB-646F-4CFF-45E6C13AC7F9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63260" y="1530469"/>
            <a:ext cx="429154" cy="433288"/>
          </a:xfrm>
          <a:prstGeom prst="rect">
            <a:avLst/>
          </a:prstGeom>
        </p:spPr>
      </p:pic>
      <p:sp>
        <p:nvSpPr>
          <p:cNvPr id="72" name="ZoneTexte 1">
            <a:extLst>
              <a:ext uri="{FF2B5EF4-FFF2-40B4-BE49-F238E27FC236}">
                <a16:creationId xmlns:a16="http://schemas.microsoft.com/office/drawing/2014/main" id="{0991421D-492C-2E37-630E-5865ABD8BC54}"/>
              </a:ext>
            </a:extLst>
          </p:cNvPr>
          <p:cNvSpPr txBox="1"/>
          <p:nvPr/>
        </p:nvSpPr>
        <p:spPr>
          <a:xfrm>
            <a:off x="5286150" y="1443854"/>
            <a:ext cx="566737" cy="559084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chemeClr val="bg2">
                <a:lumMod val="10000"/>
              </a:schemeClr>
            </a:solidFill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5">
              <a:defRPr/>
            </a:pPr>
            <a:endParaRPr lang="en-GB" sz="788" b="1" kern="0">
              <a:solidFill>
                <a:prstClr val="black"/>
              </a:solidFill>
              <a:latin typeface="Livvic" pitchFamily="2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53C6B7C1-077A-8CAA-9CB4-AD61DE3D67A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5009"/>
          <a:stretch/>
        </p:blipFill>
        <p:spPr>
          <a:xfrm>
            <a:off x="5329887" y="1513506"/>
            <a:ext cx="487134" cy="286197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AA3E6E5-C570-E06F-CC28-7308AF8D022B}"/>
              </a:ext>
            </a:extLst>
          </p:cNvPr>
          <p:cNvSpPr txBox="1"/>
          <p:nvPr/>
        </p:nvSpPr>
        <p:spPr>
          <a:xfrm>
            <a:off x="5191434" y="1801775"/>
            <a:ext cx="7677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b="1"/>
              <a:t>Pretreatment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96FD073C-0668-617F-FBA0-5E8B30184C3E}"/>
              </a:ext>
            </a:extLst>
          </p:cNvPr>
          <p:cNvCxnSpPr>
            <a:cxnSpLocks/>
            <a:stCxn id="72" idx="1"/>
            <a:endCxn id="55" idx="3"/>
          </p:cNvCxnSpPr>
          <p:nvPr/>
        </p:nvCxnSpPr>
        <p:spPr>
          <a:xfrm flipH="1">
            <a:off x="3226434" y="1723396"/>
            <a:ext cx="2059716" cy="49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2659900-F25F-72A0-3BF6-81659ABFB631}"/>
              </a:ext>
            </a:extLst>
          </p:cNvPr>
          <p:cNvCxnSpPr>
            <a:cxnSpLocks/>
            <a:stCxn id="55" idx="2"/>
          </p:cNvCxnSpPr>
          <p:nvPr/>
        </p:nvCxnSpPr>
        <p:spPr>
          <a:xfrm>
            <a:off x="2929306" y="2003437"/>
            <a:ext cx="528" cy="44415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755D250-A25A-5A42-1877-D6CF8E5D367E}"/>
              </a:ext>
            </a:extLst>
          </p:cNvPr>
          <p:cNvCxnSpPr>
            <a:cxnSpLocks/>
            <a:endCxn id="72" idx="2"/>
          </p:cNvCxnSpPr>
          <p:nvPr/>
        </p:nvCxnSpPr>
        <p:spPr>
          <a:xfrm flipV="1">
            <a:off x="5569493" y="2002938"/>
            <a:ext cx="26" cy="45189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18">
            <a:extLst>
              <a:ext uri="{FF2B5EF4-FFF2-40B4-BE49-F238E27FC236}">
                <a16:creationId xmlns:a16="http://schemas.microsoft.com/office/drawing/2014/main" id="{B24923D0-09E1-95E2-5376-598D7A616073}"/>
              </a:ext>
            </a:extLst>
          </p:cNvPr>
          <p:cNvSpPr txBox="1"/>
          <p:nvPr/>
        </p:nvSpPr>
        <p:spPr>
          <a:xfrm>
            <a:off x="5961041" y="4852312"/>
            <a:ext cx="1435193" cy="200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i="1">
                <a:solidFill>
                  <a:srgbClr val="071664"/>
                </a:solidFill>
                <a:latin typeface="Livvic Light" pitchFamily="2" charset="0"/>
              </a:rPr>
              <a:t>3. </a:t>
            </a:r>
            <a:r>
              <a:rPr lang="en-GB" sz="700" i="1">
                <a:solidFill>
                  <a:srgbClr val="071664"/>
                </a:solidFill>
                <a:latin typeface="Livvic Light" pitchFamily="2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 Commission</a:t>
            </a:r>
            <a:endParaRPr lang="en-GB" sz="700" i="1">
              <a:solidFill>
                <a:srgbClr val="071664"/>
              </a:solidFill>
              <a:latin typeface="Livvic Light" pitchFamily="2" charset="0"/>
            </a:endParaRPr>
          </a:p>
        </p:txBody>
      </p:sp>
      <p:sp>
        <p:nvSpPr>
          <p:cNvPr id="9" name="ZoneTexte 18">
            <a:extLst>
              <a:ext uri="{FF2B5EF4-FFF2-40B4-BE49-F238E27FC236}">
                <a16:creationId xmlns:a16="http://schemas.microsoft.com/office/drawing/2014/main" id="{73014EE7-A4D5-3B25-06BE-72D7E17BDFD6}"/>
              </a:ext>
            </a:extLst>
          </p:cNvPr>
          <p:cNvSpPr txBox="1"/>
          <p:nvPr/>
        </p:nvSpPr>
        <p:spPr>
          <a:xfrm>
            <a:off x="4077402" y="4858946"/>
            <a:ext cx="1699206" cy="200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i="1">
                <a:solidFill>
                  <a:srgbClr val="071664"/>
                </a:solidFill>
                <a:latin typeface="Livvic Light" pitchFamily="2" charset="0"/>
              </a:rPr>
              <a:t>2. </a:t>
            </a:r>
            <a:r>
              <a:rPr lang="en-GB" sz="700" i="1">
                <a:solidFill>
                  <a:srgbClr val="071664"/>
                </a:solidFill>
                <a:latin typeface="Livvic Light" pitchFamily="2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circular is PET?, Zero Waste</a:t>
            </a:r>
            <a:endParaRPr lang="en-GB" sz="700" i="1">
              <a:solidFill>
                <a:srgbClr val="071664"/>
              </a:solidFill>
              <a:latin typeface="Livvic Light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F42AC35-5EB1-FC19-9DFA-3F99AB07EABA}"/>
              </a:ext>
            </a:extLst>
          </p:cNvPr>
          <p:cNvSpPr txBox="1"/>
          <p:nvPr/>
        </p:nvSpPr>
        <p:spPr>
          <a:xfrm>
            <a:off x="1478524" y="1593101"/>
            <a:ext cx="1314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>
                <a:solidFill>
                  <a:srgbClr val="071664"/>
                </a:solidFill>
                <a:latin typeface="Quicksand"/>
              </a:rPr>
              <a:t>Mechanical recycling </a:t>
            </a:r>
            <a:endParaRPr lang="en-GB" sz="12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050995-B765-C276-0D23-505C49755EBB}"/>
              </a:ext>
            </a:extLst>
          </p:cNvPr>
          <p:cNvSpPr/>
          <p:nvPr/>
        </p:nvSpPr>
        <p:spPr>
          <a:xfrm>
            <a:off x="6591061" y="2655062"/>
            <a:ext cx="445941" cy="428274"/>
          </a:xfrm>
          <a:prstGeom prst="ellipse">
            <a:avLst/>
          </a:prstGeom>
          <a:noFill/>
          <a:ln w="12700">
            <a:solidFill>
              <a:srgbClr val="0716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87B0D2-8D59-775A-56D4-6CF59015482C}"/>
              </a:ext>
            </a:extLst>
          </p:cNvPr>
          <p:cNvGrpSpPr/>
          <p:nvPr/>
        </p:nvGrpSpPr>
        <p:grpSpPr>
          <a:xfrm>
            <a:off x="6592993" y="2741421"/>
            <a:ext cx="442013" cy="281725"/>
            <a:chOff x="3500438" y="1487915"/>
            <a:chExt cx="1191805" cy="864023"/>
          </a:xfrm>
        </p:grpSpPr>
        <p:pic>
          <p:nvPicPr>
            <p:cNvPr id="21" name="Picture 20" descr="A black and white image of a water bottle&#10;&#10;Description automatically generated">
              <a:extLst>
                <a:ext uri="{FF2B5EF4-FFF2-40B4-BE49-F238E27FC236}">
                  <a16:creationId xmlns:a16="http://schemas.microsoft.com/office/drawing/2014/main" id="{E84BC405-CFAF-86B4-F238-79A306B16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0438" y="1500188"/>
              <a:ext cx="764382" cy="764382"/>
            </a:xfrm>
            <a:prstGeom prst="rect">
              <a:avLst/>
            </a:prstGeom>
          </p:spPr>
        </p:pic>
        <p:pic>
          <p:nvPicPr>
            <p:cNvPr id="22" name="Picture 21" descr="A black and white image of a water bottle&#10;&#10;Description automatically generated">
              <a:extLst>
                <a:ext uri="{FF2B5EF4-FFF2-40B4-BE49-F238E27FC236}">
                  <a16:creationId xmlns:a16="http://schemas.microsoft.com/office/drawing/2014/main" id="{B77528CD-6E42-DE83-F316-55CEADF8B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5656" y="1487915"/>
              <a:ext cx="864023" cy="864023"/>
            </a:xfrm>
            <a:prstGeom prst="rect">
              <a:avLst/>
            </a:prstGeom>
          </p:spPr>
        </p:pic>
        <p:pic>
          <p:nvPicPr>
            <p:cNvPr id="23" name="Picture 22" descr="A black and white image of a water bottle&#10;&#10;Description automatically generated">
              <a:extLst>
                <a:ext uri="{FF2B5EF4-FFF2-40B4-BE49-F238E27FC236}">
                  <a16:creationId xmlns:a16="http://schemas.microsoft.com/office/drawing/2014/main" id="{F3246218-77DC-A4D5-789E-9E1F62C2E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7861" y="1497249"/>
              <a:ext cx="764382" cy="764382"/>
            </a:xfrm>
            <a:prstGeom prst="rect">
              <a:avLst/>
            </a:prstGeom>
          </p:spPr>
        </p:pic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6D45BDFE-9B77-F05C-F9AF-B428587FAE3E}"/>
              </a:ext>
            </a:extLst>
          </p:cNvPr>
          <p:cNvSpPr/>
          <p:nvPr/>
        </p:nvSpPr>
        <p:spPr>
          <a:xfrm>
            <a:off x="7512569" y="3840345"/>
            <a:ext cx="445941" cy="428274"/>
          </a:xfrm>
          <a:prstGeom prst="ellipse">
            <a:avLst/>
          </a:prstGeom>
          <a:noFill/>
          <a:ln w="12700">
            <a:solidFill>
              <a:srgbClr val="0716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E2E04B-BB7A-915E-DAD2-737B5B6CEDFA}"/>
              </a:ext>
            </a:extLst>
          </p:cNvPr>
          <p:cNvGrpSpPr/>
          <p:nvPr/>
        </p:nvGrpSpPr>
        <p:grpSpPr>
          <a:xfrm>
            <a:off x="7514501" y="3926704"/>
            <a:ext cx="442013" cy="281725"/>
            <a:chOff x="3500438" y="1487915"/>
            <a:chExt cx="1191805" cy="864023"/>
          </a:xfrm>
        </p:grpSpPr>
        <p:pic>
          <p:nvPicPr>
            <p:cNvPr id="26" name="Picture 25" descr="A black and white image of a water bottle&#10;&#10;Description automatically generated">
              <a:extLst>
                <a:ext uri="{FF2B5EF4-FFF2-40B4-BE49-F238E27FC236}">
                  <a16:creationId xmlns:a16="http://schemas.microsoft.com/office/drawing/2014/main" id="{8D3D368A-2EC8-965B-4ECD-5B052E478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0438" y="1500188"/>
              <a:ext cx="764382" cy="764382"/>
            </a:xfrm>
            <a:prstGeom prst="rect">
              <a:avLst/>
            </a:prstGeom>
          </p:spPr>
        </p:pic>
        <p:pic>
          <p:nvPicPr>
            <p:cNvPr id="27" name="Picture 26" descr="A black and white image of a water bottle&#10;&#10;Description automatically generated">
              <a:extLst>
                <a:ext uri="{FF2B5EF4-FFF2-40B4-BE49-F238E27FC236}">
                  <a16:creationId xmlns:a16="http://schemas.microsoft.com/office/drawing/2014/main" id="{EBFADE34-7CE4-ACA5-9995-96F9FCA1C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5656" y="1487915"/>
              <a:ext cx="864023" cy="864023"/>
            </a:xfrm>
            <a:prstGeom prst="rect">
              <a:avLst/>
            </a:prstGeom>
          </p:spPr>
        </p:pic>
        <p:pic>
          <p:nvPicPr>
            <p:cNvPr id="28" name="Picture 27" descr="A black and white image of a water bottle&#10;&#10;Description automatically generated">
              <a:extLst>
                <a:ext uri="{FF2B5EF4-FFF2-40B4-BE49-F238E27FC236}">
                  <a16:creationId xmlns:a16="http://schemas.microsoft.com/office/drawing/2014/main" id="{5F715136-5CA3-42DC-7880-46DA5F34A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7861" y="1497249"/>
              <a:ext cx="764382" cy="764382"/>
            </a:xfrm>
            <a:prstGeom prst="rect">
              <a:avLst/>
            </a:prstGeom>
          </p:spPr>
        </p:pic>
      </p:grpSp>
      <p:pic>
        <p:nvPicPr>
          <p:cNvPr id="32" name="Graphic 31" descr="No sign with solid fill">
            <a:extLst>
              <a:ext uri="{FF2B5EF4-FFF2-40B4-BE49-F238E27FC236}">
                <a16:creationId xmlns:a16="http://schemas.microsoft.com/office/drawing/2014/main" id="{50EE8E32-07D8-28F0-0D66-82478791C4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145467" y="4000677"/>
            <a:ext cx="640888" cy="640888"/>
          </a:xfrm>
          <a:prstGeom prst="rect">
            <a:avLst/>
          </a:prstGeom>
        </p:spPr>
      </p:pic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CDDAE4C1-3C45-CA1C-9ACF-A13546BB6D02}"/>
              </a:ext>
            </a:extLst>
          </p:cNvPr>
          <p:cNvCxnSpPr>
            <a:cxnSpLocks/>
            <a:stCxn id="18" idx="3"/>
          </p:cNvCxnSpPr>
          <p:nvPr/>
        </p:nvCxnSpPr>
        <p:spPr>
          <a:xfrm flipH="1">
            <a:off x="4643923" y="2734373"/>
            <a:ext cx="1208938" cy="731435"/>
          </a:xfrm>
          <a:prstGeom prst="curvedConnector3">
            <a:avLst>
              <a:gd name="adj1" fmla="val -18909"/>
            </a:avLst>
          </a:prstGeom>
          <a:ln w="19050">
            <a:solidFill>
              <a:srgbClr val="9D1B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B823CAC-8467-805B-7953-4A6DEFCDC371}"/>
              </a:ext>
            </a:extLst>
          </p:cNvPr>
          <p:cNvSpPr txBox="1"/>
          <p:nvPr/>
        </p:nvSpPr>
        <p:spPr>
          <a:xfrm>
            <a:off x="2929306" y="3322404"/>
            <a:ext cx="1714617" cy="27699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071664"/>
                </a:solidFill>
                <a:latin typeface="Quicksand"/>
              </a:rPr>
              <a:t>DOWN-RECYCLING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88070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F6DBA-549F-550A-199B-39FF21042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F50E1-D2B4-BBEC-D942-FBFF4DC40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12" y="707987"/>
            <a:ext cx="7056175" cy="400366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2527265-21F1-DF69-E12E-C210F4DB73DD}"/>
              </a:ext>
            </a:extLst>
          </p:cNvPr>
          <p:cNvSpPr/>
          <p:nvPr/>
        </p:nvSpPr>
        <p:spPr>
          <a:xfrm>
            <a:off x="2399780" y="4027881"/>
            <a:ext cx="1090036" cy="594831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18">
            <a:extLst>
              <a:ext uri="{FF2B5EF4-FFF2-40B4-BE49-F238E27FC236}">
                <a16:creationId xmlns:a16="http://schemas.microsoft.com/office/drawing/2014/main" id="{D6B8F95A-CAD9-C52C-1147-B1630C9A3CCD}"/>
              </a:ext>
            </a:extLst>
          </p:cNvPr>
          <p:cNvSpPr txBox="1"/>
          <p:nvPr/>
        </p:nvSpPr>
        <p:spPr>
          <a:xfrm>
            <a:off x="891998" y="4826904"/>
            <a:ext cx="5039965" cy="200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i="1">
                <a:solidFill>
                  <a:srgbClr val="071664"/>
                </a:solidFill>
                <a:latin typeface="Livvic Light"/>
              </a:rPr>
              <a:t>https://renewable-carbon.eu/</a:t>
            </a:r>
          </a:p>
        </p:txBody>
      </p:sp>
      <p:sp>
        <p:nvSpPr>
          <p:cNvPr id="49" name="ZoneTexte 13">
            <a:extLst>
              <a:ext uri="{FF2B5EF4-FFF2-40B4-BE49-F238E27FC236}">
                <a16:creationId xmlns:a16="http://schemas.microsoft.com/office/drawing/2014/main" id="{E84FA59C-C395-7CC5-7524-1D5D221A8AB9}"/>
              </a:ext>
            </a:extLst>
          </p:cNvPr>
          <p:cNvSpPr txBox="1"/>
          <p:nvPr/>
        </p:nvSpPr>
        <p:spPr>
          <a:xfrm>
            <a:off x="397721" y="53286"/>
            <a:ext cx="819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>
                <a:solidFill>
                  <a:srgbClr val="071664"/>
                </a:solidFill>
                <a:latin typeface="Quicksand" pitchFamily="2" charset="0"/>
              </a:rPr>
              <a:t>Recycling technologies for PET waste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670DC4-C245-5523-8045-1F71C3875FE0}"/>
              </a:ext>
            </a:extLst>
          </p:cNvPr>
          <p:cNvSpPr txBox="1"/>
          <p:nvPr/>
        </p:nvSpPr>
        <p:spPr>
          <a:xfrm>
            <a:off x="6074002" y="1504800"/>
            <a:ext cx="1438396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71664"/>
                </a:solidFill>
                <a:latin typeface="Quicksand" pitchFamily="2" charset="0"/>
              </a:rPr>
              <a:t>Open-loop</a:t>
            </a:r>
          </a:p>
        </p:txBody>
      </p:sp>
      <p:pic>
        <p:nvPicPr>
          <p:cNvPr id="5" name="Graphique 1">
            <a:extLst>
              <a:ext uri="{FF2B5EF4-FFF2-40B4-BE49-F238E27FC236}">
                <a16:creationId xmlns:a16="http://schemas.microsoft.com/office/drawing/2014/main" id="{80D41EAD-D31E-7A3C-344E-77B6E7C5F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9780" y="4107978"/>
            <a:ext cx="1027869" cy="435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7D334A-E40F-BA92-A310-3283D3D8CA5C}"/>
              </a:ext>
            </a:extLst>
          </p:cNvPr>
          <p:cNvSpPr/>
          <p:nvPr/>
        </p:nvSpPr>
        <p:spPr>
          <a:xfrm>
            <a:off x="4039330" y="3739387"/>
            <a:ext cx="1022400" cy="368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560F52-6CB7-D5C2-EA1E-E5BF2A2357ED}"/>
              </a:ext>
            </a:extLst>
          </p:cNvPr>
          <p:cNvSpPr/>
          <p:nvPr/>
        </p:nvSpPr>
        <p:spPr>
          <a:xfrm>
            <a:off x="5263243" y="3513149"/>
            <a:ext cx="871200" cy="368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209762-D764-133F-3D93-BD307EF343FB}"/>
              </a:ext>
            </a:extLst>
          </p:cNvPr>
          <p:cNvSpPr txBox="1"/>
          <p:nvPr/>
        </p:nvSpPr>
        <p:spPr>
          <a:xfrm>
            <a:off x="3994888" y="3757217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rgbClr val="EA418D"/>
                </a:solidFill>
                <a:latin typeface="Amasis MT Pro Medium" panose="02040604050005020304" pitchFamily="18" charset="0"/>
              </a:rPr>
              <a:t>Methanolysis</a:t>
            </a:r>
            <a:endParaRPr lang="en-GB" sz="1200" dirty="0">
              <a:solidFill>
                <a:srgbClr val="EA418D"/>
              </a:solidFill>
              <a:latin typeface="Amasis MT Pro Medium" panose="02040604050005020304" pitchFamily="18" charset="0"/>
            </a:endParaRPr>
          </a:p>
          <a:p>
            <a:endParaRPr lang="en-GB" sz="1200" b="1" dirty="0">
              <a:solidFill>
                <a:srgbClr val="ED66A3"/>
              </a:solidFill>
              <a:latin typeface="Quicksan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4B5544-6021-A10B-12AD-2CC4A2373A24}"/>
              </a:ext>
            </a:extLst>
          </p:cNvPr>
          <p:cNvSpPr txBox="1"/>
          <p:nvPr/>
        </p:nvSpPr>
        <p:spPr>
          <a:xfrm>
            <a:off x="5263243" y="3558944"/>
            <a:ext cx="898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EA418D"/>
                </a:solidFill>
                <a:latin typeface="Amasis MT Pro Medium" panose="02040604050005020304" pitchFamily="18" charset="0"/>
              </a:rPr>
              <a:t>Glycolysis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4E6AE77-E6EB-FD86-F827-882F7814C939}"/>
              </a:ext>
            </a:extLst>
          </p:cNvPr>
          <p:cNvSpPr/>
          <p:nvPr/>
        </p:nvSpPr>
        <p:spPr>
          <a:xfrm>
            <a:off x="5356800" y="1447200"/>
            <a:ext cx="2872800" cy="2065947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59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CFA68-164E-07C7-345F-EE04E26C5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51">
            <a:extLst>
              <a:ext uri="{FF2B5EF4-FFF2-40B4-BE49-F238E27FC236}">
                <a16:creationId xmlns:a16="http://schemas.microsoft.com/office/drawing/2014/main" id="{FD989470-83EB-5334-67EA-65E84E216D24}"/>
              </a:ext>
            </a:extLst>
          </p:cNvPr>
          <p:cNvSpPr/>
          <p:nvPr/>
        </p:nvSpPr>
        <p:spPr>
          <a:xfrm>
            <a:off x="2729342" y="697140"/>
            <a:ext cx="1402742" cy="1387781"/>
          </a:xfrm>
          <a:prstGeom prst="ellipse">
            <a:avLst/>
          </a:prstGeom>
          <a:solidFill>
            <a:schemeClr val="bg1"/>
          </a:solidFill>
          <a:ln w="6350">
            <a:solidFill>
              <a:srgbClr val="8E3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70"/>
            <a:endParaRPr lang="en-US">
              <a:solidFill>
                <a:prstClr val="white"/>
              </a:solidFill>
              <a:latin typeface="Livvic Light"/>
            </a:endParaRPr>
          </a:p>
        </p:txBody>
      </p:sp>
      <p:grpSp>
        <p:nvGrpSpPr>
          <p:cNvPr id="5" name="Groupe 30">
            <a:extLst>
              <a:ext uri="{FF2B5EF4-FFF2-40B4-BE49-F238E27FC236}">
                <a16:creationId xmlns:a16="http://schemas.microsoft.com/office/drawing/2014/main" id="{CBEFDF43-B7C9-E5D7-2F7A-0C2D983A43E3}"/>
              </a:ext>
            </a:extLst>
          </p:cNvPr>
          <p:cNvGrpSpPr/>
          <p:nvPr/>
        </p:nvGrpSpPr>
        <p:grpSpPr>
          <a:xfrm>
            <a:off x="4945135" y="737402"/>
            <a:ext cx="1301519" cy="1544333"/>
            <a:chOff x="6916715" y="967749"/>
            <a:chExt cx="2010593" cy="2385694"/>
          </a:xfrm>
          <a:solidFill>
            <a:schemeClr val="bg1"/>
          </a:solidFill>
        </p:grpSpPr>
        <p:sp>
          <p:nvSpPr>
            <p:cNvPr id="6" name="Ellipse 26">
              <a:extLst>
                <a:ext uri="{FF2B5EF4-FFF2-40B4-BE49-F238E27FC236}">
                  <a16:creationId xmlns:a16="http://schemas.microsoft.com/office/drawing/2014/main" id="{429A972D-BF78-F5B9-F465-268145111F26}"/>
                </a:ext>
              </a:extLst>
            </p:cNvPr>
            <p:cNvSpPr/>
            <p:nvPr/>
          </p:nvSpPr>
          <p:spPr>
            <a:xfrm>
              <a:off x="6916715" y="967749"/>
              <a:ext cx="2010593" cy="1989149"/>
            </a:xfrm>
            <a:prstGeom prst="ellipse">
              <a:avLst/>
            </a:prstGeom>
            <a:grpFill/>
            <a:ln w="6350">
              <a:solidFill>
                <a:srgbClr val="0716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n-US">
                <a:solidFill>
                  <a:prstClr val="white"/>
                </a:solidFill>
                <a:latin typeface="Livvic Light"/>
              </a:endParaRPr>
            </a:p>
          </p:txBody>
        </p:sp>
        <p:cxnSp>
          <p:nvCxnSpPr>
            <p:cNvPr id="7" name="Connecteur droit avec flèche 27">
              <a:extLst>
                <a:ext uri="{FF2B5EF4-FFF2-40B4-BE49-F238E27FC236}">
                  <a16:creationId xmlns:a16="http://schemas.microsoft.com/office/drawing/2014/main" id="{E11447CC-6AE1-DE3B-CB2B-688B2B2474D0}"/>
                </a:ext>
              </a:extLst>
            </p:cNvPr>
            <p:cNvCxnSpPr>
              <a:cxnSpLocks/>
            </p:cNvCxnSpPr>
            <p:nvPr/>
          </p:nvCxnSpPr>
          <p:spPr>
            <a:xfrm>
              <a:off x="7919843" y="2959042"/>
              <a:ext cx="4334" cy="394401"/>
            </a:xfrm>
            <a:prstGeom prst="straightConnector1">
              <a:avLst/>
            </a:prstGeom>
            <a:grpFill/>
            <a:ln w="6350">
              <a:solidFill>
                <a:srgbClr val="0716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ZoneTexte 31">
            <a:extLst>
              <a:ext uri="{FF2B5EF4-FFF2-40B4-BE49-F238E27FC236}">
                <a16:creationId xmlns:a16="http://schemas.microsoft.com/office/drawing/2014/main" id="{2099B85A-9CF4-3CD8-B4AE-7C9B5FB30B54}"/>
              </a:ext>
            </a:extLst>
          </p:cNvPr>
          <p:cNvSpPr txBox="1"/>
          <p:nvPr/>
        </p:nvSpPr>
        <p:spPr>
          <a:xfrm>
            <a:off x="4620603" y="2302472"/>
            <a:ext cx="20347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dirty="0">
                <a:solidFill>
                  <a:srgbClr val="071664"/>
                </a:solidFill>
                <a:latin typeface="Quicksand" pitchFamily="2" charset="0"/>
              </a:rPr>
              <a:t>Clermont-Ferrand</a:t>
            </a:r>
          </a:p>
          <a:p>
            <a:pPr algn="ctr"/>
            <a:r>
              <a:rPr lang="fr-FR" sz="1200" dirty="0" err="1">
                <a:solidFill>
                  <a:srgbClr val="071664"/>
                </a:solidFill>
                <a:latin typeface="Quicksand" pitchFamily="2" charset="0"/>
              </a:rPr>
              <a:t>Headquarters</a:t>
            </a:r>
            <a:br>
              <a:rPr lang="fr-FR" sz="1200" dirty="0">
                <a:solidFill>
                  <a:srgbClr val="071664"/>
                </a:solidFill>
                <a:latin typeface="Quicksand" pitchFamily="2" charset="0"/>
              </a:rPr>
            </a:br>
            <a:endParaRPr lang="fr-FR" sz="1200" dirty="0">
              <a:solidFill>
                <a:srgbClr val="071664"/>
              </a:solidFill>
              <a:latin typeface="Quicksand" pitchFamily="2" charset="0"/>
            </a:endParaRPr>
          </a:p>
          <a:p>
            <a:pPr algn="ctr"/>
            <a:r>
              <a:rPr lang="fr-FR" sz="1200" dirty="0">
                <a:solidFill>
                  <a:srgbClr val="071664"/>
                </a:solidFill>
                <a:latin typeface="Quicksand" pitchFamily="2" charset="0"/>
              </a:rPr>
              <a:t>Process </a:t>
            </a:r>
            <a:r>
              <a:rPr lang="fr-FR" sz="1200" dirty="0" err="1">
                <a:solidFill>
                  <a:srgbClr val="071664"/>
                </a:solidFill>
                <a:latin typeface="Quicksand" pitchFamily="2" charset="0"/>
              </a:rPr>
              <a:t>development</a:t>
            </a:r>
            <a:endParaRPr lang="fr-FR" sz="1200" dirty="0">
              <a:solidFill>
                <a:srgbClr val="071664"/>
              </a:solidFill>
              <a:latin typeface="Quicksand" pitchFamily="2" charset="0"/>
            </a:endParaRPr>
          </a:p>
          <a:p>
            <a:pPr algn="ctr"/>
            <a:endParaRPr lang="fr-FR" sz="1200" dirty="0">
              <a:solidFill>
                <a:srgbClr val="071664"/>
              </a:solidFill>
              <a:latin typeface="Quicksand" pitchFamily="2" charset="0"/>
            </a:endParaRPr>
          </a:p>
          <a:p>
            <a:pPr algn="ctr"/>
            <a:r>
              <a:rPr lang="fr-FR" sz="1200" dirty="0" err="1">
                <a:solidFill>
                  <a:srgbClr val="071664"/>
                </a:solidFill>
                <a:latin typeface="Quicksand" pitchFamily="2" charset="0"/>
              </a:rPr>
              <a:t>Demonstration</a:t>
            </a:r>
            <a:r>
              <a:rPr lang="fr-FR" sz="1200" dirty="0">
                <a:solidFill>
                  <a:srgbClr val="071664"/>
                </a:solidFill>
                <a:latin typeface="Quicksand" pitchFamily="2" charset="0"/>
              </a:rPr>
              <a:t> Plant</a:t>
            </a:r>
          </a:p>
        </p:txBody>
      </p:sp>
      <p:cxnSp>
        <p:nvCxnSpPr>
          <p:cNvPr id="9" name="Connecteur droit avec flèche 34">
            <a:extLst>
              <a:ext uri="{FF2B5EF4-FFF2-40B4-BE49-F238E27FC236}">
                <a16:creationId xmlns:a16="http://schemas.microsoft.com/office/drawing/2014/main" id="{1F93683A-4CE3-683D-651C-46591168B8E7}"/>
              </a:ext>
            </a:extLst>
          </p:cNvPr>
          <p:cNvCxnSpPr>
            <a:cxnSpLocks/>
          </p:cNvCxnSpPr>
          <p:nvPr/>
        </p:nvCxnSpPr>
        <p:spPr>
          <a:xfrm>
            <a:off x="3436702" y="2077704"/>
            <a:ext cx="2806" cy="255308"/>
          </a:xfrm>
          <a:prstGeom prst="straightConnector1">
            <a:avLst/>
          </a:prstGeom>
          <a:solidFill>
            <a:srgbClr val="8E3A80"/>
          </a:solidFill>
          <a:ln w="6350">
            <a:solidFill>
              <a:srgbClr val="8E3A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42">
            <a:extLst>
              <a:ext uri="{FF2B5EF4-FFF2-40B4-BE49-F238E27FC236}">
                <a16:creationId xmlns:a16="http://schemas.microsoft.com/office/drawing/2014/main" id="{26273C2A-EF8B-7974-CF57-7AA6E629234B}"/>
              </a:ext>
            </a:extLst>
          </p:cNvPr>
          <p:cNvCxnSpPr>
            <a:cxnSpLocks/>
          </p:cNvCxnSpPr>
          <p:nvPr/>
        </p:nvCxnSpPr>
        <p:spPr>
          <a:xfrm>
            <a:off x="7723287" y="2043222"/>
            <a:ext cx="3072" cy="279568"/>
          </a:xfrm>
          <a:prstGeom prst="straightConnector1">
            <a:avLst/>
          </a:prstGeom>
          <a:ln w="635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4">
            <a:extLst>
              <a:ext uri="{FF2B5EF4-FFF2-40B4-BE49-F238E27FC236}">
                <a16:creationId xmlns:a16="http://schemas.microsoft.com/office/drawing/2014/main" id="{0F943926-0E23-3EBC-AF2B-EC8209C24F2A}"/>
              </a:ext>
            </a:extLst>
          </p:cNvPr>
          <p:cNvSpPr txBox="1"/>
          <p:nvPr/>
        </p:nvSpPr>
        <p:spPr>
          <a:xfrm>
            <a:off x="2467228" y="2299883"/>
            <a:ext cx="2034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dirty="0">
                <a:solidFill>
                  <a:srgbClr val="071664"/>
                </a:solidFill>
                <a:latin typeface="Quicksand" pitchFamily="2" charset="0"/>
              </a:rPr>
              <a:t>Toulouse</a:t>
            </a:r>
          </a:p>
          <a:p>
            <a:pPr algn="ctr"/>
            <a:r>
              <a:rPr lang="fr-FR" sz="1200" dirty="0" err="1">
                <a:solidFill>
                  <a:srgbClr val="071664"/>
                </a:solidFill>
                <a:latin typeface="Quicksand" pitchFamily="2" charset="0"/>
              </a:rPr>
              <a:t>Research</a:t>
            </a:r>
            <a:r>
              <a:rPr lang="fr-FR" sz="1200" dirty="0">
                <a:solidFill>
                  <a:srgbClr val="071664"/>
                </a:solidFill>
                <a:latin typeface="Quicksand" pitchFamily="2" charset="0"/>
              </a:rPr>
              <a:t> center</a:t>
            </a:r>
            <a:endParaRPr lang="fr-FR" sz="1050" dirty="0">
              <a:solidFill>
                <a:srgbClr val="071664"/>
              </a:solidFill>
              <a:latin typeface="Quicksand" pitchFamily="2" charset="0"/>
            </a:endParaRPr>
          </a:p>
        </p:txBody>
      </p:sp>
      <p:sp>
        <p:nvSpPr>
          <p:cNvPr id="13" name="ZoneTexte 9">
            <a:extLst>
              <a:ext uri="{FF2B5EF4-FFF2-40B4-BE49-F238E27FC236}">
                <a16:creationId xmlns:a16="http://schemas.microsoft.com/office/drawing/2014/main" id="{7B3A04F1-AC78-1DCE-E260-D6774D1DA3E2}"/>
              </a:ext>
            </a:extLst>
          </p:cNvPr>
          <p:cNvSpPr txBox="1"/>
          <p:nvPr/>
        </p:nvSpPr>
        <p:spPr>
          <a:xfrm>
            <a:off x="3056660" y="2792325"/>
            <a:ext cx="88298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400" err="1">
                <a:solidFill>
                  <a:srgbClr val="232F61"/>
                </a:solidFill>
                <a:latin typeface="Livvic Medium"/>
                <a:cs typeface="Calibri Light"/>
              </a:rPr>
              <a:t>PopLaB</a:t>
            </a:r>
            <a:endParaRPr lang="fr-FR" sz="1400">
              <a:solidFill>
                <a:srgbClr val="232F61"/>
              </a:solidFill>
              <a:latin typeface="Livvic Medium"/>
              <a:cs typeface="Calibri Light"/>
            </a:endParaRPr>
          </a:p>
        </p:txBody>
      </p:sp>
      <p:sp>
        <p:nvSpPr>
          <p:cNvPr id="14" name="ZoneTexte 10">
            <a:extLst>
              <a:ext uri="{FF2B5EF4-FFF2-40B4-BE49-F238E27FC236}">
                <a16:creationId xmlns:a16="http://schemas.microsoft.com/office/drawing/2014/main" id="{3F97B153-4517-622E-F634-66C29FA3A2B2}"/>
              </a:ext>
            </a:extLst>
          </p:cNvPr>
          <p:cNvSpPr txBox="1"/>
          <p:nvPr/>
        </p:nvSpPr>
        <p:spPr>
          <a:xfrm>
            <a:off x="6754100" y="2280189"/>
            <a:ext cx="20347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dirty="0">
                <a:solidFill>
                  <a:srgbClr val="071664"/>
                </a:solidFill>
                <a:latin typeface="Quicksand" pitchFamily="2" charset="0"/>
              </a:rPr>
              <a:t>Longlaville</a:t>
            </a:r>
          </a:p>
          <a:p>
            <a:pPr algn="ctr"/>
            <a:r>
              <a:rPr lang="fr-FR" sz="1200" dirty="0">
                <a:solidFill>
                  <a:srgbClr val="071664"/>
                </a:solidFill>
                <a:latin typeface="Quicksand" pitchFamily="2" charset="0"/>
              </a:rPr>
              <a:t>PET </a:t>
            </a:r>
            <a:r>
              <a:rPr lang="fr-FR" sz="1200" dirty="0" err="1">
                <a:solidFill>
                  <a:srgbClr val="071664"/>
                </a:solidFill>
                <a:latin typeface="Quicksand" pitchFamily="2" charset="0"/>
              </a:rPr>
              <a:t>biorecycling</a:t>
            </a:r>
            <a:r>
              <a:rPr lang="fr-FR" sz="1200" dirty="0">
                <a:solidFill>
                  <a:srgbClr val="071664"/>
                </a:solidFill>
                <a:latin typeface="Quicksand" pitchFamily="2" charset="0"/>
              </a:rPr>
              <a:t> plant</a:t>
            </a:r>
          </a:p>
          <a:p>
            <a:pPr algn="ctr"/>
            <a:endParaRPr lang="fr-FR" sz="1200" dirty="0">
              <a:solidFill>
                <a:srgbClr val="071664"/>
              </a:solidFill>
              <a:latin typeface="Quicksand" pitchFamily="2" charset="0"/>
            </a:endParaRPr>
          </a:p>
          <a:p>
            <a:pPr algn="ctr"/>
            <a:r>
              <a:rPr lang="fr-FR" sz="1200" dirty="0">
                <a:solidFill>
                  <a:srgbClr val="071664"/>
                </a:solidFill>
                <a:latin typeface="Quicksand" pitchFamily="2" charset="0"/>
              </a:rPr>
              <a:t>Under construction</a:t>
            </a:r>
          </a:p>
          <a:p>
            <a:pPr algn="ctr"/>
            <a:r>
              <a:rPr lang="fr-FR" sz="1200" dirty="0" err="1">
                <a:solidFill>
                  <a:srgbClr val="071664"/>
                </a:solidFill>
                <a:latin typeface="Quicksand" pitchFamily="2" charset="0"/>
              </a:rPr>
              <a:t>Preparing</a:t>
            </a:r>
            <a:r>
              <a:rPr lang="fr-FR" sz="1200" dirty="0">
                <a:solidFill>
                  <a:srgbClr val="071664"/>
                </a:solidFill>
                <a:latin typeface="Quicksand" pitchFamily="2" charset="0"/>
              </a:rPr>
              <a:t> for </a:t>
            </a:r>
            <a:r>
              <a:rPr lang="fr-FR" sz="1200" dirty="0" err="1">
                <a:solidFill>
                  <a:srgbClr val="071664"/>
                </a:solidFill>
                <a:latin typeface="Quicksand" pitchFamily="2" charset="0"/>
              </a:rPr>
              <a:t>operations</a:t>
            </a:r>
            <a:endParaRPr lang="fr-FR" sz="1200" dirty="0">
              <a:solidFill>
                <a:srgbClr val="071664"/>
              </a:solidFill>
              <a:latin typeface="Quicksand" pitchFamily="2" charset="0"/>
            </a:endParaRPr>
          </a:p>
          <a:p>
            <a:pPr algn="ctr"/>
            <a:endParaRPr lang="fr-FR" sz="1200" dirty="0">
              <a:solidFill>
                <a:srgbClr val="071664"/>
              </a:solidFill>
              <a:latin typeface="Quicksand" pitchFamily="2" charset="0"/>
            </a:endParaRPr>
          </a:p>
          <a:p>
            <a:pPr algn="ctr"/>
            <a:r>
              <a:rPr lang="fr-FR" sz="1200" dirty="0">
                <a:solidFill>
                  <a:srgbClr val="071664"/>
                </a:solidFill>
                <a:latin typeface="Quicksand" pitchFamily="2" charset="0"/>
              </a:rPr>
              <a:t>First </a:t>
            </a:r>
            <a:r>
              <a:rPr lang="fr-FR" sz="1200" dirty="0" err="1">
                <a:solidFill>
                  <a:srgbClr val="071664"/>
                </a:solidFill>
                <a:latin typeface="Quicksand" pitchFamily="2" charset="0"/>
              </a:rPr>
              <a:t>products</a:t>
            </a:r>
            <a:r>
              <a:rPr lang="fr-FR" sz="1200" dirty="0">
                <a:solidFill>
                  <a:srgbClr val="071664"/>
                </a:solidFill>
                <a:latin typeface="Quicksand" pitchFamily="2" charset="0"/>
              </a:rPr>
              <a:t> </a:t>
            </a:r>
            <a:r>
              <a:rPr lang="fr-FR" sz="1200" dirty="0" err="1">
                <a:solidFill>
                  <a:srgbClr val="071664"/>
                </a:solidFill>
                <a:latin typeface="Quicksand" pitchFamily="2" charset="0"/>
              </a:rPr>
              <a:t>deliveries</a:t>
            </a:r>
            <a:r>
              <a:rPr lang="fr-FR" sz="1200" dirty="0">
                <a:solidFill>
                  <a:srgbClr val="071664"/>
                </a:solidFill>
                <a:latin typeface="Quicksand" pitchFamily="2" charset="0"/>
              </a:rPr>
              <a:t> in 2026</a:t>
            </a:r>
            <a:endParaRPr lang="fr-FR" sz="1050" dirty="0">
              <a:solidFill>
                <a:srgbClr val="071664"/>
              </a:solidFill>
              <a:latin typeface="Quicksand" pitchFamily="2" charset="0"/>
            </a:endParaRPr>
          </a:p>
        </p:txBody>
      </p:sp>
      <p:sp>
        <p:nvSpPr>
          <p:cNvPr id="15" name="Ellipse 18">
            <a:extLst>
              <a:ext uri="{FF2B5EF4-FFF2-40B4-BE49-F238E27FC236}">
                <a16:creationId xmlns:a16="http://schemas.microsoft.com/office/drawing/2014/main" id="{6164DE77-522C-01B8-10D6-23E65C4F778D}"/>
              </a:ext>
            </a:extLst>
          </p:cNvPr>
          <p:cNvSpPr/>
          <p:nvPr/>
        </p:nvSpPr>
        <p:spPr>
          <a:xfrm>
            <a:off x="7080034" y="735857"/>
            <a:ext cx="1301519" cy="1287637"/>
          </a:xfrm>
          <a:prstGeom prst="ellipse">
            <a:avLst/>
          </a:prstGeom>
          <a:solidFill>
            <a:schemeClr val="bg1"/>
          </a:solidFill>
          <a:ln w="6350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70"/>
            <a:endParaRPr lang="en-US">
              <a:solidFill>
                <a:prstClr val="white"/>
              </a:solidFill>
              <a:latin typeface="Livvic Light"/>
            </a:endParaRPr>
          </a:p>
        </p:txBody>
      </p:sp>
      <p:pic>
        <p:nvPicPr>
          <p:cNvPr id="16" name="Image 23">
            <a:extLst>
              <a:ext uri="{FF2B5EF4-FFF2-40B4-BE49-F238E27FC236}">
                <a16:creationId xmlns:a16="http://schemas.microsoft.com/office/drawing/2014/main" id="{9DE3F603-8EA6-78E6-E90A-1FFC59E16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88" r="21888"/>
          <a:stretch/>
        </p:blipFill>
        <p:spPr>
          <a:xfrm>
            <a:off x="7109201" y="760708"/>
            <a:ext cx="1237344" cy="1237934"/>
          </a:xfrm>
          <a:prstGeom prst="ellipse">
            <a:avLst/>
          </a:prstGeom>
        </p:spPr>
      </p:pic>
      <p:pic>
        <p:nvPicPr>
          <p:cNvPr id="17" name="Graphique 21">
            <a:extLst>
              <a:ext uri="{FF2B5EF4-FFF2-40B4-BE49-F238E27FC236}">
                <a16:creationId xmlns:a16="http://schemas.microsoft.com/office/drawing/2014/main" id="{1812DBA1-A32B-B241-E351-FC88A0692E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133766">
            <a:off x="8059252" y="846429"/>
            <a:ext cx="308043" cy="297224"/>
          </a:xfrm>
          <a:prstGeom prst="rect">
            <a:avLst/>
          </a:prstGeom>
        </p:spPr>
      </p:pic>
      <p:pic>
        <p:nvPicPr>
          <p:cNvPr id="18" name="Image 36">
            <a:extLst>
              <a:ext uri="{FF2B5EF4-FFF2-40B4-BE49-F238E27FC236}">
                <a16:creationId xmlns:a16="http://schemas.microsoft.com/office/drawing/2014/main" id="{B806D25C-E4D4-6DE0-46ED-46D3F7D592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1626" y="736867"/>
            <a:ext cx="1318174" cy="1318174"/>
          </a:xfrm>
          <a:prstGeom prst="ellipse">
            <a:avLst/>
          </a:prstGeom>
        </p:spPr>
      </p:pic>
      <p:pic>
        <p:nvPicPr>
          <p:cNvPr id="19" name="Graphique 5">
            <a:extLst>
              <a:ext uri="{FF2B5EF4-FFF2-40B4-BE49-F238E27FC236}">
                <a16:creationId xmlns:a16="http://schemas.microsoft.com/office/drawing/2014/main" id="{18D1F881-ACC1-7412-053C-D1BE5B5DD6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11574">
            <a:off x="2744241" y="1665900"/>
            <a:ext cx="308043" cy="297224"/>
          </a:xfrm>
          <a:prstGeom prst="rect">
            <a:avLst/>
          </a:prstGeom>
        </p:spPr>
      </p:pic>
      <p:pic>
        <p:nvPicPr>
          <p:cNvPr id="20" name="Image 44">
            <a:extLst>
              <a:ext uri="{FF2B5EF4-FFF2-40B4-BE49-F238E27FC236}">
                <a16:creationId xmlns:a16="http://schemas.microsoft.com/office/drawing/2014/main" id="{CAC67E5A-19FA-A5B8-8A0F-EE1A7B043E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00" r="12500"/>
          <a:stretch/>
        </p:blipFill>
        <p:spPr>
          <a:xfrm>
            <a:off x="4986792" y="773521"/>
            <a:ext cx="1215396" cy="1215396"/>
          </a:xfrm>
          <a:prstGeom prst="ellipse">
            <a:avLst/>
          </a:prstGeom>
        </p:spPr>
      </p:pic>
      <p:pic>
        <p:nvPicPr>
          <p:cNvPr id="21" name="Graphique 6">
            <a:extLst>
              <a:ext uri="{FF2B5EF4-FFF2-40B4-BE49-F238E27FC236}">
                <a16:creationId xmlns:a16="http://schemas.microsoft.com/office/drawing/2014/main" id="{B56320D3-1BDD-A222-5250-CE35CBF927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133766">
            <a:off x="5924354" y="847974"/>
            <a:ext cx="308043" cy="297224"/>
          </a:xfrm>
          <a:prstGeom prst="rect">
            <a:avLst/>
          </a:prstGeom>
        </p:spPr>
      </p:pic>
      <p:pic>
        <p:nvPicPr>
          <p:cNvPr id="22" name="Image 15">
            <a:extLst>
              <a:ext uri="{FF2B5EF4-FFF2-40B4-BE49-F238E27FC236}">
                <a16:creationId xmlns:a16="http://schemas.microsoft.com/office/drawing/2014/main" id="{0355B960-6842-F2DA-D1D1-2787BCDF3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276" y="3131823"/>
            <a:ext cx="469305" cy="263690"/>
          </a:xfrm>
          <a:prstGeom prst="rect">
            <a:avLst/>
          </a:prstGeom>
        </p:spPr>
      </p:pic>
      <p:pic>
        <p:nvPicPr>
          <p:cNvPr id="23" name="Picture 18">
            <a:extLst>
              <a:ext uri="{FF2B5EF4-FFF2-40B4-BE49-F238E27FC236}">
                <a16:creationId xmlns:a16="http://schemas.microsoft.com/office/drawing/2014/main" id="{14C3ADE3-96ED-6701-E011-BC4C06128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420" y="3113413"/>
            <a:ext cx="599294" cy="26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>
            <a:extLst>
              <a:ext uri="{FF2B5EF4-FFF2-40B4-BE49-F238E27FC236}">
                <a16:creationId xmlns:a16="http://schemas.microsoft.com/office/drawing/2014/main" id="{C6C5CAC8-AC32-3C92-14B7-66820FA04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591" y="3100102"/>
            <a:ext cx="599294" cy="26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e 40">
            <a:extLst>
              <a:ext uri="{FF2B5EF4-FFF2-40B4-BE49-F238E27FC236}">
                <a16:creationId xmlns:a16="http://schemas.microsoft.com/office/drawing/2014/main" id="{BB689E2F-2990-134B-DA69-3D653FE1A698}"/>
              </a:ext>
            </a:extLst>
          </p:cNvPr>
          <p:cNvGrpSpPr/>
          <p:nvPr/>
        </p:nvGrpSpPr>
        <p:grpSpPr>
          <a:xfrm>
            <a:off x="426724" y="611447"/>
            <a:ext cx="1900261" cy="2254777"/>
            <a:chOff x="6916715" y="967749"/>
            <a:chExt cx="2010593" cy="2385694"/>
          </a:xfrm>
        </p:grpSpPr>
        <p:sp>
          <p:nvSpPr>
            <p:cNvPr id="26" name="Ellipse 41">
              <a:extLst>
                <a:ext uri="{FF2B5EF4-FFF2-40B4-BE49-F238E27FC236}">
                  <a16:creationId xmlns:a16="http://schemas.microsoft.com/office/drawing/2014/main" id="{4CE6BD53-9E29-8A56-30B9-C1AFBC34B655}"/>
                </a:ext>
              </a:extLst>
            </p:cNvPr>
            <p:cNvSpPr/>
            <p:nvPr/>
          </p:nvSpPr>
          <p:spPr>
            <a:xfrm>
              <a:off x="6916715" y="967749"/>
              <a:ext cx="2010593" cy="1989149"/>
            </a:xfrm>
            <a:prstGeom prst="ellipse">
              <a:avLst/>
            </a:prstGeom>
            <a:noFill/>
            <a:ln w="6350">
              <a:solidFill>
                <a:srgbClr val="0716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12760"/>
              <a:endParaRPr lang="en-US" sz="3200">
                <a:solidFill>
                  <a:prstClr val="white"/>
                </a:solidFill>
                <a:latin typeface="Livvic Light"/>
              </a:endParaRPr>
            </a:p>
          </p:txBody>
        </p:sp>
        <p:cxnSp>
          <p:nvCxnSpPr>
            <p:cNvPr id="27" name="Connecteur droit avec flèche 42">
              <a:extLst>
                <a:ext uri="{FF2B5EF4-FFF2-40B4-BE49-F238E27FC236}">
                  <a16:creationId xmlns:a16="http://schemas.microsoft.com/office/drawing/2014/main" id="{2B9D27E3-E82F-D496-E25A-DCD8D6E8D38B}"/>
                </a:ext>
              </a:extLst>
            </p:cNvPr>
            <p:cNvCxnSpPr>
              <a:cxnSpLocks/>
            </p:cNvCxnSpPr>
            <p:nvPr/>
          </p:nvCxnSpPr>
          <p:spPr>
            <a:xfrm>
              <a:off x="7919843" y="2959042"/>
              <a:ext cx="4334" cy="394401"/>
            </a:xfrm>
            <a:prstGeom prst="straightConnector1">
              <a:avLst/>
            </a:prstGeom>
            <a:ln w="6350">
              <a:solidFill>
                <a:srgbClr val="00A4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orme libre : forme 43">
              <a:extLst>
                <a:ext uri="{FF2B5EF4-FFF2-40B4-BE49-F238E27FC236}">
                  <a16:creationId xmlns:a16="http://schemas.microsoft.com/office/drawing/2014/main" id="{6AFB4D13-8793-389C-40D8-DB9FA2261CAB}"/>
                </a:ext>
              </a:extLst>
            </p:cNvPr>
            <p:cNvSpPr/>
            <p:nvPr/>
          </p:nvSpPr>
          <p:spPr>
            <a:xfrm>
              <a:off x="6999586" y="1050389"/>
              <a:ext cx="1852877" cy="1832007"/>
            </a:xfrm>
            <a:custGeom>
              <a:avLst/>
              <a:gdLst>
                <a:gd name="connsiteX0" fmla="*/ 1536951 w 1536950"/>
                <a:gd name="connsiteY0" fmla="*/ 768011 h 1536021"/>
                <a:gd name="connsiteX1" fmla="*/ 768476 w 1536950"/>
                <a:gd name="connsiteY1" fmla="*/ 1536022 h 1536021"/>
                <a:gd name="connsiteX2" fmla="*/ 0 w 1536950"/>
                <a:gd name="connsiteY2" fmla="*/ 768011 h 1536021"/>
                <a:gd name="connsiteX3" fmla="*/ 768476 w 1536950"/>
                <a:gd name="connsiteY3" fmla="*/ 0 h 1536021"/>
                <a:gd name="connsiteX4" fmla="*/ 1536951 w 1536950"/>
                <a:gd name="connsiteY4" fmla="*/ 768011 h 153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950" h="1536021">
                  <a:moveTo>
                    <a:pt x="1536951" y="768011"/>
                  </a:moveTo>
                  <a:cubicBezTo>
                    <a:pt x="1536951" y="1192172"/>
                    <a:pt x="1192892" y="1536022"/>
                    <a:pt x="768476" y="1536022"/>
                  </a:cubicBezTo>
                  <a:cubicBezTo>
                    <a:pt x="344058" y="1536022"/>
                    <a:pt x="0" y="1192172"/>
                    <a:pt x="0" y="768011"/>
                  </a:cubicBezTo>
                  <a:cubicBezTo>
                    <a:pt x="0" y="343850"/>
                    <a:pt x="344059" y="0"/>
                    <a:pt x="768476" y="0"/>
                  </a:cubicBezTo>
                  <a:cubicBezTo>
                    <a:pt x="1192893" y="0"/>
                    <a:pt x="1536951" y="343850"/>
                    <a:pt x="1536951" y="768011"/>
                  </a:cubicBezTo>
                  <a:close/>
                </a:path>
              </a:pathLst>
            </a:custGeom>
            <a:solidFill>
              <a:srgbClr val="071664"/>
            </a:solidFill>
            <a:ln w="1292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12760"/>
              <a:endParaRPr lang="en-US" sz="3200">
                <a:solidFill>
                  <a:prstClr val="black"/>
                </a:solidFill>
                <a:latin typeface="Livvic Light"/>
              </a:endParaRPr>
            </a:p>
          </p:txBody>
        </p:sp>
      </p:grpSp>
      <p:sp>
        <p:nvSpPr>
          <p:cNvPr id="29" name="ZoneTexte 45">
            <a:extLst>
              <a:ext uri="{FF2B5EF4-FFF2-40B4-BE49-F238E27FC236}">
                <a16:creationId xmlns:a16="http://schemas.microsoft.com/office/drawing/2014/main" id="{92A1B1E6-53C0-A70D-97B7-F99307FF0B25}"/>
              </a:ext>
            </a:extLst>
          </p:cNvPr>
          <p:cNvSpPr txBox="1"/>
          <p:nvPr/>
        </p:nvSpPr>
        <p:spPr>
          <a:xfrm>
            <a:off x="71750" y="2843857"/>
            <a:ext cx="26007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133" b="1" i="0" dirty="0">
                <a:solidFill>
                  <a:srgbClr val="071664"/>
                </a:solidFill>
                <a:effectLst/>
                <a:latin typeface="Quicksand" pitchFamily="2" charset="0"/>
              </a:rPr>
              <a:t>3 </a:t>
            </a:r>
            <a:r>
              <a:rPr lang="fr-FR" sz="1600" b="0" i="0" dirty="0">
                <a:solidFill>
                  <a:srgbClr val="071664"/>
                </a:solidFill>
                <a:effectLst/>
                <a:latin typeface="Quicksand" pitchFamily="2" charset="0"/>
              </a:rPr>
              <a:t>sites</a:t>
            </a:r>
          </a:p>
          <a:p>
            <a:pPr algn="ctr"/>
            <a:r>
              <a:rPr lang="fr-FR" sz="1600" dirty="0">
                <a:solidFill>
                  <a:srgbClr val="071664"/>
                </a:solidFill>
                <a:latin typeface="Quicksand" pitchFamily="2" charset="0"/>
              </a:rPr>
              <a:t>150 people</a:t>
            </a:r>
          </a:p>
        </p:txBody>
      </p:sp>
      <p:pic>
        <p:nvPicPr>
          <p:cNvPr id="30" name="Picture 12">
            <a:extLst>
              <a:ext uri="{FF2B5EF4-FFF2-40B4-BE49-F238E27FC236}">
                <a16:creationId xmlns:a16="http://schemas.microsoft.com/office/drawing/2014/main" id="{C0504A8B-09DA-25E8-8353-424DBC974E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311" y="959004"/>
            <a:ext cx="1182675" cy="1204167"/>
          </a:xfrm>
          <a:prstGeom prst="rect">
            <a:avLst/>
          </a:prstGeom>
        </p:spPr>
      </p:pic>
      <p:pic>
        <p:nvPicPr>
          <p:cNvPr id="31" name="Image 4">
            <a:extLst>
              <a:ext uri="{FF2B5EF4-FFF2-40B4-BE49-F238E27FC236}">
                <a16:creationId xmlns:a16="http://schemas.microsoft.com/office/drawing/2014/main" id="{5B056A74-AB07-A259-47A7-D8D5BBCA55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000">
            <a:off x="976812" y="1700477"/>
            <a:ext cx="298664" cy="290357"/>
          </a:xfrm>
          <a:prstGeom prst="rect">
            <a:avLst/>
          </a:prstGeom>
        </p:spPr>
      </p:pic>
      <p:pic>
        <p:nvPicPr>
          <p:cNvPr id="32" name="Image 4">
            <a:extLst>
              <a:ext uri="{FF2B5EF4-FFF2-40B4-BE49-F238E27FC236}">
                <a16:creationId xmlns:a16="http://schemas.microsoft.com/office/drawing/2014/main" id="{5DE46441-8476-44EC-DF0C-761E780FED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">
            <a:off x="1211291" y="1323785"/>
            <a:ext cx="393127" cy="372224"/>
          </a:xfrm>
          <a:prstGeom prst="rect">
            <a:avLst/>
          </a:prstGeom>
        </p:spPr>
      </p:pic>
      <p:pic>
        <p:nvPicPr>
          <p:cNvPr id="33" name="Image 4">
            <a:extLst>
              <a:ext uri="{FF2B5EF4-FFF2-40B4-BE49-F238E27FC236}">
                <a16:creationId xmlns:a16="http://schemas.microsoft.com/office/drawing/2014/main" id="{9CB3200D-3035-F7EF-34BA-8A6B0139FE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00">
            <a:off x="1577417" y="903405"/>
            <a:ext cx="367936" cy="334439"/>
          </a:xfrm>
          <a:prstGeom prst="rect">
            <a:avLst/>
          </a:prstGeom>
        </p:spPr>
      </p:pic>
      <p:sp>
        <p:nvSpPr>
          <p:cNvPr id="11" name="ZoneTexte 13">
            <a:extLst>
              <a:ext uri="{FF2B5EF4-FFF2-40B4-BE49-F238E27FC236}">
                <a16:creationId xmlns:a16="http://schemas.microsoft.com/office/drawing/2014/main" id="{B4BD6110-A89C-1727-09A1-67312A3CFEAC}"/>
              </a:ext>
            </a:extLst>
          </p:cNvPr>
          <p:cNvSpPr txBox="1"/>
          <p:nvPr/>
        </p:nvSpPr>
        <p:spPr>
          <a:xfrm>
            <a:off x="397721" y="53286"/>
            <a:ext cx="819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rgbClr val="071664"/>
                </a:solidFill>
                <a:latin typeface="Quicksand" pitchFamily="2" charset="0"/>
              </a:rPr>
              <a:t>Carbios, a French biotech with international ambitions</a:t>
            </a:r>
            <a:endParaRPr lang="fr-FR" sz="1800" b="1">
              <a:solidFill>
                <a:srgbClr val="071664"/>
              </a:solidFill>
              <a:latin typeface="Quicksand" pitchFamily="2" charset="0"/>
            </a:endParaRPr>
          </a:p>
        </p:txBody>
      </p:sp>
      <p:sp>
        <p:nvSpPr>
          <p:cNvPr id="3" name="ZoneTexte 4">
            <a:extLst>
              <a:ext uri="{FF2B5EF4-FFF2-40B4-BE49-F238E27FC236}">
                <a16:creationId xmlns:a16="http://schemas.microsoft.com/office/drawing/2014/main" id="{0E0C96B4-3748-547C-2068-179C9BBE35F9}"/>
              </a:ext>
            </a:extLst>
          </p:cNvPr>
          <p:cNvSpPr txBox="1"/>
          <p:nvPr/>
        </p:nvSpPr>
        <p:spPr>
          <a:xfrm>
            <a:off x="2442935" y="3564356"/>
            <a:ext cx="2034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>
                <a:solidFill>
                  <a:srgbClr val="071664"/>
                </a:solidFill>
                <a:latin typeface="Quicksand" pitchFamily="2" charset="0"/>
              </a:rPr>
              <a:t>Pr Alain Marty </a:t>
            </a:r>
          </a:p>
          <a:p>
            <a:pPr algn="ctr"/>
            <a:r>
              <a:rPr lang="fr-FR" sz="1200" dirty="0">
                <a:solidFill>
                  <a:srgbClr val="071664"/>
                </a:solidFill>
                <a:latin typeface="Quicksand" pitchFamily="2" charset="0"/>
              </a:rPr>
              <a:t>(Chief Scientific </a:t>
            </a:r>
            <a:r>
              <a:rPr lang="fr-FR" sz="1200" dirty="0" err="1">
                <a:solidFill>
                  <a:srgbClr val="071664"/>
                </a:solidFill>
                <a:latin typeface="Quicksand" pitchFamily="2" charset="0"/>
              </a:rPr>
              <a:t>Officer</a:t>
            </a:r>
            <a:r>
              <a:rPr lang="fr-FR" sz="1200" dirty="0">
                <a:solidFill>
                  <a:srgbClr val="071664"/>
                </a:solidFill>
                <a:latin typeface="Quicksand" pitchFamily="2" charset="0"/>
              </a:rPr>
              <a:t>) and team</a:t>
            </a:r>
          </a:p>
          <a:p>
            <a:pPr algn="ctr"/>
            <a:endParaRPr lang="fr-FR" sz="1200" dirty="0">
              <a:solidFill>
                <a:srgbClr val="071664"/>
              </a:solidFill>
              <a:latin typeface="Quicksand" pitchFamily="2" charset="0"/>
            </a:endParaRPr>
          </a:p>
          <a:p>
            <a:pPr algn="ctr"/>
            <a:r>
              <a:rPr lang="fr-FR" sz="1200" dirty="0">
                <a:solidFill>
                  <a:srgbClr val="071664"/>
                </a:solidFill>
                <a:latin typeface="Quicksand" pitchFamily="2" charset="0"/>
              </a:rPr>
              <a:t>Enzyme </a:t>
            </a:r>
            <a:r>
              <a:rPr lang="fr-FR" sz="1200" dirty="0" err="1">
                <a:solidFill>
                  <a:srgbClr val="071664"/>
                </a:solidFill>
                <a:latin typeface="Quicksand" pitchFamily="2" charset="0"/>
              </a:rPr>
              <a:t>development</a:t>
            </a:r>
            <a:endParaRPr lang="fr-FR" sz="1200" dirty="0">
              <a:solidFill>
                <a:srgbClr val="071664"/>
              </a:solidFill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2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35290-D221-2FF3-9AC2-4DE55B217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3">
            <a:extLst>
              <a:ext uri="{FF2B5EF4-FFF2-40B4-BE49-F238E27FC236}">
                <a16:creationId xmlns:a16="http://schemas.microsoft.com/office/drawing/2014/main" id="{871F62A2-9144-E869-E0C4-F4AA5FC6EDD3}"/>
              </a:ext>
            </a:extLst>
          </p:cNvPr>
          <p:cNvSpPr txBox="1"/>
          <p:nvPr/>
        </p:nvSpPr>
        <p:spPr>
          <a:xfrm>
            <a:off x="397721" y="53286"/>
            <a:ext cx="819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>
                <a:solidFill>
                  <a:srgbClr val="071664"/>
                </a:solidFill>
                <a:latin typeface="Quicksand" pitchFamily="2" charset="0"/>
              </a:rPr>
              <a:t>Two technologies to reinvent the life cycle of plastics and textiles</a:t>
            </a:r>
          </a:p>
        </p:txBody>
      </p:sp>
      <p:sp>
        <p:nvSpPr>
          <p:cNvPr id="18" name="Espace réservé du texte 1">
            <a:extLst>
              <a:ext uri="{FF2B5EF4-FFF2-40B4-BE49-F238E27FC236}">
                <a16:creationId xmlns:a16="http://schemas.microsoft.com/office/drawing/2014/main" id="{51086178-2181-A35F-9018-30EE0D6531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358" y="1505235"/>
            <a:ext cx="8557864" cy="2468071"/>
          </a:xfrm>
          <a:ln>
            <a:noFill/>
          </a:ln>
        </p:spPr>
        <p:txBody>
          <a:bodyPr/>
          <a:lstStyle/>
          <a:p>
            <a:pPr marL="180975" indent="-180975">
              <a:lnSpc>
                <a:spcPct val="150000"/>
              </a:lnSpc>
            </a:pPr>
            <a:endParaRPr lang="en-GB"/>
          </a:p>
        </p:txBody>
      </p:sp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60AC2045-1454-A9DF-CDB3-79790E881E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2357" y="673623"/>
            <a:ext cx="8557863" cy="369333"/>
          </a:xfrm>
        </p:spPr>
        <p:txBody>
          <a:bodyPr/>
          <a:lstStyle/>
          <a:p>
            <a:r>
              <a:rPr lang="en-GB" sz="1600" b="1">
                <a:solidFill>
                  <a:schemeClr val="accent3"/>
                </a:solidFill>
                <a:latin typeface="Quicksand" pitchFamily="2" charset="0"/>
              </a:rPr>
              <a:t>A world-first designed and developed by Carbios</a:t>
            </a:r>
            <a:endParaRPr lang="en-GB" sz="1100" b="1">
              <a:latin typeface="Quicksand" pitchFamily="2" charset="0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2BF0EA31-A73C-AF2B-12B6-F6492C24D3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1" name="Image 8">
            <a:extLst>
              <a:ext uri="{FF2B5EF4-FFF2-40B4-BE49-F238E27FC236}">
                <a16:creationId xmlns:a16="http://schemas.microsoft.com/office/drawing/2014/main" id="{A77D0063-4A17-476E-3EED-5B20DE111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3" y="1286787"/>
            <a:ext cx="7830238" cy="32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2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42B3B-BB46-56E1-55CF-9F9608299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avec flèche 96">
            <a:extLst>
              <a:ext uri="{FF2B5EF4-FFF2-40B4-BE49-F238E27FC236}">
                <a16:creationId xmlns:a16="http://schemas.microsoft.com/office/drawing/2014/main" id="{5131CAD8-024D-726D-BC30-72DCC22F6361}"/>
              </a:ext>
            </a:extLst>
          </p:cNvPr>
          <p:cNvCxnSpPr>
            <a:cxnSpLocks/>
            <a:stCxn id="32" idx="2"/>
          </p:cNvCxnSpPr>
          <p:nvPr/>
        </p:nvCxnSpPr>
        <p:spPr>
          <a:xfrm flipV="1">
            <a:off x="758192" y="979381"/>
            <a:ext cx="7175398" cy="1845200"/>
          </a:xfrm>
          <a:prstGeom prst="straightConnector1">
            <a:avLst/>
          </a:prstGeom>
          <a:ln w="76200">
            <a:solidFill>
              <a:srgbClr val="D9DA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6031137-845D-1F0B-C674-4FFFE48DC88A}"/>
              </a:ext>
            </a:extLst>
          </p:cNvPr>
          <p:cNvSpPr txBox="1">
            <a:spLocks/>
          </p:cNvSpPr>
          <p:nvPr/>
        </p:nvSpPr>
        <p:spPr>
          <a:xfrm>
            <a:off x="134002" y="2884399"/>
            <a:ext cx="1230154" cy="422213"/>
          </a:xfrm>
          <a:prstGeom prst="rect">
            <a:avLst/>
          </a:prstGeom>
        </p:spPr>
        <p:txBody>
          <a:bodyPr anchor="t"/>
          <a:lstStyle>
            <a:lvl1pPr marL="182563" indent="-1825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buClr>
                <a:srgbClr val="00B9AC"/>
              </a:buClr>
              <a:buNone/>
              <a:defRPr/>
            </a:pPr>
            <a:r>
              <a:rPr lang="en-US" sz="1100" b="1" err="1">
                <a:solidFill>
                  <a:srgbClr val="00B9AC"/>
                </a:solidFill>
                <a:latin typeface="Quicksand" pitchFamily="2" charset="0"/>
              </a:rPr>
              <a:t>Picoliter</a:t>
            </a:r>
            <a:r>
              <a:rPr lang="en-US" sz="1100" b="1">
                <a:solidFill>
                  <a:srgbClr val="00B9AC"/>
                </a:solidFill>
                <a:latin typeface="Quicksand" pitchFamily="2" charset="0"/>
              </a:rPr>
              <a:t> - Microliter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C5A31C0-FCC2-9432-E20C-0E90D6224727}"/>
              </a:ext>
            </a:extLst>
          </p:cNvPr>
          <p:cNvSpPr txBox="1">
            <a:spLocks/>
          </p:cNvSpPr>
          <p:nvPr/>
        </p:nvSpPr>
        <p:spPr>
          <a:xfrm>
            <a:off x="1398500" y="2865600"/>
            <a:ext cx="1365309" cy="441090"/>
          </a:xfrm>
          <a:prstGeom prst="rect">
            <a:avLst/>
          </a:prstGeom>
        </p:spPr>
        <p:txBody>
          <a:bodyPr anchor="t"/>
          <a:lstStyle>
            <a:lvl1pPr marL="182563" indent="-1825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buClr>
                <a:srgbClr val="00B9AC"/>
              </a:buClr>
              <a:buNone/>
              <a:defRPr/>
            </a:pPr>
            <a:r>
              <a:rPr lang="fr-FR" sz="1100" b="1">
                <a:solidFill>
                  <a:srgbClr val="02B6AB"/>
                </a:solidFill>
                <a:latin typeface="Quicksand" pitchFamily="2" charset="0"/>
              </a:rPr>
              <a:t>250 ml </a:t>
            </a:r>
            <a:br>
              <a:rPr lang="fr-FR" sz="1100" b="1">
                <a:solidFill>
                  <a:srgbClr val="02B6AB"/>
                </a:solidFill>
                <a:latin typeface="Quicksand" pitchFamily="2" charset="0"/>
              </a:rPr>
            </a:br>
            <a:r>
              <a:rPr lang="fr-FR" sz="1100" b="1">
                <a:solidFill>
                  <a:srgbClr val="02B6AB"/>
                </a:solidFill>
                <a:latin typeface="Quicksand" pitchFamily="2" charset="0"/>
              </a:rPr>
              <a:t>to 5 litres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894C7C7F-9589-5139-E614-FF9BB5F3FE07}"/>
              </a:ext>
            </a:extLst>
          </p:cNvPr>
          <p:cNvSpPr txBox="1">
            <a:spLocks/>
          </p:cNvSpPr>
          <p:nvPr/>
        </p:nvSpPr>
        <p:spPr>
          <a:xfrm>
            <a:off x="4059857" y="2870271"/>
            <a:ext cx="1365309" cy="322220"/>
          </a:xfrm>
          <a:prstGeom prst="rect">
            <a:avLst/>
          </a:prstGeom>
        </p:spPr>
        <p:txBody>
          <a:bodyPr anchor="t"/>
          <a:lstStyle>
            <a:lvl1pPr marL="182563" indent="-1825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buClr>
                <a:srgbClr val="00B9AC"/>
              </a:buClr>
              <a:buNone/>
              <a:defRPr/>
            </a:pPr>
            <a:r>
              <a:rPr lang="fr-FR" sz="1100" b="1">
                <a:solidFill>
                  <a:srgbClr val="02B6AB"/>
                </a:solidFill>
                <a:latin typeface="Quicksand" pitchFamily="2" charset="0"/>
              </a:rPr>
              <a:t>20 M</a:t>
            </a:r>
            <a:r>
              <a:rPr lang="fr-FR" sz="1100" b="1" baseline="30000">
                <a:solidFill>
                  <a:srgbClr val="02B6AB"/>
                </a:solidFill>
                <a:latin typeface="Quicksand" pitchFamily="2" charset="0"/>
              </a:rPr>
              <a:t>3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88C6C29-253D-7428-BEC5-3CF2B09FFA06}"/>
              </a:ext>
            </a:extLst>
          </p:cNvPr>
          <p:cNvSpPr txBox="1">
            <a:spLocks/>
          </p:cNvSpPr>
          <p:nvPr/>
        </p:nvSpPr>
        <p:spPr>
          <a:xfrm>
            <a:off x="6028683" y="2864260"/>
            <a:ext cx="1432170" cy="300795"/>
          </a:xfrm>
          <a:prstGeom prst="rect">
            <a:avLst/>
          </a:prstGeom>
        </p:spPr>
        <p:txBody>
          <a:bodyPr anchor="t"/>
          <a:lstStyle>
            <a:lvl1pPr marL="182563" indent="-1825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buClr>
                <a:srgbClr val="00B9AC"/>
              </a:buClr>
              <a:buNone/>
              <a:defRPr/>
            </a:pPr>
            <a:r>
              <a:rPr lang="fr-FR" sz="1100" b="1" dirty="0">
                <a:solidFill>
                  <a:srgbClr val="00B9AC"/>
                </a:solidFill>
                <a:latin typeface="Quicksand" pitchFamily="2" charset="0"/>
              </a:rPr>
              <a:t>4 * 300 m</a:t>
            </a:r>
            <a:r>
              <a:rPr lang="fr-FR" sz="1100" b="1" baseline="30000" dirty="0">
                <a:solidFill>
                  <a:srgbClr val="00B9AC"/>
                </a:solidFill>
                <a:latin typeface="Quicksand" pitchFamily="2" charset="0"/>
              </a:rPr>
              <a:t>3</a:t>
            </a:r>
          </a:p>
        </p:txBody>
      </p:sp>
      <p:pic>
        <p:nvPicPr>
          <p:cNvPr id="32" name="Picture 40">
            <a:extLst>
              <a:ext uri="{FF2B5EF4-FFF2-40B4-BE49-F238E27FC236}">
                <a16:creationId xmlns:a16="http://schemas.microsoft.com/office/drawing/2014/main" id="{DD184860-9D53-5E94-7088-706FBA89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77" y="2590043"/>
            <a:ext cx="187630" cy="234538"/>
          </a:xfrm>
          <a:prstGeom prst="rect">
            <a:avLst/>
          </a:prstGeom>
        </p:spPr>
      </p:pic>
      <p:pic>
        <p:nvPicPr>
          <p:cNvPr id="33" name="Picture 41">
            <a:extLst>
              <a:ext uri="{FF2B5EF4-FFF2-40B4-BE49-F238E27FC236}">
                <a16:creationId xmlns:a16="http://schemas.microsoft.com/office/drawing/2014/main" id="{5F31E02C-0784-6FD8-B45A-EA05F7560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851" y="2590043"/>
            <a:ext cx="207758" cy="207758"/>
          </a:xfrm>
          <a:prstGeom prst="rect">
            <a:avLst/>
          </a:prstGeom>
        </p:spPr>
      </p:pic>
      <p:pic>
        <p:nvPicPr>
          <p:cNvPr id="34" name="Picture 43">
            <a:extLst>
              <a:ext uri="{FF2B5EF4-FFF2-40B4-BE49-F238E27FC236}">
                <a16:creationId xmlns:a16="http://schemas.microsoft.com/office/drawing/2014/main" id="{FB9D95F1-BFDD-A1D7-46D6-F6D81FA97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763" y="2016917"/>
            <a:ext cx="645363" cy="818066"/>
          </a:xfrm>
          <a:prstGeom prst="rect">
            <a:avLst/>
          </a:prstGeom>
        </p:spPr>
      </p:pic>
      <p:pic>
        <p:nvPicPr>
          <p:cNvPr id="35" name="Picture 43">
            <a:extLst>
              <a:ext uri="{FF2B5EF4-FFF2-40B4-BE49-F238E27FC236}">
                <a16:creationId xmlns:a16="http://schemas.microsoft.com/office/drawing/2014/main" id="{F3707127-9E4C-DC81-4607-C65D359E1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356" y="2306950"/>
            <a:ext cx="416560" cy="528033"/>
          </a:xfrm>
          <a:prstGeom prst="rect">
            <a:avLst/>
          </a:prstGeom>
        </p:spPr>
      </p:pic>
      <p:pic>
        <p:nvPicPr>
          <p:cNvPr id="36" name="Picture 43">
            <a:extLst>
              <a:ext uri="{FF2B5EF4-FFF2-40B4-BE49-F238E27FC236}">
                <a16:creationId xmlns:a16="http://schemas.microsoft.com/office/drawing/2014/main" id="{D4F5ED55-A1AB-9BDC-C1D2-A73631BCE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1427" y="984375"/>
            <a:ext cx="1430591" cy="1813426"/>
          </a:xfrm>
          <a:prstGeom prst="rect">
            <a:avLst/>
          </a:prstGeom>
        </p:spPr>
      </p:pic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48F8EA7-BDA8-A912-BA26-C4FF59A4AD85}"/>
              </a:ext>
            </a:extLst>
          </p:cNvPr>
          <p:cNvSpPr txBox="1">
            <a:spLocks/>
          </p:cNvSpPr>
          <p:nvPr/>
        </p:nvSpPr>
        <p:spPr>
          <a:xfrm>
            <a:off x="2585807" y="2882956"/>
            <a:ext cx="1365309" cy="322220"/>
          </a:xfrm>
          <a:prstGeom prst="rect">
            <a:avLst/>
          </a:prstGeom>
        </p:spPr>
        <p:txBody>
          <a:bodyPr anchor="t"/>
          <a:lstStyle>
            <a:lvl1pPr marL="182563" indent="-1825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buClr>
                <a:srgbClr val="00B9AC"/>
              </a:buClr>
              <a:buNone/>
              <a:defRPr/>
            </a:pPr>
            <a:r>
              <a:rPr lang="fr-FR" sz="1100" b="1">
                <a:solidFill>
                  <a:srgbClr val="02B6AB"/>
                </a:solidFill>
                <a:latin typeface="Quicksand" pitchFamily="2" charset="0"/>
              </a:rPr>
              <a:t>1 M</a:t>
            </a:r>
            <a:r>
              <a:rPr lang="fr-FR" sz="1100" b="1" baseline="30000">
                <a:solidFill>
                  <a:srgbClr val="02B6AB"/>
                </a:solidFill>
                <a:latin typeface="Quicksand" pitchFamily="2" charset="0"/>
              </a:rPr>
              <a:t>3</a:t>
            </a:r>
          </a:p>
        </p:txBody>
      </p:sp>
      <p:pic>
        <p:nvPicPr>
          <p:cNvPr id="39" name="Image 82">
            <a:extLst>
              <a:ext uri="{FF2B5EF4-FFF2-40B4-BE49-F238E27FC236}">
                <a16:creationId xmlns:a16="http://schemas.microsoft.com/office/drawing/2014/main" id="{4CF1D4C3-6E01-2886-E4D0-6BA49B3D73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53" y="1653823"/>
            <a:ext cx="402182" cy="290691"/>
          </a:xfrm>
          <a:prstGeom prst="rect">
            <a:avLst/>
          </a:prstGeom>
        </p:spPr>
      </p:pic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C14DBDF-E961-3654-E95E-9EFF8FBF1F15}"/>
              </a:ext>
            </a:extLst>
          </p:cNvPr>
          <p:cNvSpPr txBox="1">
            <a:spLocks/>
          </p:cNvSpPr>
          <p:nvPr/>
        </p:nvSpPr>
        <p:spPr>
          <a:xfrm>
            <a:off x="100790" y="3476171"/>
            <a:ext cx="1230155" cy="870692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Livvic Medium" pitchFamily="2" charset="77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algn="ctr" defTabSz="685783">
              <a:buClr>
                <a:srgbClr val="00B9AC"/>
              </a:buClr>
              <a:defRPr/>
            </a:pPr>
            <a:r>
              <a:rPr lang="en-GB" sz="1200" i="1">
                <a:solidFill>
                  <a:srgbClr val="071664"/>
                </a:solidFill>
                <a:latin typeface="Quicksand" pitchFamily="2" charset="0"/>
              </a:rPr>
              <a:t>Enzyme identification and enzyme engineering</a:t>
            </a:r>
            <a:endParaRPr lang="en-US" sz="1200" i="1">
              <a:solidFill>
                <a:srgbClr val="071664"/>
              </a:solidFill>
              <a:latin typeface="Quicksand" pitchFamily="2" charset="0"/>
            </a:endParaRP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B717C92-D60E-DB0B-153A-794B340B4B39}"/>
              </a:ext>
            </a:extLst>
          </p:cNvPr>
          <p:cNvSpPr txBox="1">
            <a:spLocks/>
          </p:cNvSpPr>
          <p:nvPr/>
        </p:nvSpPr>
        <p:spPr>
          <a:xfrm>
            <a:off x="1547131" y="3322487"/>
            <a:ext cx="1068046" cy="1420238"/>
          </a:xfrm>
          <a:prstGeom prst="rect">
            <a:avLst/>
          </a:prstGeom>
        </p:spPr>
        <p:txBody>
          <a:bodyPr anchor="t"/>
          <a:lstStyle>
            <a:lvl1pPr marL="182563" indent="-1825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buClr>
                <a:srgbClr val="00B9AC"/>
              </a:buClr>
              <a:buNone/>
              <a:defRPr/>
            </a:pPr>
            <a:r>
              <a:rPr lang="en-GB" sz="1200" i="1">
                <a:solidFill>
                  <a:srgbClr val="071664"/>
                </a:solidFill>
                <a:latin typeface="Quicksand" pitchFamily="2" charset="0"/>
              </a:rPr>
              <a:t>Process scaling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3304351F-B6D3-10D2-6B3C-C5A71655C1F2}"/>
              </a:ext>
            </a:extLst>
          </p:cNvPr>
          <p:cNvSpPr txBox="1">
            <a:spLocks/>
          </p:cNvSpPr>
          <p:nvPr/>
        </p:nvSpPr>
        <p:spPr>
          <a:xfrm>
            <a:off x="2763809" y="3306612"/>
            <a:ext cx="1068046" cy="1420238"/>
          </a:xfrm>
          <a:prstGeom prst="rect">
            <a:avLst/>
          </a:prstGeom>
        </p:spPr>
        <p:txBody>
          <a:bodyPr anchor="t"/>
          <a:lstStyle>
            <a:lvl1pPr marL="182563" indent="-1825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buClr>
                <a:srgbClr val="00B9AC"/>
              </a:buClr>
              <a:buNone/>
              <a:defRPr/>
            </a:pPr>
            <a:r>
              <a:rPr lang="fr-FR" sz="1200" i="1">
                <a:solidFill>
                  <a:srgbClr val="071664"/>
                </a:solidFill>
                <a:latin typeface="Quicksand" pitchFamily="2" charset="0"/>
              </a:rPr>
              <a:t>Pilot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FCA2D81-8B5D-6DC5-AB9D-72CC9E5ABF76}"/>
              </a:ext>
            </a:extLst>
          </p:cNvPr>
          <p:cNvSpPr txBox="1">
            <a:spLocks/>
          </p:cNvSpPr>
          <p:nvPr/>
        </p:nvSpPr>
        <p:spPr>
          <a:xfrm>
            <a:off x="3951116" y="3284894"/>
            <a:ext cx="1616884" cy="1420238"/>
          </a:xfrm>
          <a:prstGeom prst="rect">
            <a:avLst/>
          </a:prstGeom>
        </p:spPr>
        <p:txBody>
          <a:bodyPr anchor="t"/>
          <a:lstStyle>
            <a:lvl1pPr marL="182563" indent="-1825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buClr>
                <a:srgbClr val="00B9AC"/>
              </a:buClr>
              <a:buNone/>
              <a:defRPr/>
            </a:pPr>
            <a:r>
              <a:rPr lang="en-GB" sz="1200" i="1" dirty="0">
                <a:solidFill>
                  <a:srgbClr val="071664"/>
                </a:solidFill>
                <a:latin typeface="Quicksand" pitchFamily="2" charset="0"/>
              </a:rPr>
              <a:t>Demonstration plant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F5CF2345-691B-D1CF-3D89-5530173EE87C}"/>
              </a:ext>
            </a:extLst>
          </p:cNvPr>
          <p:cNvSpPr txBox="1">
            <a:spLocks/>
          </p:cNvSpPr>
          <p:nvPr/>
        </p:nvSpPr>
        <p:spPr>
          <a:xfrm>
            <a:off x="5999689" y="3281601"/>
            <a:ext cx="1490157" cy="1420238"/>
          </a:xfrm>
          <a:prstGeom prst="rect">
            <a:avLst/>
          </a:prstGeom>
        </p:spPr>
        <p:txBody>
          <a:bodyPr anchor="t"/>
          <a:lstStyle>
            <a:lvl1pPr marL="182563" indent="-1825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buClr>
                <a:srgbClr val="00B9AC"/>
              </a:buClr>
              <a:buNone/>
              <a:defRPr/>
            </a:pPr>
            <a:r>
              <a:rPr lang="fr-FR" sz="1200" i="1" dirty="0">
                <a:solidFill>
                  <a:srgbClr val="071664"/>
                </a:solidFill>
                <a:latin typeface="Quicksand" pitchFamily="2" charset="0"/>
              </a:rPr>
              <a:t>1st commercial -</a:t>
            </a:r>
            <a:r>
              <a:rPr lang="fr-FR" sz="1200" i="1" dirty="0" err="1">
                <a:solidFill>
                  <a:srgbClr val="071664"/>
                </a:solidFill>
                <a:latin typeface="Quicksand" pitchFamily="2" charset="0"/>
              </a:rPr>
              <a:t>scale</a:t>
            </a:r>
            <a:r>
              <a:rPr lang="fr-FR" sz="1200" i="1" dirty="0">
                <a:solidFill>
                  <a:srgbClr val="071664"/>
                </a:solidFill>
                <a:latin typeface="Quicksand" pitchFamily="2" charset="0"/>
              </a:rPr>
              <a:t> </a:t>
            </a:r>
            <a:r>
              <a:rPr lang="fr-FR" sz="1200" i="1" dirty="0" err="1">
                <a:solidFill>
                  <a:srgbClr val="071664"/>
                </a:solidFill>
                <a:latin typeface="Quicksand" pitchFamily="2" charset="0"/>
              </a:rPr>
              <a:t>project</a:t>
            </a:r>
            <a:endParaRPr lang="fr-FR" sz="1200" i="1" dirty="0">
              <a:solidFill>
                <a:srgbClr val="071664"/>
              </a:solidFill>
              <a:latin typeface="Quicksand" pitchFamily="2" charset="0"/>
            </a:endParaRPr>
          </a:p>
        </p:txBody>
      </p:sp>
      <p:sp>
        <p:nvSpPr>
          <p:cNvPr id="46" name="ZoneTexte 89">
            <a:extLst>
              <a:ext uri="{FF2B5EF4-FFF2-40B4-BE49-F238E27FC236}">
                <a16:creationId xmlns:a16="http://schemas.microsoft.com/office/drawing/2014/main" id="{EA672D6F-30F5-240F-69B9-7FE43AFCE0F2}"/>
              </a:ext>
            </a:extLst>
          </p:cNvPr>
          <p:cNvSpPr txBox="1"/>
          <p:nvPr/>
        </p:nvSpPr>
        <p:spPr>
          <a:xfrm>
            <a:off x="4106973" y="3702584"/>
            <a:ext cx="1580287" cy="1015663"/>
          </a:xfrm>
          <a:prstGeom prst="rect">
            <a:avLst/>
          </a:prstGeom>
          <a:solidFill>
            <a:srgbClr val="8E3A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Quicksand" pitchFamily="2" charset="0"/>
              </a:rPr>
              <a:t>1 batch / week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Quicksand" pitchFamily="2" charset="0"/>
              </a:rPr>
              <a:t>25 people, 3 shifts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Quicksand" pitchFamily="2" charset="0"/>
              </a:rPr>
              <a:t>5 days / week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Quicksand" pitchFamily="2" charset="0"/>
              </a:rPr>
              <a:t>20 M€ Capex</a:t>
            </a:r>
          </a:p>
          <a:p>
            <a:pPr algn="ctr"/>
            <a:endParaRPr lang="en-GB" sz="1200" dirty="0">
              <a:solidFill>
                <a:schemeClr val="bg1"/>
              </a:solidFill>
              <a:latin typeface="Quicksand" pitchFamily="2" charset="0"/>
            </a:endParaRPr>
          </a:p>
        </p:txBody>
      </p:sp>
      <p:sp>
        <p:nvSpPr>
          <p:cNvPr id="47" name="ZoneTexte 90">
            <a:extLst>
              <a:ext uri="{FF2B5EF4-FFF2-40B4-BE49-F238E27FC236}">
                <a16:creationId xmlns:a16="http://schemas.microsoft.com/office/drawing/2014/main" id="{017EF5BD-9F7F-F2A5-D1E0-C56FC792B7A3}"/>
              </a:ext>
            </a:extLst>
          </p:cNvPr>
          <p:cNvSpPr txBox="1"/>
          <p:nvPr/>
        </p:nvSpPr>
        <p:spPr>
          <a:xfrm>
            <a:off x="5784186" y="3689493"/>
            <a:ext cx="2050250" cy="1015663"/>
          </a:xfrm>
          <a:prstGeom prst="rect">
            <a:avLst/>
          </a:prstGeom>
          <a:solidFill>
            <a:srgbClr val="8E3A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Quicksand" pitchFamily="2" charset="0"/>
              </a:rPr>
              <a:t>50 000 tons / year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Quicksand" pitchFamily="2" charset="0"/>
              </a:rPr>
              <a:t>  ~ 70 direct jobs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Quicksand" pitchFamily="2" charset="0"/>
              </a:rPr>
              <a:t>5 shifts, 7 / 7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Quicksand" pitchFamily="2" charset="0"/>
              </a:rPr>
              <a:t>230 M€ Capex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Quicksand" pitchFamily="2" charset="0"/>
              </a:rPr>
              <a:t> </a:t>
            </a:r>
          </a:p>
        </p:txBody>
      </p:sp>
      <p:sp>
        <p:nvSpPr>
          <p:cNvPr id="48" name="ZoneTexte 30">
            <a:extLst>
              <a:ext uri="{FF2B5EF4-FFF2-40B4-BE49-F238E27FC236}">
                <a16:creationId xmlns:a16="http://schemas.microsoft.com/office/drawing/2014/main" id="{69CCF562-9107-9388-6A65-B259F419F656}"/>
              </a:ext>
            </a:extLst>
          </p:cNvPr>
          <p:cNvSpPr txBox="1"/>
          <p:nvPr/>
        </p:nvSpPr>
        <p:spPr>
          <a:xfrm>
            <a:off x="116723" y="2306950"/>
            <a:ext cx="1399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US" sz="1400" b="1">
                <a:solidFill>
                  <a:srgbClr val="071664"/>
                </a:solidFill>
                <a:latin typeface="Quicksand" pitchFamily="2" charset="0"/>
              </a:rPr>
              <a:t>2011 – now</a:t>
            </a:r>
          </a:p>
        </p:txBody>
      </p:sp>
      <p:sp>
        <p:nvSpPr>
          <p:cNvPr id="49" name="ZoneTexte 31">
            <a:extLst>
              <a:ext uri="{FF2B5EF4-FFF2-40B4-BE49-F238E27FC236}">
                <a16:creationId xmlns:a16="http://schemas.microsoft.com/office/drawing/2014/main" id="{E9F6C436-C0F3-F393-C37E-05C9D207F30F}"/>
              </a:ext>
            </a:extLst>
          </p:cNvPr>
          <p:cNvSpPr txBox="1"/>
          <p:nvPr/>
        </p:nvSpPr>
        <p:spPr>
          <a:xfrm>
            <a:off x="1694381" y="2102065"/>
            <a:ext cx="6346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fr-FR" sz="1400" b="1">
                <a:solidFill>
                  <a:srgbClr val="071664"/>
                </a:solidFill>
                <a:latin typeface="Quicksand" pitchFamily="2" charset="0"/>
              </a:rPr>
              <a:t>2014</a:t>
            </a:r>
          </a:p>
        </p:txBody>
      </p:sp>
      <p:sp>
        <p:nvSpPr>
          <p:cNvPr id="50" name="ZoneTexte 33">
            <a:extLst>
              <a:ext uri="{FF2B5EF4-FFF2-40B4-BE49-F238E27FC236}">
                <a16:creationId xmlns:a16="http://schemas.microsoft.com/office/drawing/2014/main" id="{0931C1A2-A35A-0318-0654-C085DFAB706A}"/>
              </a:ext>
            </a:extLst>
          </p:cNvPr>
          <p:cNvSpPr txBox="1"/>
          <p:nvPr/>
        </p:nvSpPr>
        <p:spPr>
          <a:xfrm>
            <a:off x="2915484" y="1790029"/>
            <a:ext cx="6346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fr-FR" sz="1400" b="1">
                <a:solidFill>
                  <a:srgbClr val="071664"/>
                </a:solidFill>
                <a:latin typeface="Quicksand" pitchFamily="2" charset="0"/>
              </a:rPr>
              <a:t>2019</a:t>
            </a:r>
          </a:p>
        </p:txBody>
      </p:sp>
      <p:sp>
        <p:nvSpPr>
          <p:cNvPr id="51" name="ZoneTexte 34">
            <a:extLst>
              <a:ext uri="{FF2B5EF4-FFF2-40B4-BE49-F238E27FC236}">
                <a16:creationId xmlns:a16="http://schemas.microsoft.com/office/drawing/2014/main" id="{49B05033-2F15-D3A2-C72E-D128EAEFEEA4}"/>
              </a:ext>
            </a:extLst>
          </p:cNvPr>
          <p:cNvSpPr txBox="1"/>
          <p:nvPr/>
        </p:nvSpPr>
        <p:spPr>
          <a:xfrm>
            <a:off x="4401763" y="1276999"/>
            <a:ext cx="6346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fr-FR" sz="1400" b="1">
                <a:solidFill>
                  <a:srgbClr val="071664"/>
                </a:solidFill>
                <a:latin typeface="Quicksand" pitchFamily="2" charset="0"/>
              </a:rPr>
              <a:t>2021</a:t>
            </a:r>
          </a:p>
        </p:txBody>
      </p:sp>
      <p:sp>
        <p:nvSpPr>
          <p:cNvPr id="52" name="ZoneTexte 36">
            <a:extLst>
              <a:ext uri="{FF2B5EF4-FFF2-40B4-BE49-F238E27FC236}">
                <a16:creationId xmlns:a16="http://schemas.microsoft.com/office/drawing/2014/main" id="{27DC6CA8-5D24-B44D-BD69-761C7FE3B594}"/>
              </a:ext>
            </a:extLst>
          </p:cNvPr>
          <p:cNvSpPr txBox="1"/>
          <p:nvPr/>
        </p:nvSpPr>
        <p:spPr>
          <a:xfrm>
            <a:off x="6375248" y="650619"/>
            <a:ext cx="6346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fr-FR" sz="1400" b="1">
                <a:solidFill>
                  <a:srgbClr val="071664"/>
                </a:solidFill>
                <a:latin typeface="Quicksand" pitchFamily="2" charset="0"/>
              </a:rPr>
              <a:t>2025</a:t>
            </a:r>
          </a:p>
        </p:txBody>
      </p:sp>
      <p:sp>
        <p:nvSpPr>
          <p:cNvPr id="53" name="ZoneTexte 13">
            <a:extLst>
              <a:ext uri="{FF2B5EF4-FFF2-40B4-BE49-F238E27FC236}">
                <a16:creationId xmlns:a16="http://schemas.microsoft.com/office/drawing/2014/main" id="{A022CF2A-D34C-B3A1-DBAD-7A09D0DC1FD4}"/>
              </a:ext>
            </a:extLst>
          </p:cNvPr>
          <p:cNvSpPr txBox="1"/>
          <p:nvPr/>
        </p:nvSpPr>
        <p:spPr>
          <a:xfrm>
            <a:off x="397721" y="53286"/>
            <a:ext cx="819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>
                <a:solidFill>
                  <a:srgbClr val="071664"/>
                </a:solidFill>
                <a:latin typeface="Quicksand" pitchFamily="2" charset="0"/>
              </a:rPr>
              <a:t>Carbios’ PET </a:t>
            </a:r>
            <a:r>
              <a:rPr lang="fr-FR" sz="1800" b="1" err="1">
                <a:solidFill>
                  <a:srgbClr val="071664"/>
                </a:solidFill>
                <a:latin typeface="Quicksand" pitchFamily="2" charset="0"/>
              </a:rPr>
              <a:t>recycling</a:t>
            </a:r>
            <a:r>
              <a:rPr lang="fr-FR" sz="1800" b="1">
                <a:solidFill>
                  <a:srgbClr val="071664"/>
                </a:solidFill>
                <a:latin typeface="Quicksand" pitchFamily="2" charset="0"/>
              </a:rPr>
              <a:t> </a:t>
            </a:r>
            <a:r>
              <a:rPr lang="fr-FR" sz="1800" b="1" err="1">
                <a:solidFill>
                  <a:srgbClr val="071664"/>
                </a:solidFill>
                <a:latin typeface="Quicksand" pitchFamily="2" charset="0"/>
              </a:rPr>
              <a:t>technology</a:t>
            </a:r>
            <a:r>
              <a:rPr lang="fr-FR" sz="1800" b="1">
                <a:solidFill>
                  <a:srgbClr val="071664"/>
                </a:solidFill>
                <a:latin typeface="Quicksand" pitchFamily="2" charset="0"/>
              </a:rPr>
              <a:t>: </a:t>
            </a:r>
            <a:r>
              <a:rPr lang="fr-FR" sz="1800" b="1" err="1">
                <a:solidFill>
                  <a:srgbClr val="071664"/>
                </a:solidFill>
                <a:latin typeface="Quicksand" pitchFamily="2" charset="0"/>
              </a:rPr>
              <a:t>Steps</a:t>
            </a:r>
            <a:r>
              <a:rPr lang="fr-FR" sz="1800" b="1">
                <a:solidFill>
                  <a:srgbClr val="071664"/>
                </a:solidFill>
                <a:latin typeface="Quicksand" pitchFamily="2" charset="0"/>
              </a:rPr>
              <a:t> </a:t>
            </a:r>
            <a:r>
              <a:rPr lang="fr-FR" sz="1800" b="1" err="1">
                <a:solidFill>
                  <a:srgbClr val="071664"/>
                </a:solidFill>
                <a:latin typeface="Quicksand" pitchFamily="2" charset="0"/>
              </a:rPr>
              <a:t>towards</a:t>
            </a:r>
            <a:r>
              <a:rPr lang="fr-FR" sz="1800" b="1">
                <a:solidFill>
                  <a:srgbClr val="071664"/>
                </a:solidFill>
                <a:latin typeface="Quicksand" pitchFamily="2" charset="0"/>
              </a:rPr>
              <a:t> </a:t>
            </a:r>
            <a:r>
              <a:rPr lang="fr-FR" sz="1800" b="1" err="1">
                <a:solidFill>
                  <a:srgbClr val="071664"/>
                </a:solidFill>
                <a:latin typeface="Quicksand" pitchFamily="2" charset="0"/>
              </a:rPr>
              <a:t>commercialization</a:t>
            </a:r>
            <a:endParaRPr lang="fr-FR" sz="1800" b="1">
              <a:solidFill>
                <a:srgbClr val="071664"/>
              </a:solidFill>
              <a:latin typeface="Quicksand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D9748-9331-B45C-0916-2F72D5007CF2}"/>
              </a:ext>
            </a:extLst>
          </p:cNvPr>
          <p:cNvSpPr txBox="1">
            <a:spLocks/>
          </p:cNvSpPr>
          <p:nvPr/>
        </p:nvSpPr>
        <p:spPr>
          <a:xfrm>
            <a:off x="7711825" y="717299"/>
            <a:ext cx="1432170" cy="300795"/>
          </a:xfrm>
          <a:prstGeom prst="rect">
            <a:avLst/>
          </a:prstGeom>
        </p:spPr>
        <p:txBody>
          <a:bodyPr anchor="t"/>
          <a:lstStyle>
            <a:lvl1pPr marL="182563" indent="-1825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buClr>
                <a:srgbClr val="00B9AC"/>
              </a:buClr>
              <a:buNone/>
              <a:defRPr/>
            </a:pPr>
            <a:r>
              <a:rPr lang="fr-FR" sz="1100" b="1" dirty="0" err="1">
                <a:solidFill>
                  <a:srgbClr val="00B9AC"/>
                </a:solidFill>
                <a:latin typeface="Quicksand" pitchFamily="2" charset="0"/>
              </a:rPr>
              <a:t>Projects</a:t>
            </a:r>
            <a:r>
              <a:rPr lang="fr-FR" sz="1100" b="1" dirty="0">
                <a:solidFill>
                  <a:srgbClr val="00B9AC"/>
                </a:solidFill>
                <a:latin typeface="Quicksand" pitchFamily="2" charset="0"/>
              </a:rPr>
              <a:t> </a:t>
            </a:r>
            <a:r>
              <a:rPr lang="fr-FR" sz="1100" b="1" dirty="0" err="1">
                <a:solidFill>
                  <a:srgbClr val="00B9AC"/>
                </a:solidFill>
                <a:latin typeface="Quicksand" pitchFamily="2" charset="0"/>
              </a:rPr>
              <a:t>under</a:t>
            </a:r>
            <a:r>
              <a:rPr lang="fr-FR" sz="1100" b="1" dirty="0">
                <a:solidFill>
                  <a:srgbClr val="00B9AC"/>
                </a:solidFill>
                <a:latin typeface="Quicksand" pitchFamily="2" charset="0"/>
              </a:rPr>
              <a:t> License</a:t>
            </a:r>
          </a:p>
          <a:p>
            <a:pPr marL="0" indent="0" algn="ctr" defTabSz="685783">
              <a:buClr>
                <a:srgbClr val="00B9AC"/>
              </a:buClr>
              <a:buNone/>
              <a:defRPr/>
            </a:pPr>
            <a:endParaRPr lang="fr-FR" sz="1100" b="1" dirty="0">
              <a:solidFill>
                <a:srgbClr val="00B9AC"/>
              </a:solidFill>
              <a:latin typeface="Quicksand" pitchFamily="2" charset="0"/>
            </a:endParaRPr>
          </a:p>
          <a:p>
            <a:pPr marL="0" indent="0" algn="ctr" defTabSz="685783">
              <a:buClr>
                <a:srgbClr val="00B9AC"/>
              </a:buClr>
              <a:buNone/>
              <a:defRPr/>
            </a:pPr>
            <a:endParaRPr lang="fr-FR" sz="1100" b="1" baseline="30000" dirty="0">
              <a:solidFill>
                <a:srgbClr val="00B9AC"/>
              </a:solidFill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48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CARBIO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71664"/>
      </a:accent1>
      <a:accent2>
        <a:srgbClr val="00B9AC"/>
      </a:accent2>
      <a:accent3>
        <a:srgbClr val="9D1B87"/>
      </a:accent3>
      <a:accent4>
        <a:srgbClr val="D54655"/>
      </a:accent4>
      <a:accent5>
        <a:srgbClr val="FBBA00"/>
      </a:accent5>
      <a:accent6>
        <a:srgbClr val="CCD500"/>
      </a:accent6>
      <a:hlink>
        <a:srgbClr val="2EBAD5"/>
      </a:hlink>
      <a:folHlink>
        <a:srgbClr val="4A4A49"/>
      </a:folHlink>
    </a:clrScheme>
    <a:fontScheme name="CARBIOS">
      <a:majorFont>
        <a:latin typeface="Livvic Medium"/>
        <a:ea typeface=""/>
        <a:cs typeface=""/>
      </a:majorFont>
      <a:minorFont>
        <a:latin typeface="Livvic Ligh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ème Office">
  <a:themeElements>
    <a:clrScheme name="CARBIO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71664"/>
      </a:accent1>
      <a:accent2>
        <a:srgbClr val="00B9AC"/>
      </a:accent2>
      <a:accent3>
        <a:srgbClr val="9D1B87"/>
      </a:accent3>
      <a:accent4>
        <a:srgbClr val="D54655"/>
      </a:accent4>
      <a:accent5>
        <a:srgbClr val="FBBA00"/>
      </a:accent5>
      <a:accent6>
        <a:srgbClr val="CCD500"/>
      </a:accent6>
      <a:hlink>
        <a:srgbClr val="2EBAD5"/>
      </a:hlink>
      <a:folHlink>
        <a:srgbClr val="4A4A49"/>
      </a:folHlink>
    </a:clrScheme>
    <a:fontScheme name="CARBIOS">
      <a:majorFont>
        <a:latin typeface="Livvic Medium"/>
        <a:ea typeface=""/>
        <a:cs typeface=""/>
      </a:majorFont>
      <a:minorFont>
        <a:latin typeface="Livvic Ligh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Custom 1">
      <a:dk1>
        <a:srgbClr val="071464"/>
      </a:dk1>
      <a:lt1>
        <a:srgbClr val="FFFFFF"/>
      </a:lt1>
      <a:dk2>
        <a:srgbClr val="44546A"/>
      </a:dk2>
      <a:lt2>
        <a:srgbClr val="E7E6E6"/>
      </a:lt2>
      <a:accent1>
        <a:srgbClr val="071464"/>
      </a:accent1>
      <a:accent2>
        <a:srgbClr val="02B6AB"/>
      </a:accent2>
      <a:accent3>
        <a:srgbClr val="9C1A88"/>
      </a:accent3>
      <a:accent4>
        <a:srgbClr val="D44554"/>
      </a:accent4>
      <a:accent5>
        <a:srgbClr val="FCBA00"/>
      </a:accent5>
      <a:accent6>
        <a:srgbClr val="CBD500"/>
      </a:accent6>
      <a:hlink>
        <a:srgbClr val="2DBBD4"/>
      </a:hlink>
      <a:folHlink>
        <a:srgbClr val="4A484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83ec35a-7921-4f56-9390-ad0d4a5df509">
      <UserInfo>
        <DisplayName>Kiyan Vadoudi</DisplayName>
        <AccountId>12</AccountId>
        <AccountType/>
      </UserInfo>
      <UserInfo>
        <DisplayName>Benjamin Audebert</DisplayName>
        <AccountId>31</AccountId>
        <AccountType/>
      </UserInfo>
      <UserInfo>
        <DisplayName>Delphine Denoizé</DisplayName>
        <AccountId>10</AccountId>
        <AccountType/>
      </UserInfo>
      <UserInfo>
        <DisplayName>Laurence PUEL</DisplayName>
        <AccountId>32</AccountId>
        <AccountType/>
      </UserInfo>
    </SharedWithUsers>
    <TaxCatchAll xmlns="f83ec35a-7921-4f56-9390-ad0d4a5df509" xsi:nil="true"/>
    <lcf76f155ced4ddcb4097134ff3c332f xmlns="0cf32b97-a501-4da9-9e75-dec25021ea2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1EE76489CE7648A6EF75E2ED2E853A" ma:contentTypeVersion="13" ma:contentTypeDescription="Crée un document." ma:contentTypeScope="" ma:versionID="9eba42f462e18c402111665d4212420e">
  <xsd:schema xmlns:xsd="http://www.w3.org/2001/XMLSchema" xmlns:xs="http://www.w3.org/2001/XMLSchema" xmlns:p="http://schemas.microsoft.com/office/2006/metadata/properties" xmlns:ns2="0cf32b97-a501-4da9-9e75-dec25021ea25" xmlns:ns3="f83ec35a-7921-4f56-9390-ad0d4a5df509" targetNamespace="http://schemas.microsoft.com/office/2006/metadata/properties" ma:root="true" ma:fieldsID="bc4d099b4c08450d91d5b0aec6f8af32" ns2:_="" ns3:_="">
    <xsd:import namespace="0cf32b97-a501-4da9-9e75-dec25021ea25"/>
    <xsd:import namespace="f83ec35a-7921-4f56-9390-ad0d4a5df5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f32b97-a501-4da9-9e75-dec25021ea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Balises d’images" ma:readOnly="false" ma:fieldId="{5cf76f15-5ced-4ddc-b409-7134ff3c332f}" ma:taxonomyMulti="true" ma:sspId="5334f149-9e45-4ad8-a443-03a340d4f8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3ec35a-7921-4f56-9390-ad0d4a5df50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9994b1b-5589-489a-80db-b695b7447916}" ma:internalName="TaxCatchAll" ma:showField="CatchAllData" ma:web="f83ec35a-7921-4f56-9390-ad0d4a5df5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80A746-D4E2-4DFD-95A8-DB97C3FC125C}">
  <ds:schemaRefs>
    <ds:schemaRef ds:uri="http://schemas.microsoft.com/office/2006/metadata/properties"/>
    <ds:schemaRef ds:uri="http://purl.org/dc/elements/1.1/"/>
    <ds:schemaRef ds:uri="0cf32b97-a501-4da9-9e75-dec25021ea25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f83ec35a-7921-4f56-9390-ad0d4a5df50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5D935AF-28F4-4809-A3A7-BEBA38407B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A5DB13-554C-478F-A6A5-79AFB35FF8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f32b97-a501-4da9-9e75-dec25021ea25"/>
    <ds:schemaRef ds:uri="f83ec35a-7921-4f56-9390-ad0d4a5df5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5671</TotalTime>
  <Words>1753</Words>
  <Application>Microsoft Office PowerPoint</Application>
  <PresentationFormat>On-screen Show (16:9)</PresentationFormat>
  <Paragraphs>311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Amasis MT Pro Medium</vt:lpstr>
      <vt:lpstr>Aquawax Black</vt:lpstr>
      <vt:lpstr>Arial</vt:lpstr>
      <vt:lpstr>Calibri</vt:lpstr>
      <vt:lpstr>Google Sans</vt:lpstr>
      <vt:lpstr>Livvic</vt:lpstr>
      <vt:lpstr>Livvic Black</vt:lpstr>
      <vt:lpstr>Livvic Light</vt:lpstr>
      <vt:lpstr>Livvic Medium</vt:lpstr>
      <vt:lpstr>Livvic SemiBold</vt:lpstr>
      <vt:lpstr>Poppins</vt:lpstr>
      <vt:lpstr>Poppins Medium</vt:lpstr>
      <vt:lpstr>Quicksand</vt:lpstr>
      <vt:lpstr>Quicksand bold</vt:lpstr>
      <vt:lpstr>Quicksand Light</vt:lpstr>
      <vt:lpstr>Quicksand SemiBold</vt:lpstr>
      <vt:lpstr>Söhne</vt:lpstr>
      <vt:lpstr>Wingdings</vt:lpstr>
      <vt:lpstr>Thème Office</vt:lpstr>
      <vt:lpstr>Conception personnalisée</vt:lpstr>
      <vt:lpstr>1_Thème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-90 % CO2 emissions vs virgin PET production</vt:lpstr>
      <vt:lpstr>Methodological approach #1 – Cut-off</vt:lpstr>
      <vt:lpstr>Methodological approach #2 – Substitution</vt:lpstr>
      <vt:lpstr>Global warming potential of Carbios recycling technology</vt:lpstr>
      <vt:lpstr>PowerPoint Presentation</vt:lpstr>
      <vt:lpstr>PowerPoint Presentation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sebastien Large</dc:creator>
  <cp:lastModifiedBy>Kiyan Vadoudi</cp:lastModifiedBy>
  <cp:revision>4</cp:revision>
  <cp:lastPrinted>2024-06-07T13:54:47Z</cp:lastPrinted>
  <dcterms:created xsi:type="dcterms:W3CDTF">2021-03-23T08:30:05Z</dcterms:created>
  <dcterms:modified xsi:type="dcterms:W3CDTF">2024-12-02T07:12:42Z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0x010100F11EE76489CE7648A6EF75E2ED2E853A</vt:lpwstr>
  </property>
  <property fmtid="{D5CDD505-2E9C-101B-9397-08002B2CF9AE}" pid="3" name="MediaServiceImageTags">
    <vt:lpwstr/>
  </property>
</Properties>
</file>