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y="6858000" cx="12192000"/>
  <p:notesSz cx="6858000" cy="9144000"/>
  <p:embeddedFontLs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2" roundtripDataSignature="AMtx7mhfjESboEVxUwfs4azj3b4Ho1pR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D37120-490F-48E2-898A-F43DEB5F2190}">
  <a:tblStyle styleId="{EAD37120-490F-48E2-898A-F43DEB5F219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67F61F1-0E03-4F7D-A715-6B9C8A79B8D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regular.fntdata"/><Relationship Id="rId47" Type="http://schemas.openxmlformats.org/officeDocument/2006/relationships/slide" Target="slides/slide40.xml"/><Relationship Id="rId49"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0503656bf4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0503656bf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d6940bf2f7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1d6940bf2f7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0503656bf4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0503656bf4_0_1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0503656bf4_0_1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0503656bf4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0503656bf4_0_2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0503656bf4_0_2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0503656bf4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0503656bf4_0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20503656bf4_0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0503656bf4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0503656bf4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20503656bf4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f90595b8fb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f90595b8fb_0_2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1f90595b8fb_0_2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ff1115360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ff1115360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1ff1115360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0503656bf4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0503656bf4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0503656bf4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0503656bf4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0503656bf4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20503656bf4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0503656bf4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0503656bf4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20503656bf4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0503656bf4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0503656bf4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20503656bf4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0503656bf4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0503656bf4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0503656bf4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0503656bf4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0503656bf4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20503656bf4_0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0503656bf4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0503656bf4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20503656bf4_0_1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0503656bf4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0503656bf4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20503656bf4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0503656bf4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0503656bf4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0503656bf4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0503656bf4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0503656bf4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20503656bf4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e02f421301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e02f421301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1e02f421301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e02f42130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e02f421301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1e02f421301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f8b17ef6be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1f8b17ef6be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1f8b17ef6be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f8b17ef6be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1f8b17ef6be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1f8b17ef6be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f90595b8fb_0_1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1f90595b8fb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f90595b8fb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1f90595b8fb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d6940bf2f7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d6940bf2f7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1d6940bf2f7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0503656bf4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0503656bf4_0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20503656bf4_0_1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f90595b8fb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1f90595b8f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0503656bf4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0503656bf4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0503656bf4_0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d57e69e94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d57e69e943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1d57e69e943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d57e69e94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d57e69e94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1d57e69e94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0503656bf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0503656bf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0503656bf4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lys - stående bilde">
  <p:cSld name="Forside lys - stående bilde">
    <p:bg>
      <p:bgPr>
        <a:solidFill>
          <a:schemeClr val="lt1"/>
        </a:solidFill>
      </p:bgPr>
    </p:bg>
    <p:spTree>
      <p:nvGrpSpPr>
        <p:cNvPr id="14" name="Shape 14"/>
        <p:cNvGrpSpPr/>
        <p:nvPr/>
      </p:nvGrpSpPr>
      <p:grpSpPr>
        <a:xfrm>
          <a:off x="0" y="0"/>
          <a:ext cx="0" cy="0"/>
          <a:chOff x="0" y="0"/>
          <a:chExt cx="0" cy="0"/>
        </a:xfrm>
      </p:grpSpPr>
      <p:sp>
        <p:nvSpPr>
          <p:cNvPr id="15" name="Google Shape;15;p18"/>
          <p:cNvSpPr txBox="1"/>
          <p:nvPr>
            <p:ph type="ctrTitle"/>
          </p:nvPr>
        </p:nvSpPr>
        <p:spPr>
          <a:xfrm>
            <a:off x="1619511" y="2054942"/>
            <a:ext cx="5040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b="0" sz="2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8"/>
          <p:cNvSpPr txBox="1"/>
          <p:nvPr>
            <p:ph idx="1" type="subTitle"/>
          </p:nvPr>
        </p:nvSpPr>
        <p:spPr>
          <a:xfrm>
            <a:off x="1619512" y="3718184"/>
            <a:ext cx="5040000" cy="1050462"/>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18"/>
          <p:cNvPicPr preferRelativeResize="0"/>
          <p:nvPr/>
        </p:nvPicPr>
        <p:blipFill rotWithShape="1">
          <a:blip r:embed="rId2">
            <a:alphaModFix/>
          </a:blip>
          <a:srcRect b="0" l="0" r="0" t="0"/>
          <a:stretch/>
        </p:blipFill>
        <p:spPr>
          <a:xfrm>
            <a:off x="478139" y="553771"/>
            <a:ext cx="3113909" cy="810000"/>
          </a:xfrm>
          <a:prstGeom prst="rect">
            <a:avLst/>
          </a:prstGeom>
          <a:noFill/>
          <a:ln>
            <a:noFill/>
          </a:ln>
        </p:spPr>
      </p:pic>
      <p:sp>
        <p:nvSpPr>
          <p:cNvPr id="18" name="Google Shape;18;p18"/>
          <p:cNvSpPr txBox="1"/>
          <p:nvPr>
            <p:ph idx="2" type="body"/>
          </p:nvPr>
        </p:nvSpPr>
        <p:spPr>
          <a:xfrm>
            <a:off x="1619512" y="5596146"/>
            <a:ext cx="5040000" cy="9080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500"/>
              <a:buNone/>
              <a:defRPr b="0" i="0" sz="1500">
                <a:solidFill>
                  <a:schemeClr val="accent3"/>
                </a:solidFill>
                <a:latin typeface="Georgia"/>
                <a:ea typeface="Georgia"/>
                <a:cs typeface="Georgia"/>
                <a:sym typeface="Georgia"/>
              </a:defRPr>
            </a:lvl1pPr>
            <a:lvl2pPr indent="-228600" lvl="1" marL="914400" algn="l">
              <a:lnSpc>
                <a:spcPct val="100000"/>
              </a:lnSpc>
              <a:spcBef>
                <a:spcPts val="500"/>
              </a:spcBef>
              <a:spcAft>
                <a:spcPts val="0"/>
              </a:spcAft>
              <a:buSzPts val="2000"/>
              <a:buNone/>
              <a:defRPr sz="2000">
                <a:solidFill>
                  <a:srgbClr val="969696"/>
                </a:solidFill>
              </a:defRPr>
            </a:lvl2pPr>
            <a:lvl3pPr indent="-228600" lvl="2" marL="1371600" algn="l">
              <a:lnSpc>
                <a:spcPct val="100000"/>
              </a:lnSpc>
              <a:spcBef>
                <a:spcPts val="500"/>
              </a:spcBef>
              <a:spcAft>
                <a:spcPts val="0"/>
              </a:spcAft>
              <a:buSzPts val="1800"/>
              <a:buNone/>
              <a:defRPr sz="1800">
                <a:solidFill>
                  <a:srgbClr val="969696"/>
                </a:solidFill>
              </a:defRPr>
            </a:lvl3pPr>
            <a:lvl4pPr indent="-228600" lvl="3" marL="1828800" algn="l">
              <a:lnSpc>
                <a:spcPct val="100000"/>
              </a:lnSpc>
              <a:spcBef>
                <a:spcPts val="500"/>
              </a:spcBef>
              <a:spcAft>
                <a:spcPts val="0"/>
              </a:spcAft>
              <a:buSzPts val="1600"/>
              <a:buNone/>
              <a:defRPr sz="1600">
                <a:solidFill>
                  <a:srgbClr val="969696"/>
                </a:solidFill>
              </a:defRPr>
            </a:lvl4pPr>
            <a:lvl5pPr indent="-228600" lvl="4" marL="2286000" algn="l">
              <a:lnSpc>
                <a:spcPct val="100000"/>
              </a:lnSpc>
              <a:spcBef>
                <a:spcPts val="500"/>
              </a:spcBef>
              <a:spcAft>
                <a:spcPts val="0"/>
              </a:spcAft>
              <a:buSzPts val="1600"/>
              <a:buNone/>
              <a:defRPr sz="1600">
                <a:solidFill>
                  <a:srgbClr val="969696"/>
                </a:solidFill>
              </a:defRPr>
            </a:lvl5pPr>
            <a:lvl6pPr indent="-228600" lvl="5" marL="2743200" algn="l">
              <a:lnSpc>
                <a:spcPct val="90000"/>
              </a:lnSpc>
              <a:spcBef>
                <a:spcPts val="500"/>
              </a:spcBef>
              <a:spcAft>
                <a:spcPts val="0"/>
              </a:spcAft>
              <a:buClr>
                <a:srgbClr val="969696"/>
              </a:buClr>
              <a:buSzPts val="1600"/>
              <a:buNone/>
              <a:defRPr sz="1600">
                <a:solidFill>
                  <a:srgbClr val="969696"/>
                </a:solidFill>
              </a:defRPr>
            </a:lvl6pPr>
            <a:lvl7pPr indent="-228600" lvl="6" marL="3200400" algn="l">
              <a:lnSpc>
                <a:spcPct val="90000"/>
              </a:lnSpc>
              <a:spcBef>
                <a:spcPts val="500"/>
              </a:spcBef>
              <a:spcAft>
                <a:spcPts val="0"/>
              </a:spcAft>
              <a:buClr>
                <a:srgbClr val="969696"/>
              </a:buClr>
              <a:buSzPts val="1600"/>
              <a:buNone/>
              <a:defRPr sz="1600">
                <a:solidFill>
                  <a:srgbClr val="969696"/>
                </a:solidFill>
              </a:defRPr>
            </a:lvl7pPr>
            <a:lvl8pPr indent="-228600" lvl="7" marL="3657600" algn="l">
              <a:lnSpc>
                <a:spcPct val="90000"/>
              </a:lnSpc>
              <a:spcBef>
                <a:spcPts val="500"/>
              </a:spcBef>
              <a:spcAft>
                <a:spcPts val="0"/>
              </a:spcAft>
              <a:buClr>
                <a:srgbClr val="969696"/>
              </a:buClr>
              <a:buSzPts val="1600"/>
              <a:buNone/>
              <a:defRPr sz="1600">
                <a:solidFill>
                  <a:srgbClr val="969696"/>
                </a:solidFill>
              </a:defRPr>
            </a:lvl8pPr>
            <a:lvl9pPr indent="-228600" lvl="8" marL="4114800" algn="l">
              <a:lnSpc>
                <a:spcPct val="90000"/>
              </a:lnSpc>
              <a:spcBef>
                <a:spcPts val="500"/>
              </a:spcBef>
              <a:spcAft>
                <a:spcPts val="0"/>
              </a:spcAft>
              <a:buClr>
                <a:srgbClr val="969696"/>
              </a:buClr>
              <a:buSzPts val="1600"/>
              <a:buNone/>
              <a:defRPr sz="1600">
                <a:solidFill>
                  <a:srgbClr val="969696"/>
                </a:solidFill>
              </a:defRPr>
            </a:lvl9pPr>
          </a:lstStyle>
          <a:p/>
        </p:txBody>
      </p:sp>
      <p:cxnSp>
        <p:nvCxnSpPr>
          <p:cNvPr id="19" name="Google Shape;19;p18"/>
          <p:cNvCxnSpPr/>
          <p:nvPr/>
        </p:nvCxnSpPr>
        <p:spPr>
          <a:xfrm>
            <a:off x="1619512" y="5433342"/>
            <a:ext cx="421939" cy="0"/>
          </a:xfrm>
          <a:prstGeom prst="straightConnector1">
            <a:avLst/>
          </a:prstGeom>
          <a:noFill/>
          <a:ln cap="flat" cmpd="sng" w="12700">
            <a:solidFill>
              <a:schemeClr val="accent3"/>
            </a:solidFill>
            <a:prstDash val="solid"/>
            <a:miter lim="800000"/>
            <a:headEnd len="sm" w="sm" type="none"/>
            <a:tailEnd len="sm" w="sm" type="none"/>
          </a:ln>
        </p:spPr>
      </p:cxnSp>
      <p:sp>
        <p:nvSpPr>
          <p:cNvPr id="20" name="Google Shape;20;p18"/>
          <p:cNvSpPr/>
          <p:nvPr>
            <p:ph idx="3" type="pic"/>
          </p:nvPr>
        </p:nvSpPr>
        <p:spPr>
          <a:xfrm>
            <a:off x="7152000" y="0"/>
            <a:ext cx="5040000" cy="68580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mørk - stående bilde">
  <p:cSld name="Forside mørk - stående bilde">
    <p:bg>
      <p:bgPr>
        <a:solidFill>
          <a:schemeClr val="dk2"/>
        </a:solidFill>
      </p:bgPr>
    </p:bg>
    <p:spTree>
      <p:nvGrpSpPr>
        <p:cNvPr id="82" name="Shape 82"/>
        <p:cNvGrpSpPr/>
        <p:nvPr/>
      </p:nvGrpSpPr>
      <p:grpSpPr>
        <a:xfrm>
          <a:off x="0" y="0"/>
          <a:ext cx="0" cy="0"/>
          <a:chOff x="0" y="0"/>
          <a:chExt cx="0" cy="0"/>
        </a:xfrm>
      </p:grpSpPr>
      <p:sp>
        <p:nvSpPr>
          <p:cNvPr id="83" name="Google Shape;83;p30"/>
          <p:cNvSpPr txBox="1"/>
          <p:nvPr>
            <p:ph type="ctrTitle"/>
          </p:nvPr>
        </p:nvSpPr>
        <p:spPr>
          <a:xfrm>
            <a:off x="1619512" y="2054942"/>
            <a:ext cx="5040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0"/>
          <p:cNvSpPr txBox="1"/>
          <p:nvPr>
            <p:ph idx="1" type="subTitle"/>
          </p:nvPr>
        </p:nvSpPr>
        <p:spPr>
          <a:xfrm>
            <a:off x="1619512" y="3718184"/>
            <a:ext cx="5040000" cy="10512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85" name="Google Shape;85;p30"/>
          <p:cNvSpPr txBox="1"/>
          <p:nvPr>
            <p:ph idx="2" type="body"/>
          </p:nvPr>
        </p:nvSpPr>
        <p:spPr>
          <a:xfrm>
            <a:off x="1619512" y="5596146"/>
            <a:ext cx="5040000" cy="9080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500"/>
              <a:buNone/>
              <a:defRPr b="0" i="0" sz="1500">
                <a:solidFill>
                  <a:schemeClr val="lt1"/>
                </a:solidFill>
                <a:latin typeface="Georgia"/>
                <a:ea typeface="Georgia"/>
                <a:cs typeface="Georgia"/>
                <a:sym typeface="Georgia"/>
              </a:defRPr>
            </a:lvl1pPr>
            <a:lvl2pPr indent="-228600" lvl="1" marL="914400" algn="l">
              <a:lnSpc>
                <a:spcPct val="100000"/>
              </a:lnSpc>
              <a:spcBef>
                <a:spcPts val="500"/>
              </a:spcBef>
              <a:spcAft>
                <a:spcPts val="0"/>
              </a:spcAft>
              <a:buSzPts val="2000"/>
              <a:buNone/>
              <a:defRPr sz="2000">
                <a:solidFill>
                  <a:schemeClr val="lt1"/>
                </a:solidFill>
              </a:defRPr>
            </a:lvl2pPr>
            <a:lvl3pPr indent="-228600" lvl="2" marL="1371600" algn="l">
              <a:lnSpc>
                <a:spcPct val="100000"/>
              </a:lnSpc>
              <a:spcBef>
                <a:spcPts val="500"/>
              </a:spcBef>
              <a:spcAft>
                <a:spcPts val="0"/>
              </a:spcAft>
              <a:buSzPts val="1800"/>
              <a:buNone/>
              <a:defRPr sz="1800">
                <a:solidFill>
                  <a:schemeClr val="lt1"/>
                </a:solidFill>
              </a:defRPr>
            </a:lvl3pPr>
            <a:lvl4pPr indent="-228600" lvl="3" marL="1828800" algn="l">
              <a:lnSpc>
                <a:spcPct val="100000"/>
              </a:lnSpc>
              <a:spcBef>
                <a:spcPts val="500"/>
              </a:spcBef>
              <a:spcAft>
                <a:spcPts val="0"/>
              </a:spcAft>
              <a:buSzPts val="1600"/>
              <a:buNone/>
              <a:defRPr sz="1600">
                <a:solidFill>
                  <a:schemeClr val="lt1"/>
                </a:solidFill>
              </a:defRPr>
            </a:lvl4pPr>
            <a:lvl5pPr indent="-228600" lvl="4" marL="2286000" algn="l">
              <a:lnSpc>
                <a:spcPct val="100000"/>
              </a:lnSpc>
              <a:spcBef>
                <a:spcPts val="500"/>
              </a:spcBef>
              <a:spcAft>
                <a:spcPts val="0"/>
              </a:spcAft>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86" name="Google Shape;86;p30"/>
          <p:cNvCxnSpPr/>
          <p:nvPr/>
        </p:nvCxnSpPr>
        <p:spPr>
          <a:xfrm>
            <a:off x="1619512" y="5433342"/>
            <a:ext cx="421939" cy="0"/>
          </a:xfrm>
          <a:prstGeom prst="straightConnector1">
            <a:avLst/>
          </a:prstGeom>
          <a:noFill/>
          <a:ln cap="flat" cmpd="sng" w="12700">
            <a:solidFill>
              <a:schemeClr val="lt1"/>
            </a:solidFill>
            <a:prstDash val="solid"/>
            <a:miter lim="800000"/>
            <a:headEnd len="sm" w="sm" type="none"/>
            <a:tailEnd len="sm" w="sm" type="none"/>
          </a:ln>
        </p:spPr>
      </p:cxnSp>
      <p:pic>
        <p:nvPicPr>
          <p:cNvPr id="87" name="Google Shape;87;p30"/>
          <p:cNvPicPr preferRelativeResize="0"/>
          <p:nvPr/>
        </p:nvPicPr>
        <p:blipFill rotWithShape="1">
          <a:blip r:embed="rId2">
            <a:alphaModFix/>
          </a:blip>
          <a:srcRect b="0" l="0" r="0" t="0"/>
          <a:stretch/>
        </p:blipFill>
        <p:spPr>
          <a:xfrm>
            <a:off x="478140" y="537312"/>
            <a:ext cx="3113908" cy="810000"/>
          </a:xfrm>
          <a:prstGeom prst="rect">
            <a:avLst/>
          </a:prstGeom>
          <a:noFill/>
          <a:ln>
            <a:noFill/>
          </a:ln>
        </p:spPr>
      </p:pic>
      <p:sp>
        <p:nvSpPr>
          <p:cNvPr id="88" name="Google Shape;88;p30"/>
          <p:cNvSpPr/>
          <p:nvPr>
            <p:ph idx="3" type="pic"/>
          </p:nvPr>
        </p:nvSpPr>
        <p:spPr>
          <a:xfrm>
            <a:off x="7152000" y="0"/>
            <a:ext cx="5040000" cy="6858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mørk - liggende bilder">
  <p:cSld name="Forside mørk - liggende bilder">
    <p:bg>
      <p:bgPr>
        <a:solidFill>
          <a:schemeClr val="dk2"/>
        </a:solidFill>
      </p:bgPr>
    </p:bg>
    <p:spTree>
      <p:nvGrpSpPr>
        <p:cNvPr id="89" name="Shape 89"/>
        <p:cNvGrpSpPr/>
        <p:nvPr/>
      </p:nvGrpSpPr>
      <p:grpSpPr>
        <a:xfrm>
          <a:off x="0" y="0"/>
          <a:ext cx="0" cy="0"/>
          <a:chOff x="0" y="0"/>
          <a:chExt cx="0" cy="0"/>
        </a:xfrm>
      </p:grpSpPr>
      <p:sp>
        <p:nvSpPr>
          <p:cNvPr id="90" name="Google Shape;90;p31"/>
          <p:cNvSpPr txBox="1"/>
          <p:nvPr>
            <p:ph type="ctrTitle"/>
          </p:nvPr>
        </p:nvSpPr>
        <p:spPr>
          <a:xfrm>
            <a:off x="1619512" y="2054942"/>
            <a:ext cx="5040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1"/>
          <p:cNvSpPr txBox="1"/>
          <p:nvPr>
            <p:ph idx="1" type="subTitle"/>
          </p:nvPr>
        </p:nvSpPr>
        <p:spPr>
          <a:xfrm>
            <a:off x="1619512" y="3718184"/>
            <a:ext cx="5040000" cy="10512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92" name="Google Shape;92;p31"/>
          <p:cNvSpPr txBox="1"/>
          <p:nvPr>
            <p:ph idx="2" type="body"/>
          </p:nvPr>
        </p:nvSpPr>
        <p:spPr>
          <a:xfrm>
            <a:off x="1619512" y="5596146"/>
            <a:ext cx="5040000" cy="9080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500"/>
              <a:buNone/>
              <a:defRPr b="0" i="0" sz="1500">
                <a:solidFill>
                  <a:schemeClr val="lt1"/>
                </a:solidFill>
                <a:latin typeface="Georgia"/>
                <a:ea typeface="Georgia"/>
                <a:cs typeface="Georgia"/>
                <a:sym typeface="Georgia"/>
              </a:defRPr>
            </a:lvl1pPr>
            <a:lvl2pPr indent="-228600" lvl="1" marL="914400" algn="l">
              <a:lnSpc>
                <a:spcPct val="100000"/>
              </a:lnSpc>
              <a:spcBef>
                <a:spcPts val="500"/>
              </a:spcBef>
              <a:spcAft>
                <a:spcPts val="0"/>
              </a:spcAft>
              <a:buSzPts val="2000"/>
              <a:buNone/>
              <a:defRPr sz="2000">
                <a:solidFill>
                  <a:schemeClr val="lt1"/>
                </a:solidFill>
              </a:defRPr>
            </a:lvl2pPr>
            <a:lvl3pPr indent="-228600" lvl="2" marL="1371600" algn="l">
              <a:lnSpc>
                <a:spcPct val="100000"/>
              </a:lnSpc>
              <a:spcBef>
                <a:spcPts val="500"/>
              </a:spcBef>
              <a:spcAft>
                <a:spcPts val="0"/>
              </a:spcAft>
              <a:buSzPts val="1800"/>
              <a:buNone/>
              <a:defRPr sz="1800">
                <a:solidFill>
                  <a:schemeClr val="lt1"/>
                </a:solidFill>
              </a:defRPr>
            </a:lvl3pPr>
            <a:lvl4pPr indent="-228600" lvl="3" marL="1828800" algn="l">
              <a:lnSpc>
                <a:spcPct val="100000"/>
              </a:lnSpc>
              <a:spcBef>
                <a:spcPts val="500"/>
              </a:spcBef>
              <a:spcAft>
                <a:spcPts val="0"/>
              </a:spcAft>
              <a:buSzPts val="1600"/>
              <a:buNone/>
              <a:defRPr sz="1600">
                <a:solidFill>
                  <a:schemeClr val="lt1"/>
                </a:solidFill>
              </a:defRPr>
            </a:lvl4pPr>
            <a:lvl5pPr indent="-228600" lvl="4" marL="2286000" algn="l">
              <a:lnSpc>
                <a:spcPct val="100000"/>
              </a:lnSpc>
              <a:spcBef>
                <a:spcPts val="500"/>
              </a:spcBef>
              <a:spcAft>
                <a:spcPts val="0"/>
              </a:spcAft>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93" name="Google Shape;93;p31"/>
          <p:cNvCxnSpPr/>
          <p:nvPr/>
        </p:nvCxnSpPr>
        <p:spPr>
          <a:xfrm>
            <a:off x="1619512" y="5433342"/>
            <a:ext cx="421939" cy="0"/>
          </a:xfrm>
          <a:prstGeom prst="straightConnector1">
            <a:avLst/>
          </a:prstGeom>
          <a:noFill/>
          <a:ln cap="flat" cmpd="sng" w="12700">
            <a:solidFill>
              <a:schemeClr val="lt1"/>
            </a:solidFill>
            <a:prstDash val="solid"/>
            <a:miter lim="800000"/>
            <a:headEnd len="sm" w="sm" type="none"/>
            <a:tailEnd len="sm" w="sm" type="none"/>
          </a:ln>
        </p:spPr>
      </p:cxnSp>
      <p:pic>
        <p:nvPicPr>
          <p:cNvPr id="94" name="Google Shape;94;p31"/>
          <p:cNvPicPr preferRelativeResize="0"/>
          <p:nvPr/>
        </p:nvPicPr>
        <p:blipFill rotWithShape="1">
          <a:blip r:embed="rId2">
            <a:alphaModFix/>
          </a:blip>
          <a:srcRect b="0" l="0" r="0" t="0"/>
          <a:stretch/>
        </p:blipFill>
        <p:spPr>
          <a:xfrm>
            <a:off x="478140" y="537312"/>
            <a:ext cx="3113908" cy="810000"/>
          </a:xfrm>
          <a:prstGeom prst="rect">
            <a:avLst/>
          </a:prstGeom>
          <a:noFill/>
          <a:ln>
            <a:noFill/>
          </a:ln>
        </p:spPr>
      </p:pic>
      <p:sp>
        <p:nvSpPr>
          <p:cNvPr id="95" name="Google Shape;95;p31"/>
          <p:cNvSpPr/>
          <p:nvPr>
            <p:ph idx="3" type="pic"/>
          </p:nvPr>
        </p:nvSpPr>
        <p:spPr>
          <a:xfrm>
            <a:off x="7152000" y="0"/>
            <a:ext cx="5040000" cy="3384000"/>
          </a:xfrm>
          <a:prstGeom prst="rect">
            <a:avLst/>
          </a:prstGeom>
          <a:noFill/>
          <a:ln>
            <a:noFill/>
          </a:ln>
        </p:spPr>
      </p:sp>
      <p:sp>
        <p:nvSpPr>
          <p:cNvPr id="96" name="Google Shape;96;p31"/>
          <p:cNvSpPr/>
          <p:nvPr>
            <p:ph idx="4" type="pic"/>
          </p:nvPr>
        </p:nvSpPr>
        <p:spPr>
          <a:xfrm>
            <a:off x="7152000" y="3474000"/>
            <a:ext cx="5040000" cy="3384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killeside lys - stående bilde">
  <p:cSld name="Skilleside lys - stående bilde">
    <p:bg>
      <p:bgPr>
        <a:solidFill>
          <a:schemeClr val="lt1"/>
        </a:solidFill>
      </p:bgPr>
    </p:bg>
    <p:spTree>
      <p:nvGrpSpPr>
        <p:cNvPr id="97" name="Shape 97"/>
        <p:cNvGrpSpPr/>
        <p:nvPr/>
      </p:nvGrpSpPr>
      <p:grpSpPr>
        <a:xfrm>
          <a:off x="0" y="0"/>
          <a:ext cx="0" cy="0"/>
          <a:chOff x="0" y="0"/>
          <a:chExt cx="0" cy="0"/>
        </a:xfrm>
      </p:grpSpPr>
      <p:sp>
        <p:nvSpPr>
          <p:cNvPr id="98" name="Google Shape;98;p32"/>
          <p:cNvSpPr/>
          <p:nvPr>
            <p:ph idx="2" type="pic"/>
          </p:nvPr>
        </p:nvSpPr>
        <p:spPr>
          <a:xfrm>
            <a:off x="6252000" y="5495"/>
            <a:ext cx="5940000" cy="6852505"/>
          </a:xfrm>
          <a:prstGeom prst="rect">
            <a:avLst/>
          </a:prstGeom>
          <a:noFill/>
          <a:ln>
            <a:noFill/>
          </a:ln>
        </p:spPr>
      </p:sp>
      <p:sp>
        <p:nvSpPr>
          <p:cNvPr id="99" name="Google Shape;99;p32"/>
          <p:cNvSpPr txBox="1"/>
          <p:nvPr>
            <p:ph type="ctrTitle"/>
          </p:nvPr>
        </p:nvSpPr>
        <p:spPr>
          <a:xfrm>
            <a:off x="809426" y="1879389"/>
            <a:ext cx="4914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b="0" sz="2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2"/>
          <p:cNvSpPr txBox="1"/>
          <p:nvPr>
            <p:ph idx="1" type="subTitle"/>
          </p:nvPr>
        </p:nvSpPr>
        <p:spPr>
          <a:xfrm>
            <a:off x="809426" y="3703967"/>
            <a:ext cx="4860000" cy="10512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101" name="Google Shape;101;p32"/>
          <p:cNvCxnSpPr/>
          <p:nvPr/>
        </p:nvCxnSpPr>
        <p:spPr>
          <a:xfrm>
            <a:off x="809427" y="3434389"/>
            <a:ext cx="421939"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killeside mørk - stående bilde">
  <p:cSld name="Skilleside mørk - stående bilde">
    <p:bg>
      <p:bgPr>
        <a:solidFill>
          <a:schemeClr val="dk2"/>
        </a:solidFill>
      </p:bgPr>
    </p:bg>
    <p:spTree>
      <p:nvGrpSpPr>
        <p:cNvPr id="102" name="Shape 102"/>
        <p:cNvGrpSpPr/>
        <p:nvPr/>
      </p:nvGrpSpPr>
      <p:grpSpPr>
        <a:xfrm>
          <a:off x="0" y="0"/>
          <a:ext cx="0" cy="0"/>
          <a:chOff x="0" y="0"/>
          <a:chExt cx="0" cy="0"/>
        </a:xfrm>
      </p:grpSpPr>
      <p:sp>
        <p:nvSpPr>
          <p:cNvPr id="103" name="Google Shape;103;p33"/>
          <p:cNvSpPr/>
          <p:nvPr>
            <p:ph idx="2" type="pic"/>
          </p:nvPr>
        </p:nvSpPr>
        <p:spPr>
          <a:xfrm>
            <a:off x="6252000" y="5495"/>
            <a:ext cx="5940000" cy="6852505"/>
          </a:xfrm>
          <a:prstGeom prst="rect">
            <a:avLst/>
          </a:prstGeom>
          <a:noFill/>
          <a:ln>
            <a:noFill/>
          </a:ln>
        </p:spPr>
      </p:sp>
      <p:sp>
        <p:nvSpPr>
          <p:cNvPr id="104" name="Google Shape;104;p33"/>
          <p:cNvSpPr txBox="1"/>
          <p:nvPr>
            <p:ph type="ctrTitle"/>
          </p:nvPr>
        </p:nvSpPr>
        <p:spPr>
          <a:xfrm>
            <a:off x="809426" y="1879389"/>
            <a:ext cx="4914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3"/>
          <p:cNvSpPr txBox="1"/>
          <p:nvPr>
            <p:ph idx="1" type="subTitle"/>
          </p:nvPr>
        </p:nvSpPr>
        <p:spPr>
          <a:xfrm>
            <a:off x="809426" y="3703967"/>
            <a:ext cx="4860000" cy="10512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106" name="Google Shape;106;p33"/>
          <p:cNvCxnSpPr/>
          <p:nvPr/>
        </p:nvCxnSpPr>
        <p:spPr>
          <a:xfrm>
            <a:off x="809427" y="3434389"/>
            <a:ext cx="421939"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killeside mørk - to liggende bilder">
  <p:cSld name="Skilleside mørk - to liggende bilder">
    <p:bg>
      <p:bgPr>
        <a:solidFill>
          <a:schemeClr val="dk2"/>
        </a:solidFill>
      </p:bgPr>
    </p:bg>
    <p:spTree>
      <p:nvGrpSpPr>
        <p:cNvPr id="107" name="Shape 107"/>
        <p:cNvGrpSpPr/>
        <p:nvPr/>
      </p:nvGrpSpPr>
      <p:grpSpPr>
        <a:xfrm>
          <a:off x="0" y="0"/>
          <a:ext cx="0" cy="0"/>
          <a:chOff x="0" y="0"/>
          <a:chExt cx="0" cy="0"/>
        </a:xfrm>
      </p:grpSpPr>
      <p:sp>
        <p:nvSpPr>
          <p:cNvPr id="108" name="Google Shape;108;p34"/>
          <p:cNvSpPr txBox="1"/>
          <p:nvPr>
            <p:ph type="ctrTitle"/>
          </p:nvPr>
        </p:nvSpPr>
        <p:spPr>
          <a:xfrm>
            <a:off x="809426" y="1879389"/>
            <a:ext cx="5760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4"/>
          <p:cNvSpPr txBox="1"/>
          <p:nvPr>
            <p:ph idx="1" type="subTitle"/>
          </p:nvPr>
        </p:nvSpPr>
        <p:spPr>
          <a:xfrm>
            <a:off x="809426" y="3703967"/>
            <a:ext cx="5760000" cy="10512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10" name="Google Shape;110;p34"/>
          <p:cNvSpPr/>
          <p:nvPr>
            <p:ph idx="2" type="pic"/>
          </p:nvPr>
        </p:nvSpPr>
        <p:spPr>
          <a:xfrm>
            <a:off x="7152000" y="5495"/>
            <a:ext cx="5040000" cy="3384000"/>
          </a:xfrm>
          <a:prstGeom prst="rect">
            <a:avLst/>
          </a:prstGeom>
          <a:noFill/>
          <a:ln>
            <a:noFill/>
          </a:ln>
        </p:spPr>
      </p:sp>
      <p:cxnSp>
        <p:nvCxnSpPr>
          <p:cNvPr id="111" name="Google Shape;111;p34"/>
          <p:cNvCxnSpPr/>
          <p:nvPr/>
        </p:nvCxnSpPr>
        <p:spPr>
          <a:xfrm>
            <a:off x="809427" y="3434389"/>
            <a:ext cx="421939" cy="0"/>
          </a:xfrm>
          <a:prstGeom prst="straightConnector1">
            <a:avLst/>
          </a:prstGeom>
          <a:noFill/>
          <a:ln cap="flat" cmpd="sng" w="12700">
            <a:solidFill>
              <a:schemeClr val="accent1"/>
            </a:solidFill>
            <a:prstDash val="solid"/>
            <a:miter lim="800000"/>
            <a:headEnd len="sm" w="sm" type="none"/>
            <a:tailEnd len="sm" w="sm" type="none"/>
          </a:ln>
        </p:spPr>
      </p:cxnSp>
      <p:sp>
        <p:nvSpPr>
          <p:cNvPr id="112" name="Google Shape;112;p34"/>
          <p:cNvSpPr/>
          <p:nvPr>
            <p:ph idx="3" type="pic"/>
          </p:nvPr>
        </p:nvSpPr>
        <p:spPr>
          <a:xfrm>
            <a:off x="7152000" y="3468783"/>
            <a:ext cx="5040000" cy="3384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13" name="Shape 11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lutningsside mørk">
  <p:cSld name="Avslutningsside mørk">
    <p:bg>
      <p:bgPr>
        <a:solidFill>
          <a:schemeClr val="dk2"/>
        </a:solidFill>
      </p:bgPr>
    </p:bg>
    <p:spTree>
      <p:nvGrpSpPr>
        <p:cNvPr id="114" name="Shape 114"/>
        <p:cNvGrpSpPr/>
        <p:nvPr/>
      </p:nvGrpSpPr>
      <p:grpSpPr>
        <a:xfrm>
          <a:off x="0" y="0"/>
          <a:ext cx="0" cy="0"/>
          <a:chOff x="0" y="0"/>
          <a:chExt cx="0" cy="0"/>
        </a:xfrm>
      </p:grpSpPr>
      <p:sp>
        <p:nvSpPr>
          <p:cNvPr id="115" name="Google Shape;115;p36"/>
          <p:cNvSpPr txBox="1"/>
          <p:nvPr>
            <p:ph type="ctrTitle"/>
          </p:nvPr>
        </p:nvSpPr>
        <p:spPr>
          <a:xfrm>
            <a:off x="2856000" y="5755342"/>
            <a:ext cx="6480000" cy="360000"/>
          </a:xfrm>
          <a:prstGeom prst="rect">
            <a:avLst/>
          </a:prstGeom>
          <a:noFill/>
          <a:ln>
            <a:noFill/>
          </a:ln>
        </p:spPr>
        <p:txBody>
          <a:bodyPr anchorCtr="0" anchor="b" bIns="0" lIns="0" spcFirstLastPara="1" rIns="0" wrap="square" tIns="0">
            <a:normAutofit/>
          </a:bodyPr>
          <a:lstStyle>
            <a:lvl1pPr lvl="0" algn="ctr">
              <a:lnSpc>
                <a:spcPct val="100000"/>
              </a:lnSpc>
              <a:spcBef>
                <a:spcPts val="0"/>
              </a:spcBef>
              <a:spcAft>
                <a:spcPts val="0"/>
              </a:spcAft>
              <a:buClr>
                <a:schemeClr val="lt1"/>
              </a:buClr>
              <a:buSzPts val="2800"/>
              <a:buFont typeface="Arial"/>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16" name="Google Shape;116;p36"/>
          <p:cNvGrpSpPr/>
          <p:nvPr/>
        </p:nvGrpSpPr>
        <p:grpSpPr>
          <a:xfrm>
            <a:off x="3774141" y="1039515"/>
            <a:ext cx="4643718" cy="4052830"/>
            <a:chOff x="5122863" y="2579688"/>
            <a:chExt cx="1946276" cy="1698625"/>
          </a:xfrm>
        </p:grpSpPr>
        <p:sp>
          <p:nvSpPr>
            <p:cNvPr id="117" name="Google Shape;117;p36"/>
            <p:cNvSpPr/>
            <p:nvPr/>
          </p:nvSpPr>
          <p:spPr>
            <a:xfrm>
              <a:off x="5122863" y="2579688"/>
              <a:ext cx="554038" cy="747713"/>
            </a:xfrm>
            <a:custGeom>
              <a:rect b="b" l="l" r="r" t="t"/>
              <a:pathLst>
                <a:path extrusionOk="0" h="471" w="349">
                  <a:moveTo>
                    <a:pt x="164" y="0"/>
                  </a:moveTo>
                  <a:lnTo>
                    <a:pt x="0" y="0"/>
                  </a:lnTo>
                  <a:lnTo>
                    <a:pt x="271" y="471"/>
                  </a:lnTo>
                  <a:lnTo>
                    <a:pt x="349" y="328"/>
                  </a:lnTo>
                  <a:lnTo>
                    <a:pt x="16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36"/>
            <p:cNvSpPr/>
            <p:nvPr/>
          </p:nvSpPr>
          <p:spPr>
            <a:xfrm>
              <a:off x="5756276" y="2579688"/>
              <a:ext cx="1312863" cy="1698625"/>
            </a:xfrm>
            <a:custGeom>
              <a:rect b="b" l="l" r="r" t="t"/>
              <a:pathLst>
                <a:path extrusionOk="0" h="1070" w="827">
                  <a:moveTo>
                    <a:pt x="406" y="0"/>
                  </a:moveTo>
                  <a:lnTo>
                    <a:pt x="86" y="564"/>
                  </a:lnTo>
                  <a:lnTo>
                    <a:pt x="0" y="699"/>
                  </a:lnTo>
                  <a:lnTo>
                    <a:pt x="214" y="1070"/>
                  </a:lnTo>
                  <a:lnTo>
                    <a:pt x="827" y="0"/>
                  </a:lnTo>
                  <a:lnTo>
                    <a:pt x="40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killeside mørk - stående bilde">
  <p:cSld name="Skilleside mørk - stående bilde">
    <p:bg>
      <p:bgPr>
        <a:solidFill>
          <a:schemeClr val="dk2"/>
        </a:solidFill>
      </p:bgPr>
    </p:bg>
    <p:spTree>
      <p:nvGrpSpPr>
        <p:cNvPr id="124" name="Shape 124"/>
        <p:cNvGrpSpPr/>
        <p:nvPr/>
      </p:nvGrpSpPr>
      <p:grpSpPr>
        <a:xfrm>
          <a:off x="0" y="0"/>
          <a:ext cx="0" cy="0"/>
          <a:chOff x="0" y="0"/>
          <a:chExt cx="0" cy="0"/>
        </a:xfrm>
      </p:grpSpPr>
      <p:sp>
        <p:nvSpPr>
          <p:cNvPr id="125" name="Google Shape;125;p21"/>
          <p:cNvSpPr/>
          <p:nvPr>
            <p:ph idx="2" type="pic"/>
          </p:nvPr>
        </p:nvSpPr>
        <p:spPr>
          <a:xfrm>
            <a:off x="6252000" y="5495"/>
            <a:ext cx="5940000" cy="6852505"/>
          </a:xfrm>
          <a:prstGeom prst="rect">
            <a:avLst/>
          </a:prstGeom>
          <a:noFill/>
          <a:ln>
            <a:noFill/>
          </a:ln>
        </p:spPr>
      </p:sp>
      <p:sp>
        <p:nvSpPr>
          <p:cNvPr id="126" name="Google Shape;126;p21"/>
          <p:cNvSpPr txBox="1"/>
          <p:nvPr>
            <p:ph type="ctrTitle"/>
          </p:nvPr>
        </p:nvSpPr>
        <p:spPr>
          <a:xfrm>
            <a:off x="809426" y="1879389"/>
            <a:ext cx="4914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1"/>
          <p:cNvSpPr txBox="1"/>
          <p:nvPr>
            <p:ph idx="1" type="subTitle"/>
          </p:nvPr>
        </p:nvSpPr>
        <p:spPr>
          <a:xfrm>
            <a:off x="809426" y="3703967"/>
            <a:ext cx="4860000" cy="10512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128" name="Google Shape;128;p21"/>
          <p:cNvCxnSpPr/>
          <p:nvPr/>
        </p:nvCxnSpPr>
        <p:spPr>
          <a:xfrm>
            <a:off x="809427" y="3434389"/>
            <a:ext cx="421939"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lutningsside mørk">
  <p:cSld name="Avslutningsside mørk">
    <p:bg>
      <p:bgPr>
        <a:solidFill>
          <a:schemeClr val="dk2"/>
        </a:solidFill>
      </p:bgPr>
    </p:bg>
    <p:spTree>
      <p:nvGrpSpPr>
        <p:cNvPr id="129" name="Shape 129"/>
        <p:cNvGrpSpPr/>
        <p:nvPr/>
      </p:nvGrpSpPr>
      <p:grpSpPr>
        <a:xfrm>
          <a:off x="0" y="0"/>
          <a:ext cx="0" cy="0"/>
          <a:chOff x="0" y="0"/>
          <a:chExt cx="0" cy="0"/>
        </a:xfrm>
      </p:grpSpPr>
      <p:sp>
        <p:nvSpPr>
          <p:cNvPr id="130" name="Google Shape;130;p27"/>
          <p:cNvSpPr txBox="1"/>
          <p:nvPr>
            <p:ph type="ctrTitle"/>
          </p:nvPr>
        </p:nvSpPr>
        <p:spPr>
          <a:xfrm>
            <a:off x="2856000" y="5755342"/>
            <a:ext cx="6480000" cy="360000"/>
          </a:xfrm>
          <a:prstGeom prst="rect">
            <a:avLst/>
          </a:prstGeom>
          <a:noFill/>
          <a:ln>
            <a:noFill/>
          </a:ln>
        </p:spPr>
        <p:txBody>
          <a:bodyPr anchorCtr="0" anchor="b" bIns="0" lIns="0" spcFirstLastPara="1" rIns="0" wrap="square" tIns="0">
            <a:normAutofit/>
          </a:bodyPr>
          <a:lstStyle>
            <a:lvl1pPr lvl="0" algn="ctr">
              <a:lnSpc>
                <a:spcPct val="100000"/>
              </a:lnSpc>
              <a:spcBef>
                <a:spcPts val="0"/>
              </a:spcBef>
              <a:spcAft>
                <a:spcPts val="0"/>
              </a:spcAft>
              <a:buClr>
                <a:schemeClr val="lt1"/>
              </a:buClr>
              <a:buSzPts val="2800"/>
              <a:buFont typeface="Arial"/>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1" name="Google Shape;131;p27"/>
          <p:cNvGrpSpPr/>
          <p:nvPr/>
        </p:nvGrpSpPr>
        <p:grpSpPr>
          <a:xfrm>
            <a:off x="3774141" y="1039515"/>
            <a:ext cx="4643718" cy="4052830"/>
            <a:chOff x="5122863" y="2579688"/>
            <a:chExt cx="1946276" cy="1698625"/>
          </a:xfrm>
        </p:grpSpPr>
        <p:sp>
          <p:nvSpPr>
            <p:cNvPr id="132" name="Google Shape;132;p27"/>
            <p:cNvSpPr/>
            <p:nvPr/>
          </p:nvSpPr>
          <p:spPr>
            <a:xfrm>
              <a:off x="5122863" y="2579688"/>
              <a:ext cx="554038" cy="747713"/>
            </a:xfrm>
            <a:custGeom>
              <a:rect b="b" l="l" r="r" t="t"/>
              <a:pathLst>
                <a:path extrusionOk="0" h="471" w="349">
                  <a:moveTo>
                    <a:pt x="164" y="0"/>
                  </a:moveTo>
                  <a:lnTo>
                    <a:pt x="0" y="0"/>
                  </a:lnTo>
                  <a:lnTo>
                    <a:pt x="271" y="471"/>
                  </a:lnTo>
                  <a:lnTo>
                    <a:pt x="349" y="328"/>
                  </a:lnTo>
                  <a:lnTo>
                    <a:pt x="16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3" name="Google Shape;133;p27"/>
            <p:cNvSpPr/>
            <p:nvPr/>
          </p:nvSpPr>
          <p:spPr>
            <a:xfrm>
              <a:off x="5756276" y="2579688"/>
              <a:ext cx="1312863" cy="1698625"/>
            </a:xfrm>
            <a:custGeom>
              <a:rect b="b" l="l" r="r" t="t"/>
              <a:pathLst>
                <a:path extrusionOk="0" h="1070" w="827">
                  <a:moveTo>
                    <a:pt x="406" y="0"/>
                  </a:moveTo>
                  <a:lnTo>
                    <a:pt x="86" y="564"/>
                  </a:lnTo>
                  <a:lnTo>
                    <a:pt x="0" y="699"/>
                  </a:lnTo>
                  <a:lnTo>
                    <a:pt x="214" y="1070"/>
                  </a:lnTo>
                  <a:lnTo>
                    <a:pt x="827" y="0"/>
                  </a:lnTo>
                  <a:lnTo>
                    <a:pt x="40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spalte med bakgrunn" type="obj">
  <p:cSld name="OBJECT">
    <p:spTree>
      <p:nvGrpSpPr>
        <p:cNvPr id="21" name="Shape 21"/>
        <p:cNvGrpSpPr/>
        <p:nvPr/>
      </p:nvGrpSpPr>
      <p:grpSpPr>
        <a:xfrm>
          <a:off x="0" y="0"/>
          <a:ext cx="0" cy="0"/>
          <a:chOff x="0" y="0"/>
          <a:chExt cx="0" cy="0"/>
        </a:xfrm>
      </p:grpSpPr>
      <p:grpSp>
        <p:nvGrpSpPr>
          <p:cNvPr id="22" name="Google Shape;22;p19"/>
          <p:cNvGrpSpPr/>
          <p:nvPr/>
        </p:nvGrpSpPr>
        <p:grpSpPr>
          <a:xfrm>
            <a:off x="279820" y="6504062"/>
            <a:ext cx="250360" cy="218504"/>
            <a:chOff x="5122863" y="2579688"/>
            <a:chExt cx="1946276" cy="1698625"/>
          </a:xfrm>
        </p:grpSpPr>
        <p:sp>
          <p:nvSpPr>
            <p:cNvPr id="23" name="Google Shape;23;p19"/>
            <p:cNvSpPr/>
            <p:nvPr/>
          </p:nvSpPr>
          <p:spPr>
            <a:xfrm>
              <a:off x="5122863" y="2579688"/>
              <a:ext cx="554038" cy="747713"/>
            </a:xfrm>
            <a:custGeom>
              <a:rect b="b" l="l" r="r" t="t"/>
              <a:pathLst>
                <a:path extrusionOk="0" h="471" w="349">
                  <a:moveTo>
                    <a:pt x="164" y="0"/>
                  </a:moveTo>
                  <a:lnTo>
                    <a:pt x="0" y="0"/>
                  </a:lnTo>
                  <a:lnTo>
                    <a:pt x="271" y="471"/>
                  </a:lnTo>
                  <a:lnTo>
                    <a:pt x="349" y="328"/>
                  </a:lnTo>
                  <a:lnTo>
                    <a:pt x="164"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9"/>
            <p:cNvSpPr/>
            <p:nvPr/>
          </p:nvSpPr>
          <p:spPr>
            <a:xfrm>
              <a:off x="5756276" y="2579688"/>
              <a:ext cx="1312863" cy="1698625"/>
            </a:xfrm>
            <a:custGeom>
              <a:rect b="b" l="l" r="r" t="t"/>
              <a:pathLst>
                <a:path extrusionOk="0" h="1070" w="827">
                  <a:moveTo>
                    <a:pt x="406" y="0"/>
                  </a:moveTo>
                  <a:lnTo>
                    <a:pt x="86" y="564"/>
                  </a:lnTo>
                  <a:lnTo>
                    <a:pt x="0" y="699"/>
                  </a:lnTo>
                  <a:lnTo>
                    <a:pt x="214" y="1070"/>
                  </a:lnTo>
                  <a:lnTo>
                    <a:pt x="827" y="0"/>
                  </a:lnTo>
                  <a:lnTo>
                    <a:pt x="406"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5" name="Google Shape;25;p19"/>
          <p:cNvSpPr/>
          <p:nvPr/>
        </p:nvSpPr>
        <p:spPr>
          <a:xfrm>
            <a:off x="812602" y="1363946"/>
            <a:ext cx="10926000" cy="5058000"/>
          </a:xfrm>
          <a:prstGeom prst="rect">
            <a:avLst/>
          </a:prstGeom>
          <a:solidFill>
            <a:srgbClr val="F2F2F2">
              <a:alpha val="4941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cxnSp>
        <p:nvCxnSpPr>
          <p:cNvPr id="26" name="Google Shape;26;p19"/>
          <p:cNvCxnSpPr/>
          <p:nvPr/>
        </p:nvCxnSpPr>
        <p:spPr>
          <a:xfrm>
            <a:off x="809427" y="1358552"/>
            <a:ext cx="10926000" cy="0"/>
          </a:xfrm>
          <a:prstGeom prst="straightConnector1">
            <a:avLst/>
          </a:prstGeom>
          <a:noFill/>
          <a:ln cap="flat" cmpd="sng" w="25400">
            <a:solidFill>
              <a:schemeClr val="accent1"/>
            </a:solidFill>
            <a:prstDash val="solid"/>
            <a:miter lim="800000"/>
            <a:headEnd len="sm" w="sm" type="none"/>
            <a:tailEnd len="sm" w="sm" type="none"/>
          </a:ln>
        </p:spPr>
      </p:cxnSp>
      <p:sp>
        <p:nvSpPr>
          <p:cNvPr id="27" name="Google Shape;27;p19"/>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rmAutofit/>
          </a:bodyPr>
          <a:lstStyle>
            <a:lvl1pPr indent="-355600" lvl="0" marL="457200" algn="l">
              <a:lnSpc>
                <a:spcPct val="100000"/>
              </a:lnSpc>
              <a:spcBef>
                <a:spcPts val="1000"/>
              </a:spcBef>
              <a:spcAft>
                <a:spcPts val="0"/>
              </a:spcAft>
              <a:buSzPts val="2000"/>
              <a:buFont typeface="Arial"/>
              <a:buChar char="›"/>
              <a:defRPr sz="2000"/>
            </a:lvl1pPr>
            <a:lvl2pPr indent="-355600" lvl="1" marL="914400" algn="l">
              <a:lnSpc>
                <a:spcPct val="100000"/>
              </a:lnSpc>
              <a:spcBef>
                <a:spcPts val="500"/>
              </a:spcBef>
              <a:spcAft>
                <a:spcPts val="0"/>
              </a:spcAft>
              <a:buSzPts val="2000"/>
              <a:buFont typeface="Arial"/>
              <a:buChar char="›"/>
              <a:defRPr sz="2000">
                <a:latin typeface="Arial"/>
                <a:ea typeface="Arial"/>
                <a:cs typeface="Arial"/>
                <a:sym typeface="Arial"/>
              </a:defRPr>
            </a:lvl2pPr>
            <a:lvl3pPr indent="-355600" lvl="2" marL="1371600" algn="l">
              <a:lnSpc>
                <a:spcPct val="100000"/>
              </a:lnSpc>
              <a:spcBef>
                <a:spcPts val="500"/>
              </a:spcBef>
              <a:spcAft>
                <a:spcPts val="0"/>
              </a:spcAft>
              <a:buSzPts val="2000"/>
              <a:buFont typeface="Arial"/>
              <a:buChar char="›"/>
              <a:defRPr sz="2000">
                <a:latin typeface="Arial"/>
                <a:ea typeface="Arial"/>
                <a:cs typeface="Arial"/>
                <a:sym typeface="Arial"/>
              </a:defRPr>
            </a:lvl3pPr>
            <a:lvl4pPr indent="-355600" lvl="3" marL="1828800" algn="l">
              <a:lnSpc>
                <a:spcPct val="100000"/>
              </a:lnSpc>
              <a:spcBef>
                <a:spcPts val="500"/>
              </a:spcBef>
              <a:spcAft>
                <a:spcPts val="0"/>
              </a:spcAft>
              <a:buSzPts val="2000"/>
              <a:buFont typeface="Arial"/>
              <a:buChar char="›"/>
              <a:defRPr sz="2000">
                <a:latin typeface="Arial"/>
                <a:ea typeface="Arial"/>
                <a:cs typeface="Arial"/>
                <a:sym typeface="Arial"/>
              </a:defRPr>
            </a:lvl4pPr>
            <a:lvl5pPr indent="-355600" lvl="4" marL="2286000" algn="l">
              <a:lnSpc>
                <a:spcPct val="100000"/>
              </a:lnSpc>
              <a:spcBef>
                <a:spcPts val="500"/>
              </a:spcBef>
              <a:spcAft>
                <a:spcPts val="0"/>
              </a:spcAft>
              <a:buSzPts val="2000"/>
              <a:buFont typeface="Arial"/>
              <a:buChar char="›"/>
              <a:defRPr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9"/>
          <p:cNvSpPr txBox="1"/>
          <p:nvPr>
            <p:ph idx="11" type="ftr"/>
          </p:nvPr>
        </p:nvSpPr>
        <p:spPr>
          <a:xfrm>
            <a:off x="811950" y="6408000"/>
            <a:ext cx="5252673" cy="450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spalter med bakgrunn">
  <p:cSld name="To spalter med bakgrunn">
    <p:spTree>
      <p:nvGrpSpPr>
        <p:cNvPr id="31" name="Shape 31"/>
        <p:cNvGrpSpPr/>
        <p:nvPr/>
      </p:nvGrpSpPr>
      <p:grpSpPr>
        <a:xfrm>
          <a:off x="0" y="0"/>
          <a:ext cx="0" cy="0"/>
          <a:chOff x="0" y="0"/>
          <a:chExt cx="0" cy="0"/>
        </a:xfrm>
      </p:grpSpPr>
      <p:grpSp>
        <p:nvGrpSpPr>
          <p:cNvPr id="32" name="Google Shape;32;p22"/>
          <p:cNvGrpSpPr/>
          <p:nvPr/>
        </p:nvGrpSpPr>
        <p:grpSpPr>
          <a:xfrm>
            <a:off x="279820" y="6504062"/>
            <a:ext cx="250360" cy="218504"/>
            <a:chOff x="5122863" y="2579688"/>
            <a:chExt cx="1946276" cy="1698625"/>
          </a:xfrm>
        </p:grpSpPr>
        <p:sp>
          <p:nvSpPr>
            <p:cNvPr id="33" name="Google Shape;33;p22"/>
            <p:cNvSpPr/>
            <p:nvPr/>
          </p:nvSpPr>
          <p:spPr>
            <a:xfrm>
              <a:off x="5122863" y="2579688"/>
              <a:ext cx="554038" cy="747713"/>
            </a:xfrm>
            <a:custGeom>
              <a:rect b="b" l="l" r="r" t="t"/>
              <a:pathLst>
                <a:path extrusionOk="0" h="471" w="349">
                  <a:moveTo>
                    <a:pt x="164" y="0"/>
                  </a:moveTo>
                  <a:lnTo>
                    <a:pt x="0" y="0"/>
                  </a:lnTo>
                  <a:lnTo>
                    <a:pt x="271" y="471"/>
                  </a:lnTo>
                  <a:lnTo>
                    <a:pt x="349" y="328"/>
                  </a:lnTo>
                  <a:lnTo>
                    <a:pt x="164"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22"/>
            <p:cNvSpPr/>
            <p:nvPr/>
          </p:nvSpPr>
          <p:spPr>
            <a:xfrm>
              <a:off x="5756276" y="2579688"/>
              <a:ext cx="1312863" cy="1698625"/>
            </a:xfrm>
            <a:custGeom>
              <a:rect b="b" l="l" r="r" t="t"/>
              <a:pathLst>
                <a:path extrusionOk="0" h="1070" w="827">
                  <a:moveTo>
                    <a:pt x="406" y="0"/>
                  </a:moveTo>
                  <a:lnTo>
                    <a:pt x="86" y="564"/>
                  </a:lnTo>
                  <a:lnTo>
                    <a:pt x="0" y="699"/>
                  </a:lnTo>
                  <a:lnTo>
                    <a:pt x="214" y="1070"/>
                  </a:lnTo>
                  <a:lnTo>
                    <a:pt x="827" y="0"/>
                  </a:lnTo>
                  <a:lnTo>
                    <a:pt x="406"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22"/>
          <p:cNvSpPr/>
          <p:nvPr/>
        </p:nvSpPr>
        <p:spPr>
          <a:xfrm>
            <a:off x="810594" y="1352959"/>
            <a:ext cx="5256000" cy="5058000"/>
          </a:xfrm>
          <a:prstGeom prst="rect">
            <a:avLst/>
          </a:prstGeom>
          <a:solidFill>
            <a:srgbClr val="F2F2F2">
              <a:alpha val="4941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
        <p:nvSpPr>
          <p:cNvPr id="36" name="Google Shape;36;p22"/>
          <p:cNvSpPr/>
          <p:nvPr/>
        </p:nvSpPr>
        <p:spPr>
          <a:xfrm>
            <a:off x="6480905" y="1351536"/>
            <a:ext cx="5256000" cy="5058000"/>
          </a:xfrm>
          <a:prstGeom prst="rect">
            <a:avLst/>
          </a:prstGeom>
          <a:solidFill>
            <a:srgbClr val="F2F2F2">
              <a:alpha val="4941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cxnSp>
        <p:nvCxnSpPr>
          <p:cNvPr id="37" name="Google Shape;37;p22"/>
          <p:cNvCxnSpPr/>
          <p:nvPr/>
        </p:nvCxnSpPr>
        <p:spPr>
          <a:xfrm>
            <a:off x="809427" y="1362845"/>
            <a:ext cx="5256000" cy="0"/>
          </a:xfrm>
          <a:prstGeom prst="straightConnector1">
            <a:avLst/>
          </a:prstGeom>
          <a:noFill/>
          <a:ln cap="flat" cmpd="sng" w="25400">
            <a:solidFill>
              <a:schemeClr val="accent1"/>
            </a:solidFill>
            <a:prstDash val="solid"/>
            <a:miter lim="800000"/>
            <a:headEnd len="sm" w="sm" type="none"/>
            <a:tailEnd len="sm" w="sm" type="none"/>
          </a:ln>
        </p:spPr>
      </p:cxnSp>
      <p:sp>
        <p:nvSpPr>
          <p:cNvPr id="38" name="Google Shape;38;p22"/>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802127" y="1364110"/>
            <a:ext cx="5256000" cy="5058000"/>
          </a:xfrm>
          <a:prstGeom prst="rect">
            <a:avLst/>
          </a:prstGeom>
          <a:noFill/>
          <a:ln>
            <a:noFill/>
          </a:ln>
        </p:spPr>
        <p:txBody>
          <a:bodyPr anchorCtr="0" anchor="t" bIns="180000" lIns="180000" spcFirstLastPara="1" rIns="180000" wrap="square" tIns="180000">
            <a:normAutofit/>
          </a:bodyPr>
          <a:lstStyle>
            <a:lvl1pPr indent="-355600" lvl="0" marL="457200" algn="l">
              <a:lnSpc>
                <a:spcPct val="100000"/>
              </a:lnSpc>
              <a:spcBef>
                <a:spcPts val="1000"/>
              </a:spcBef>
              <a:spcAft>
                <a:spcPts val="0"/>
              </a:spcAft>
              <a:buSzPts val="2000"/>
              <a:buChar char="›"/>
              <a:defRPr sz="2000"/>
            </a:lvl1pPr>
            <a:lvl2pPr indent="-355600" lvl="1" marL="914400" algn="l">
              <a:lnSpc>
                <a:spcPct val="100000"/>
              </a:lnSpc>
              <a:spcBef>
                <a:spcPts val="500"/>
              </a:spcBef>
              <a:spcAft>
                <a:spcPts val="0"/>
              </a:spcAft>
              <a:buSzPts val="2000"/>
              <a:buChar char="›"/>
              <a:defRPr sz="2000">
                <a:latin typeface="Arial"/>
                <a:ea typeface="Arial"/>
                <a:cs typeface="Arial"/>
                <a:sym typeface="Arial"/>
              </a:defRPr>
            </a:lvl2pPr>
            <a:lvl3pPr indent="-355600" lvl="2" marL="1371600" algn="l">
              <a:lnSpc>
                <a:spcPct val="100000"/>
              </a:lnSpc>
              <a:spcBef>
                <a:spcPts val="500"/>
              </a:spcBef>
              <a:spcAft>
                <a:spcPts val="0"/>
              </a:spcAft>
              <a:buSzPts val="2000"/>
              <a:buChar char="›"/>
              <a:defRPr sz="2000">
                <a:latin typeface="Arial"/>
                <a:ea typeface="Arial"/>
                <a:cs typeface="Arial"/>
                <a:sym typeface="Arial"/>
              </a:defRPr>
            </a:lvl3pPr>
            <a:lvl4pPr indent="-355600" lvl="3" marL="1828800" algn="l">
              <a:lnSpc>
                <a:spcPct val="100000"/>
              </a:lnSpc>
              <a:spcBef>
                <a:spcPts val="500"/>
              </a:spcBef>
              <a:spcAft>
                <a:spcPts val="0"/>
              </a:spcAft>
              <a:buSzPts val="2000"/>
              <a:buChar char="›"/>
              <a:defRPr sz="2000">
                <a:latin typeface="Arial"/>
                <a:ea typeface="Arial"/>
                <a:cs typeface="Arial"/>
                <a:sym typeface="Arial"/>
              </a:defRPr>
            </a:lvl4pPr>
            <a:lvl5pPr indent="-355600" lvl="4" marL="2286000" algn="l">
              <a:lnSpc>
                <a:spcPct val="100000"/>
              </a:lnSpc>
              <a:spcBef>
                <a:spcPts val="500"/>
              </a:spcBef>
              <a:spcAft>
                <a:spcPts val="0"/>
              </a:spcAft>
              <a:buSzPts val="2000"/>
              <a:buChar char="›"/>
              <a:defRPr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491935" y="1347919"/>
            <a:ext cx="5256000" cy="5058000"/>
          </a:xfrm>
          <a:prstGeom prst="rect">
            <a:avLst/>
          </a:prstGeom>
          <a:noFill/>
          <a:ln>
            <a:noFill/>
          </a:ln>
        </p:spPr>
        <p:txBody>
          <a:bodyPr anchorCtr="0" anchor="t" bIns="180000" lIns="180000" spcFirstLastPara="1" rIns="180000" wrap="square" tIns="180000">
            <a:normAutofit/>
          </a:bodyPr>
          <a:lstStyle>
            <a:lvl1pPr indent="-355600" lvl="0" marL="457200" algn="l">
              <a:lnSpc>
                <a:spcPct val="100000"/>
              </a:lnSpc>
              <a:spcBef>
                <a:spcPts val="1000"/>
              </a:spcBef>
              <a:spcAft>
                <a:spcPts val="0"/>
              </a:spcAft>
              <a:buSzPts val="2000"/>
              <a:buChar char="›"/>
              <a:defRPr sz="2000"/>
            </a:lvl1pPr>
            <a:lvl2pPr indent="-355600" lvl="1" marL="914400" algn="l">
              <a:lnSpc>
                <a:spcPct val="100000"/>
              </a:lnSpc>
              <a:spcBef>
                <a:spcPts val="500"/>
              </a:spcBef>
              <a:spcAft>
                <a:spcPts val="0"/>
              </a:spcAft>
              <a:buSzPts val="2000"/>
              <a:buChar char="›"/>
              <a:defRPr sz="2000">
                <a:latin typeface="Arial"/>
                <a:ea typeface="Arial"/>
                <a:cs typeface="Arial"/>
                <a:sym typeface="Arial"/>
              </a:defRPr>
            </a:lvl2pPr>
            <a:lvl3pPr indent="-355600" lvl="2" marL="1371600" algn="l">
              <a:lnSpc>
                <a:spcPct val="100000"/>
              </a:lnSpc>
              <a:spcBef>
                <a:spcPts val="500"/>
              </a:spcBef>
              <a:spcAft>
                <a:spcPts val="0"/>
              </a:spcAft>
              <a:buSzPts val="2000"/>
              <a:buChar char="›"/>
              <a:defRPr sz="2000">
                <a:latin typeface="Arial"/>
                <a:ea typeface="Arial"/>
                <a:cs typeface="Arial"/>
                <a:sym typeface="Arial"/>
              </a:defRPr>
            </a:lvl3pPr>
            <a:lvl4pPr indent="-355600" lvl="3" marL="1828800" algn="l">
              <a:lnSpc>
                <a:spcPct val="100000"/>
              </a:lnSpc>
              <a:spcBef>
                <a:spcPts val="500"/>
              </a:spcBef>
              <a:spcAft>
                <a:spcPts val="0"/>
              </a:spcAft>
              <a:buSzPts val="2000"/>
              <a:buChar char="›"/>
              <a:defRPr sz="2000">
                <a:latin typeface="Arial"/>
                <a:ea typeface="Arial"/>
                <a:cs typeface="Arial"/>
                <a:sym typeface="Arial"/>
              </a:defRPr>
            </a:lvl4pPr>
            <a:lvl5pPr indent="-355600" lvl="4" marL="2286000" algn="l">
              <a:lnSpc>
                <a:spcPct val="100000"/>
              </a:lnSpc>
              <a:spcBef>
                <a:spcPts val="500"/>
              </a:spcBef>
              <a:spcAft>
                <a:spcPts val="0"/>
              </a:spcAft>
              <a:buSzPts val="2000"/>
              <a:buChar char="›"/>
              <a:defRPr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22"/>
          <p:cNvCxnSpPr/>
          <p:nvPr/>
        </p:nvCxnSpPr>
        <p:spPr>
          <a:xfrm>
            <a:off x="6472438" y="1361941"/>
            <a:ext cx="5256000" cy="0"/>
          </a:xfrm>
          <a:prstGeom prst="straightConnector1">
            <a:avLst/>
          </a:prstGeom>
          <a:noFill/>
          <a:ln cap="flat" cmpd="sng" w="25400">
            <a:solidFill>
              <a:schemeClr val="accent1"/>
            </a:solidFill>
            <a:prstDash val="solid"/>
            <a:miter lim="800000"/>
            <a:headEnd len="sm" w="sm" type="none"/>
            <a:tailEnd len="sm" w="sm" type="none"/>
          </a:ln>
        </p:spPr>
      </p:cxnSp>
      <p:sp>
        <p:nvSpPr>
          <p:cNvPr id="42" name="Google Shape;42;p22"/>
          <p:cNvSpPr txBox="1"/>
          <p:nvPr>
            <p:ph idx="11" type="ftr"/>
          </p:nvPr>
        </p:nvSpPr>
        <p:spPr>
          <a:xfrm>
            <a:off x="811950" y="6408000"/>
            <a:ext cx="5252673" cy="450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killeside lys - to liggende bilder">
  <p:cSld name="Skilleside lys - to liggende bilder">
    <p:bg>
      <p:bgPr>
        <a:solidFill>
          <a:schemeClr val="lt1"/>
        </a:solidFill>
      </p:bgPr>
    </p:bg>
    <p:spTree>
      <p:nvGrpSpPr>
        <p:cNvPr id="44" name="Shape 44"/>
        <p:cNvGrpSpPr/>
        <p:nvPr/>
      </p:nvGrpSpPr>
      <p:grpSpPr>
        <a:xfrm>
          <a:off x="0" y="0"/>
          <a:ext cx="0" cy="0"/>
          <a:chOff x="0" y="0"/>
          <a:chExt cx="0" cy="0"/>
        </a:xfrm>
      </p:grpSpPr>
      <p:sp>
        <p:nvSpPr>
          <p:cNvPr id="45" name="Google Shape;45;p23"/>
          <p:cNvSpPr txBox="1"/>
          <p:nvPr>
            <p:ph type="ctrTitle"/>
          </p:nvPr>
        </p:nvSpPr>
        <p:spPr>
          <a:xfrm>
            <a:off x="809426" y="1879389"/>
            <a:ext cx="5760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b="0" sz="2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subTitle"/>
          </p:nvPr>
        </p:nvSpPr>
        <p:spPr>
          <a:xfrm>
            <a:off x="809426" y="3703967"/>
            <a:ext cx="5760000" cy="10512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7" name="Google Shape;47;p23"/>
          <p:cNvSpPr/>
          <p:nvPr>
            <p:ph idx="2" type="pic"/>
          </p:nvPr>
        </p:nvSpPr>
        <p:spPr>
          <a:xfrm>
            <a:off x="7152000" y="5495"/>
            <a:ext cx="5040000" cy="3384000"/>
          </a:xfrm>
          <a:prstGeom prst="rect">
            <a:avLst/>
          </a:prstGeom>
          <a:noFill/>
          <a:ln>
            <a:noFill/>
          </a:ln>
        </p:spPr>
      </p:sp>
      <p:cxnSp>
        <p:nvCxnSpPr>
          <p:cNvPr id="48" name="Google Shape;48;p23"/>
          <p:cNvCxnSpPr/>
          <p:nvPr/>
        </p:nvCxnSpPr>
        <p:spPr>
          <a:xfrm>
            <a:off x="809427" y="3434389"/>
            <a:ext cx="421939" cy="0"/>
          </a:xfrm>
          <a:prstGeom prst="straightConnector1">
            <a:avLst/>
          </a:prstGeom>
          <a:noFill/>
          <a:ln cap="flat" cmpd="sng" w="12700">
            <a:solidFill>
              <a:schemeClr val="accent1"/>
            </a:solidFill>
            <a:prstDash val="solid"/>
            <a:miter lim="800000"/>
            <a:headEnd len="sm" w="sm" type="none"/>
            <a:tailEnd len="sm" w="sm" type="none"/>
          </a:ln>
        </p:spPr>
      </p:cxnSp>
      <p:sp>
        <p:nvSpPr>
          <p:cNvPr id="49" name="Google Shape;49;p23"/>
          <p:cNvSpPr/>
          <p:nvPr>
            <p:ph idx="3" type="pic"/>
          </p:nvPr>
        </p:nvSpPr>
        <p:spPr>
          <a:xfrm>
            <a:off x="7152000" y="3468783"/>
            <a:ext cx="5040000" cy="3384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spalte uten bakgrunn">
  <p:cSld name="En spalte uten bakgrunn">
    <p:spTree>
      <p:nvGrpSpPr>
        <p:cNvPr id="50" name="Shape 50"/>
        <p:cNvGrpSpPr/>
        <p:nvPr/>
      </p:nvGrpSpPr>
      <p:grpSpPr>
        <a:xfrm>
          <a:off x="0" y="0"/>
          <a:ext cx="0" cy="0"/>
          <a:chOff x="0" y="0"/>
          <a:chExt cx="0" cy="0"/>
        </a:xfrm>
      </p:grpSpPr>
      <p:grpSp>
        <p:nvGrpSpPr>
          <p:cNvPr id="51" name="Google Shape;51;p24"/>
          <p:cNvGrpSpPr/>
          <p:nvPr/>
        </p:nvGrpSpPr>
        <p:grpSpPr>
          <a:xfrm>
            <a:off x="279820" y="6504062"/>
            <a:ext cx="250360" cy="218504"/>
            <a:chOff x="5122863" y="2579688"/>
            <a:chExt cx="1946276" cy="1698625"/>
          </a:xfrm>
        </p:grpSpPr>
        <p:sp>
          <p:nvSpPr>
            <p:cNvPr id="52" name="Google Shape;52;p24"/>
            <p:cNvSpPr/>
            <p:nvPr/>
          </p:nvSpPr>
          <p:spPr>
            <a:xfrm>
              <a:off x="5122863" y="2579688"/>
              <a:ext cx="554038" cy="747713"/>
            </a:xfrm>
            <a:custGeom>
              <a:rect b="b" l="l" r="r" t="t"/>
              <a:pathLst>
                <a:path extrusionOk="0" h="471" w="349">
                  <a:moveTo>
                    <a:pt x="164" y="0"/>
                  </a:moveTo>
                  <a:lnTo>
                    <a:pt x="0" y="0"/>
                  </a:lnTo>
                  <a:lnTo>
                    <a:pt x="271" y="471"/>
                  </a:lnTo>
                  <a:lnTo>
                    <a:pt x="349" y="328"/>
                  </a:lnTo>
                  <a:lnTo>
                    <a:pt x="164"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 name="Google Shape;53;p24"/>
            <p:cNvSpPr/>
            <p:nvPr/>
          </p:nvSpPr>
          <p:spPr>
            <a:xfrm>
              <a:off x="5756276" y="2579688"/>
              <a:ext cx="1312863" cy="1698625"/>
            </a:xfrm>
            <a:custGeom>
              <a:rect b="b" l="l" r="r" t="t"/>
              <a:pathLst>
                <a:path extrusionOk="0" h="1070" w="827">
                  <a:moveTo>
                    <a:pt x="406" y="0"/>
                  </a:moveTo>
                  <a:lnTo>
                    <a:pt x="86" y="564"/>
                  </a:lnTo>
                  <a:lnTo>
                    <a:pt x="0" y="699"/>
                  </a:lnTo>
                  <a:lnTo>
                    <a:pt x="214" y="1070"/>
                  </a:lnTo>
                  <a:lnTo>
                    <a:pt x="827" y="0"/>
                  </a:lnTo>
                  <a:lnTo>
                    <a:pt x="406"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4" name="Google Shape;54;p24"/>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 type="body"/>
          </p:nvPr>
        </p:nvSpPr>
        <p:spPr>
          <a:xfrm>
            <a:off x="809976" y="1354730"/>
            <a:ext cx="10926000" cy="50580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1000"/>
              </a:spcBef>
              <a:spcAft>
                <a:spcPts val="0"/>
              </a:spcAft>
              <a:buSzPts val="2000"/>
              <a:buChar char="›"/>
              <a:defRPr sz="2000"/>
            </a:lvl1pPr>
            <a:lvl2pPr indent="-355600" lvl="1" marL="914400" algn="l">
              <a:lnSpc>
                <a:spcPct val="100000"/>
              </a:lnSpc>
              <a:spcBef>
                <a:spcPts val="500"/>
              </a:spcBef>
              <a:spcAft>
                <a:spcPts val="0"/>
              </a:spcAft>
              <a:buSzPts val="2000"/>
              <a:buChar char="›"/>
              <a:defRPr sz="2000">
                <a:latin typeface="Arial"/>
                <a:ea typeface="Arial"/>
                <a:cs typeface="Arial"/>
                <a:sym typeface="Arial"/>
              </a:defRPr>
            </a:lvl2pPr>
            <a:lvl3pPr indent="-355600" lvl="2" marL="1371600" algn="l">
              <a:lnSpc>
                <a:spcPct val="100000"/>
              </a:lnSpc>
              <a:spcBef>
                <a:spcPts val="500"/>
              </a:spcBef>
              <a:spcAft>
                <a:spcPts val="0"/>
              </a:spcAft>
              <a:buSzPts val="2000"/>
              <a:buChar char="›"/>
              <a:defRPr sz="2000">
                <a:latin typeface="Arial"/>
                <a:ea typeface="Arial"/>
                <a:cs typeface="Arial"/>
                <a:sym typeface="Arial"/>
              </a:defRPr>
            </a:lvl3pPr>
            <a:lvl4pPr indent="-355600" lvl="3" marL="1828800" algn="l">
              <a:lnSpc>
                <a:spcPct val="100000"/>
              </a:lnSpc>
              <a:spcBef>
                <a:spcPts val="500"/>
              </a:spcBef>
              <a:spcAft>
                <a:spcPts val="0"/>
              </a:spcAft>
              <a:buSzPts val="2000"/>
              <a:buChar char="›"/>
              <a:defRPr sz="2000">
                <a:latin typeface="Arial"/>
                <a:ea typeface="Arial"/>
                <a:cs typeface="Arial"/>
                <a:sym typeface="Arial"/>
              </a:defRPr>
            </a:lvl4pPr>
            <a:lvl5pPr indent="-355600" lvl="4" marL="2286000" algn="l">
              <a:lnSpc>
                <a:spcPct val="100000"/>
              </a:lnSpc>
              <a:spcBef>
                <a:spcPts val="500"/>
              </a:spcBef>
              <a:spcAft>
                <a:spcPts val="0"/>
              </a:spcAft>
              <a:buSzPts val="2000"/>
              <a:buChar char="›"/>
              <a:defRPr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4"/>
          <p:cNvSpPr txBox="1"/>
          <p:nvPr>
            <p:ph idx="11" type="ftr"/>
          </p:nvPr>
        </p:nvSpPr>
        <p:spPr>
          <a:xfrm>
            <a:off x="811950" y="6408000"/>
            <a:ext cx="5252673" cy="450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spalter uten bakgrunn">
  <p:cSld name="To spalter uten bakgrunn">
    <p:spTree>
      <p:nvGrpSpPr>
        <p:cNvPr id="58" name="Shape 58"/>
        <p:cNvGrpSpPr/>
        <p:nvPr/>
      </p:nvGrpSpPr>
      <p:grpSpPr>
        <a:xfrm>
          <a:off x="0" y="0"/>
          <a:ext cx="0" cy="0"/>
          <a:chOff x="0" y="0"/>
          <a:chExt cx="0" cy="0"/>
        </a:xfrm>
      </p:grpSpPr>
      <p:grpSp>
        <p:nvGrpSpPr>
          <p:cNvPr id="59" name="Google Shape;59;p25"/>
          <p:cNvGrpSpPr/>
          <p:nvPr/>
        </p:nvGrpSpPr>
        <p:grpSpPr>
          <a:xfrm>
            <a:off x="279820" y="6504062"/>
            <a:ext cx="250360" cy="218504"/>
            <a:chOff x="5122863" y="2579688"/>
            <a:chExt cx="1946276" cy="1698625"/>
          </a:xfrm>
        </p:grpSpPr>
        <p:sp>
          <p:nvSpPr>
            <p:cNvPr id="60" name="Google Shape;60;p25"/>
            <p:cNvSpPr/>
            <p:nvPr/>
          </p:nvSpPr>
          <p:spPr>
            <a:xfrm>
              <a:off x="5122863" y="2579688"/>
              <a:ext cx="554038" cy="747713"/>
            </a:xfrm>
            <a:custGeom>
              <a:rect b="b" l="l" r="r" t="t"/>
              <a:pathLst>
                <a:path extrusionOk="0" h="471" w="349">
                  <a:moveTo>
                    <a:pt x="164" y="0"/>
                  </a:moveTo>
                  <a:lnTo>
                    <a:pt x="0" y="0"/>
                  </a:lnTo>
                  <a:lnTo>
                    <a:pt x="271" y="471"/>
                  </a:lnTo>
                  <a:lnTo>
                    <a:pt x="349" y="328"/>
                  </a:lnTo>
                  <a:lnTo>
                    <a:pt x="164"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25"/>
            <p:cNvSpPr/>
            <p:nvPr/>
          </p:nvSpPr>
          <p:spPr>
            <a:xfrm>
              <a:off x="5756276" y="2579688"/>
              <a:ext cx="1312863" cy="1698625"/>
            </a:xfrm>
            <a:custGeom>
              <a:rect b="b" l="l" r="r" t="t"/>
              <a:pathLst>
                <a:path extrusionOk="0" h="1070" w="827">
                  <a:moveTo>
                    <a:pt x="406" y="0"/>
                  </a:moveTo>
                  <a:lnTo>
                    <a:pt x="86" y="564"/>
                  </a:lnTo>
                  <a:lnTo>
                    <a:pt x="0" y="699"/>
                  </a:lnTo>
                  <a:lnTo>
                    <a:pt x="214" y="1070"/>
                  </a:lnTo>
                  <a:lnTo>
                    <a:pt x="827" y="0"/>
                  </a:lnTo>
                  <a:lnTo>
                    <a:pt x="406"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2" name="Google Shape;62;p25"/>
          <p:cNvSpPr txBox="1"/>
          <p:nvPr>
            <p:ph idx="11" type="ftr"/>
          </p:nvPr>
        </p:nvSpPr>
        <p:spPr>
          <a:xfrm>
            <a:off x="811950" y="6408000"/>
            <a:ext cx="5252673" cy="450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FR"/>
              <a:t>‹#›</a:t>
            </a:fld>
            <a:endParaRPr/>
          </a:p>
        </p:txBody>
      </p:sp>
      <p:sp>
        <p:nvSpPr>
          <p:cNvPr id="64" name="Google Shape;64;p25"/>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 type="body"/>
          </p:nvPr>
        </p:nvSpPr>
        <p:spPr>
          <a:xfrm>
            <a:off x="809047" y="1352020"/>
            <a:ext cx="5256000" cy="5058000"/>
          </a:xfrm>
          <a:prstGeom prst="rect">
            <a:avLst/>
          </a:prstGeom>
          <a:noFill/>
          <a:ln>
            <a:noFill/>
          </a:ln>
        </p:spPr>
        <p:txBody>
          <a:bodyPr anchorCtr="0" anchor="t" bIns="180000" lIns="180000" spcFirstLastPara="1" rIns="180000" wrap="square" tIns="180000">
            <a:normAutofit/>
          </a:bodyPr>
          <a:lstStyle>
            <a:lvl1pPr indent="-355600" lvl="0" marL="457200" algn="l">
              <a:lnSpc>
                <a:spcPct val="100000"/>
              </a:lnSpc>
              <a:spcBef>
                <a:spcPts val="1000"/>
              </a:spcBef>
              <a:spcAft>
                <a:spcPts val="0"/>
              </a:spcAft>
              <a:buSzPts val="2000"/>
              <a:buChar char="›"/>
              <a:defRPr sz="2000"/>
            </a:lvl1pPr>
            <a:lvl2pPr indent="-355600" lvl="1" marL="914400" algn="l">
              <a:lnSpc>
                <a:spcPct val="100000"/>
              </a:lnSpc>
              <a:spcBef>
                <a:spcPts val="500"/>
              </a:spcBef>
              <a:spcAft>
                <a:spcPts val="0"/>
              </a:spcAft>
              <a:buSzPts val="2000"/>
              <a:buChar char="›"/>
              <a:defRPr sz="2000">
                <a:latin typeface="Arial"/>
                <a:ea typeface="Arial"/>
                <a:cs typeface="Arial"/>
                <a:sym typeface="Arial"/>
              </a:defRPr>
            </a:lvl2pPr>
            <a:lvl3pPr indent="-355600" lvl="2" marL="1371600" algn="l">
              <a:lnSpc>
                <a:spcPct val="100000"/>
              </a:lnSpc>
              <a:spcBef>
                <a:spcPts val="500"/>
              </a:spcBef>
              <a:spcAft>
                <a:spcPts val="0"/>
              </a:spcAft>
              <a:buSzPts val="2000"/>
              <a:buChar char="›"/>
              <a:defRPr sz="2000">
                <a:latin typeface="Arial"/>
                <a:ea typeface="Arial"/>
                <a:cs typeface="Arial"/>
                <a:sym typeface="Arial"/>
              </a:defRPr>
            </a:lvl3pPr>
            <a:lvl4pPr indent="-355600" lvl="3" marL="1828800" algn="l">
              <a:lnSpc>
                <a:spcPct val="100000"/>
              </a:lnSpc>
              <a:spcBef>
                <a:spcPts val="500"/>
              </a:spcBef>
              <a:spcAft>
                <a:spcPts val="0"/>
              </a:spcAft>
              <a:buSzPts val="2000"/>
              <a:buChar char="›"/>
              <a:defRPr sz="2000">
                <a:latin typeface="Arial"/>
                <a:ea typeface="Arial"/>
                <a:cs typeface="Arial"/>
                <a:sym typeface="Arial"/>
              </a:defRPr>
            </a:lvl4pPr>
            <a:lvl5pPr indent="-355600" lvl="4" marL="2286000" algn="l">
              <a:lnSpc>
                <a:spcPct val="100000"/>
              </a:lnSpc>
              <a:spcBef>
                <a:spcPts val="500"/>
              </a:spcBef>
              <a:spcAft>
                <a:spcPts val="0"/>
              </a:spcAft>
              <a:buSzPts val="2000"/>
              <a:buChar char="›"/>
              <a:defRPr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5"/>
          <p:cNvSpPr txBox="1"/>
          <p:nvPr>
            <p:ph idx="2" type="body"/>
          </p:nvPr>
        </p:nvSpPr>
        <p:spPr>
          <a:xfrm>
            <a:off x="6479976" y="1347919"/>
            <a:ext cx="5256000" cy="5058000"/>
          </a:xfrm>
          <a:prstGeom prst="rect">
            <a:avLst/>
          </a:prstGeom>
          <a:noFill/>
          <a:ln>
            <a:noFill/>
          </a:ln>
        </p:spPr>
        <p:txBody>
          <a:bodyPr anchorCtr="0" anchor="t" bIns="180000" lIns="180000" spcFirstLastPara="1" rIns="180000" wrap="square" tIns="180000">
            <a:normAutofit/>
          </a:bodyPr>
          <a:lstStyle>
            <a:lvl1pPr indent="-355600" lvl="0" marL="457200" algn="l">
              <a:lnSpc>
                <a:spcPct val="100000"/>
              </a:lnSpc>
              <a:spcBef>
                <a:spcPts val="1000"/>
              </a:spcBef>
              <a:spcAft>
                <a:spcPts val="0"/>
              </a:spcAft>
              <a:buSzPts val="2000"/>
              <a:buChar char="›"/>
              <a:defRPr sz="2000"/>
            </a:lvl1pPr>
            <a:lvl2pPr indent="-355600" lvl="1" marL="914400" algn="l">
              <a:lnSpc>
                <a:spcPct val="100000"/>
              </a:lnSpc>
              <a:spcBef>
                <a:spcPts val="500"/>
              </a:spcBef>
              <a:spcAft>
                <a:spcPts val="0"/>
              </a:spcAft>
              <a:buSzPts val="2000"/>
              <a:buChar char="›"/>
              <a:defRPr sz="2000">
                <a:latin typeface="Arial"/>
                <a:ea typeface="Arial"/>
                <a:cs typeface="Arial"/>
                <a:sym typeface="Arial"/>
              </a:defRPr>
            </a:lvl2pPr>
            <a:lvl3pPr indent="-355600" lvl="2" marL="1371600" algn="l">
              <a:lnSpc>
                <a:spcPct val="100000"/>
              </a:lnSpc>
              <a:spcBef>
                <a:spcPts val="500"/>
              </a:spcBef>
              <a:spcAft>
                <a:spcPts val="0"/>
              </a:spcAft>
              <a:buSzPts val="2000"/>
              <a:buChar char="›"/>
              <a:defRPr sz="2000">
                <a:latin typeface="Arial"/>
                <a:ea typeface="Arial"/>
                <a:cs typeface="Arial"/>
                <a:sym typeface="Arial"/>
              </a:defRPr>
            </a:lvl3pPr>
            <a:lvl4pPr indent="-355600" lvl="3" marL="1828800" algn="l">
              <a:lnSpc>
                <a:spcPct val="100000"/>
              </a:lnSpc>
              <a:spcBef>
                <a:spcPts val="500"/>
              </a:spcBef>
              <a:spcAft>
                <a:spcPts val="0"/>
              </a:spcAft>
              <a:buSzPts val="2000"/>
              <a:buChar char="›"/>
              <a:defRPr sz="2000">
                <a:latin typeface="Arial"/>
                <a:ea typeface="Arial"/>
                <a:cs typeface="Arial"/>
                <a:sym typeface="Arial"/>
              </a:defRPr>
            </a:lvl4pPr>
            <a:lvl5pPr indent="-355600" lvl="4" marL="2286000" algn="l">
              <a:lnSpc>
                <a:spcPct val="100000"/>
              </a:lnSpc>
              <a:spcBef>
                <a:spcPts val="500"/>
              </a:spcBef>
              <a:spcAft>
                <a:spcPts val="0"/>
              </a:spcAft>
              <a:buSzPts val="2000"/>
              <a:buChar char="›"/>
              <a:defRPr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eside">
  <p:cSld name="Bildeside">
    <p:bg>
      <p:bgPr>
        <a:solidFill>
          <a:schemeClr val="lt1"/>
        </a:solidFill>
      </p:bgPr>
    </p:bg>
    <p:spTree>
      <p:nvGrpSpPr>
        <p:cNvPr id="67" name="Shape 67"/>
        <p:cNvGrpSpPr/>
        <p:nvPr/>
      </p:nvGrpSpPr>
      <p:grpSpPr>
        <a:xfrm>
          <a:off x="0" y="0"/>
          <a:ext cx="0" cy="0"/>
          <a:chOff x="0" y="0"/>
          <a:chExt cx="0" cy="0"/>
        </a:xfrm>
      </p:grpSpPr>
      <p:sp>
        <p:nvSpPr>
          <p:cNvPr id="68" name="Google Shape;68;p26"/>
          <p:cNvSpPr/>
          <p:nvPr>
            <p:ph idx="2" type="pic"/>
          </p:nvPr>
        </p:nvSpPr>
        <p:spPr>
          <a:xfrm>
            <a:off x="0" y="0"/>
            <a:ext cx="12192000" cy="6858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lutningsside lys">
  <p:cSld name="Avslutningsside lys">
    <p:bg>
      <p:bgPr>
        <a:solidFill>
          <a:schemeClr val="lt1"/>
        </a:solidFill>
      </p:bgPr>
    </p:bg>
    <p:spTree>
      <p:nvGrpSpPr>
        <p:cNvPr id="69" name="Shape 69"/>
        <p:cNvGrpSpPr/>
        <p:nvPr/>
      </p:nvGrpSpPr>
      <p:grpSpPr>
        <a:xfrm>
          <a:off x="0" y="0"/>
          <a:ext cx="0" cy="0"/>
          <a:chOff x="0" y="0"/>
          <a:chExt cx="0" cy="0"/>
        </a:xfrm>
      </p:grpSpPr>
      <p:sp>
        <p:nvSpPr>
          <p:cNvPr id="70" name="Google Shape;70;p28"/>
          <p:cNvSpPr txBox="1"/>
          <p:nvPr>
            <p:ph type="ctrTitle"/>
          </p:nvPr>
        </p:nvSpPr>
        <p:spPr>
          <a:xfrm>
            <a:off x="2856000" y="5755342"/>
            <a:ext cx="6480000" cy="360000"/>
          </a:xfrm>
          <a:prstGeom prst="rect">
            <a:avLst/>
          </a:prstGeom>
          <a:noFill/>
          <a:ln>
            <a:noFill/>
          </a:ln>
        </p:spPr>
        <p:txBody>
          <a:bodyPr anchorCtr="0" anchor="b" bIns="0" lIns="0" spcFirstLastPara="1" rIns="0" wrap="square" tIns="0">
            <a:normAutofit/>
          </a:bodyPr>
          <a:lstStyle>
            <a:lvl1pPr lvl="0" algn="ctr">
              <a:lnSpc>
                <a:spcPct val="100000"/>
              </a:lnSpc>
              <a:spcBef>
                <a:spcPts val="0"/>
              </a:spcBef>
              <a:spcAft>
                <a:spcPts val="0"/>
              </a:spcAft>
              <a:buClr>
                <a:schemeClr val="dk2"/>
              </a:buClr>
              <a:buSzPts val="2800"/>
              <a:buFont typeface="Arial"/>
              <a:buNone/>
              <a:defRPr b="0" sz="2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71" name="Google Shape;71;p28"/>
          <p:cNvGrpSpPr/>
          <p:nvPr/>
        </p:nvGrpSpPr>
        <p:grpSpPr>
          <a:xfrm>
            <a:off x="3774141" y="1039515"/>
            <a:ext cx="4643718" cy="4052830"/>
            <a:chOff x="5122863" y="2579688"/>
            <a:chExt cx="1946276" cy="1698625"/>
          </a:xfrm>
        </p:grpSpPr>
        <p:sp>
          <p:nvSpPr>
            <p:cNvPr id="72" name="Google Shape;72;p28"/>
            <p:cNvSpPr/>
            <p:nvPr/>
          </p:nvSpPr>
          <p:spPr>
            <a:xfrm>
              <a:off x="5122863" y="2579688"/>
              <a:ext cx="554038" cy="747713"/>
            </a:xfrm>
            <a:custGeom>
              <a:rect b="b" l="l" r="r" t="t"/>
              <a:pathLst>
                <a:path extrusionOk="0" h="471" w="349">
                  <a:moveTo>
                    <a:pt x="164" y="0"/>
                  </a:moveTo>
                  <a:lnTo>
                    <a:pt x="0" y="0"/>
                  </a:lnTo>
                  <a:lnTo>
                    <a:pt x="271" y="471"/>
                  </a:lnTo>
                  <a:lnTo>
                    <a:pt x="349" y="328"/>
                  </a:lnTo>
                  <a:lnTo>
                    <a:pt x="16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 name="Google Shape;73;p28"/>
            <p:cNvSpPr/>
            <p:nvPr/>
          </p:nvSpPr>
          <p:spPr>
            <a:xfrm>
              <a:off x="5756276" y="2579688"/>
              <a:ext cx="1312863" cy="1698625"/>
            </a:xfrm>
            <a:custGeom>
              <a:rect b="b" l="l" r="r" t="t"/>
              <a:pathLst>
                <a:path extrusionOk="0" h="1070" w="827">
                  <a:moveTo>
                    <a:pt x="406" y="0"/>
                  </a:moveTo>
                  <a:lnTo>
                    <a:pt x="86" y="564"/>
                  </a:lnTo>
                  <a:lnTo>
                    <a:pt x="0" y="699"/>
                  </a:lnTo>
                  <a:lnTo>
                    <a:pt x="214" y="1070"/>
                  </a:lnTo>
                  <a:lnTo>
                    <a:pt x="827" y="0"/>
                  </a:lnTo>
                  <a:lnTo>
                    <a:pt x="40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lys - to liggende bilder">
  <p:cSld name="Forside lys - to liggende bilder">
    <p:bg>
      <p:bgPr>
        <a:solidFill>
          <a:schemeClr val="lt1"/>
        </a:solidFill>
      </p:bgPr>
    </p:bg>
    <p:spTree>
      <p:nvGrpSpPr>
        <p:cNvPr id="74" name="Shape 74"/>
        <p:cNvGrpSpPr/>
        <p:nvPr/>
      </p:nvGrpSpPr>
      <p:grpSpPr>
        <a:xfrm>
          <a:off x="0" y="0"/>
          <a:ext cx="0" cy="0"/>
          <a:chOff x="0" y="0"/>
          <a:chExt cx="0" cy="0"/>
        </a:xfrm>
      </p:grpSpPr>
      <p:sp>
        <p:nvSpPr>
          <p:cNvPr id="75" name="Google Shape;75;p29"/>
          <p:cNvSpPr txBox="1"/>
          <p:nvPr>
            <p:ph type="ctrTitle"/>
          </p:nvPr>
        </p:nvSpPr>
        <p:spPr>
          <a:xfrm>
            <a:off x="1619511" y="2054942"/>
            <a:ext cx="5040000" cy="1258529"/>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2800"/>
              <a:buFont typeface="Arial"/>
              <a:buNone/>
              <a:defRPr b="0" sz="2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 type="subTitle"/>
          </p:nvPr>
        </p:nvSpPr>
        <p:spPr>
          <a:xfrm>
            <a:off x="1619512" y="3718184"/>
            <a:ext cx="5040000" cy="1050462"/>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200"/>
              <a:buNone/>
              <a:defRPr sz="22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7" name="Google Shape;77;p29"/>
          <p:cNvPicPr preferRelativeResize="0"/>
          <p:nvPr/>
        </p:nvPicPr>
        <p:blipFill rotWithShape="1">
          <a:blip r:embed="rId2">
            <a:alphaModFix/>
          </a:blip>
          <a:srcRect b="0" l="0" r="0" t="0"/>
          <a:stretch/>
        </p:blipFill>
        <p:spPr>
          <a:xfrm>
            <a:off x="478139" y="553771"/>
            <a:ext cx="3113909" cy="810000"/>
          </a:xfrm>
          <a:prstGeom prst="rect">
            <a:avLst/>
          </a:prstGeom>
          <a:noFill/>
          <a:ln>
            <a:noFill/>
          </a:ln>
        </p:spPr>
      </p:pic>
      <p:sp>
        <p:nvSpPr>
          <p:cNvPr id="78" name="Google Shape;78;p29"/>
          <p:cNvSpPr txBox="1"/>
          <p:nvPr>
            <p:ph idx="2" type="body"/>
          </p:nvPr>
        </p:nvSpPr>
        <p:spPr>
          <a:xfrm>
            <a:off x="1619512" y="5596146"/>
            <a:ext cx="5040000" cy="9080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500"/>
              <a:buNone/>
              <a:defRPr b="0" i="0" sz="1500">
                <a:solidFill>
                  <a:schemeClr val="accent3"/>
                </a:solidFill>
                <a:latin typeface="Georgia"/>
                <a:ea typeface="Georgia"/>
                <a:cs typeface="Georgia"/>
                <a:sym typeface="Georgia"/>
              </a:defRPr>
            </a:lvl1pPr>
            <a:lvl2pPr indent="-228600" lvl="1" marL="914400" algn="l">
              <a:lnSpc>
                <a:spcPct val="100000"/>
              </a:lnSpc>
              <a:spcBef>
                <a:spcPts val="500"/>
              </a:spcBef>
              <a:spcAft>
                <a:spcPts val="0"/>
              </a:spcAft>
              <a:buSzPts val="2000"/>
              <a:buNone/>
              <a:defRPr sz="2000">
                <a:solidFill>
                  <a:srgbClr val="969696"/>
                </a:solidFill>
              </a:defRPr>
            </a:lvl2pPr>
            <a:lvl3pPr indent="-228600" lvl="2" marL="1371600" algn="l">
              <a:lnSpc>
                <a:spcPct val="100000"/>
              </a:lnSpc>
              <a:spcBef>
                <a:spcPts val="500"/>
              </a:spcBef>
              <a:spcAft>
                <a:spcPts val="0"/>
              </a:spcAft>
              <a:buSzPts val="1800"/>
              <a:buNone/>
              <a:defRPr sz="1800">
                <a:solidFill>
                  <a:srgbClr val="969696"/>
                </a:solidFill>
              </a:defRPr>
            </a:lvl3pPr>
            <a:lvl4pPr indent="-228600" lvl="3" marL="1828800" algn="l">
              <a:lnSpc>
                <a:spcPct val="100000"/>
              </a:lnSpc>
              <a:spcBef>
                <a:spcPts val="500"/>
              </a:spcBef>
              <a:spcAft>
                <a:spcPts val="0"/>
              </a:spcAft>
              <a:buSzPts val="1600"/>
              <a:buNone/>
              <a:defRPr sz="1600">
                <a:solidFill>
                  <a:srgbClr val="969696"/>
                </a:solidFill>
              </a:defRPr>
            </a:lvl4pPr>
            <a:lvl5pPr indent="-228600" lvl="4" marL="2286000" algn="l">
              <a:lnSpc>
                <a:spcPct val="100000"/>
              </a:lnSpc>
              <a:spcBef>
                <a:spcPts val="500"/>
              </a:spcBef>
              <a:spcAft>
                <a:spcPts val="0"/>
              </a:spcAft>
              <a:buSzPts val="1600"/>
              <a:buNone/>
              <a:defRPr sz="1600">
                <a:solidFill>
                  <a:srgbClr val="969696"/>
                </a:solidFill>
              </a:defRPr>
            </a:lvl5pPr>
            <a:lvl6pPr indent="-228600" lvl="5" marL="2743200" algn="l">
              <a:lnSpc>
                <a:spcPct val="90000"/>
              </a:lnSpc>
              <a:spcBef>
                <a:spcPts val="500"/>
              </a:spcBef>
              <a:spcAft>
                <a:spcPts val="0"/>
              </a:spcAft>
              <a:buClr>
                <a:srgbClr val="969696"/>
              </a:buClr>
              <a:buSzPts val="1600"/>
              <a:buNone/>
              <a:defRPr sz="1600">
                <a:solidFill>
                  <a:srgbClr val="969696"/>
                </a:solidFill>
              </a:defRPr>
            </a:lvl6pPr>
            <a:lvl7pPr indent="-228600" lvl="6" marL="3200400" algn="l">
              <a:lnSpc>
                <a:spcPct val="90000"/>
              </a:lnSpc>
              <a:spcBef>
                <a:spcPts val="500"/>
              </a:spcBef>
              <a:spcAft>
                <a:spcPts val="0"/>
              </a:spcAft>
              <a:buClr>
                <a:srgbClr val="969696"/>
              </a:buClr>
              <a:buSzPts val="1600"/>
              <a:buNone/>
              <a:defRPr sz="1600">
                <a:solidFill>
                  <a:srgbClr val="969696"/>
                </a:solidFill>
              </a:defRPr>
            </a:lvl7pPr>
            <a:lvl8pPr indent="-228600" lvl="7" marL="3657600" algn="l">
              <a:lnSpc>
                <a:spcPct val="90000"/>
              </a:lnSpc>
              <a:spcBef>
                <a:spcPts val="500"/>
              </a:spcBef>
              <a:spcAft>
                <a:spcPts val="0"/>
              </a:spcAft>
              <a:buClr>
                <a:srgbClr val="969696"/>
              </a:buClr>
              <a:buSzPts val="1600"/>
              <a:buNone/>
              <a:defRPr sz="1600">
                <a:solidFill>
                  <a:srgbClr val="969696"/>
                </a:solidFill>
              </a:defRPr>
            </a:lvl8pPr>
            <a:lvl9pPr indent="-228600" lvl="8" marL="4114800" algn="l">
              <a:lnSpc>
                <a:spcPct val="90000"/>
              </a:lnSpc>
              <a:spcBef>
                <a:spcPts val="500"/>
              </a:spcBef>
              <a:spcAft>
                <a:spcPts val="0"/>
              </a:spcAft>
              <a:buClr>
                <a:srgbClr val="969696"/>
              </a:buClr>
              <a:buSzPts val="1600"/>
              <a:buNone/>
              <a:defRPr sz="1600">
                <a:solidFill>
                  <a:srgbClr val="969696"/>
                </a:solidFill>
              </a:defRPr>
            </a:lvl9pPr>
          </a:lstStyle>
          <a:p/>
        </p:txBody>
      </p:sp>
      <p:cxnSp>
        <p:nvCxnSpPr>
          <p:cNvPr id="79" name="Google Shape;79;p29"/>
          <p:cNvCxnSpPr/>
          <p:nvPr/>
        </p:nvCxnSpPr>
        <p:spPr>
          <a:xfrm>
            <a:off x="1619512" y="5433342"/>
            <a:ext cx="421939" cy="0"/>
          </a:xfrm>
          <a:prstGeom prst="straightConnector1">
            <a:avLst/>
          </a:prstGeom>
          <a:noFill/>
          <a:ln cap="flat" cmpd="sng" w="12700">
            <a:solidFill>
              <a:schemeClr val="accent3"/>
            </a:solidFill>
            <a:prstDash val="solid"/>
            <a:miter lim="800000"/>
            <a:headEnd len="sm" w="sm" type="none"/>
            <a:tailEnd len="sm" w="sm" type="none"/>
          </a:ln>
        </p:spPr>
      </p:cxnSp>
      <p:sp>
        <p:nvSpPr>
          <p:cNvPr id="80" name="Google Shape;80;p29"/>
          <p:cNvSpPr/>
          <p:nvPr>
            <p:ph idx="3" type="pic"/>
          </p:nvPr>
        </p:nvSpPr>
        <p:spPr>
          <a:xfrm>
            <a:off x="7152000" y="0"/>
            <a:ext cx="5040000" cy="3384000"/>
          </a:xfrm>
          <a:prstGeom prst="rect">
            <a:avLst/>
          </a:prstGeom>
          <a:noFill/>
          <a:ln>
            <a:noFill/>
          </a:ln>
        </p:spPr>
      </p:sp>
      <p:sp>
        <p:nvSpPr>
          <p:cNvPr id="81" name="Google Shape;81;p29"/>
          <p:cNvSpPr/>
          <p:nvPr>
            <p:ph idx="4" type="pic"/>
          </p:nvPr>
        </p:nvSpPr>
        <p:spPr>
          <a:xfrm>
            <a:off x="7152000" y="3474000"/>
            <a:ext cx="5040000" cy="3384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03414" y="-1"/>
            <a:ext cx="10926000" cy="1350000"/>
          </a:xfrm>
          <a:prstGeom prst="rect">
            <a:avLst/>
          </a:prstGeom>
          <a:noFill/>
          <a:ln>
            <a:noFill/>
          </a:ln>
        </p:spPr>
        <p:txBody>
          <a:bodyPr anchorCtr="0" anchor="ctr" bIns="0" lIns="0" spcFirstLastPara="1" rIns="0" wrap="square" tIns="0">
            <a:normAutofit/>
          </a:bodyPr>
          <a:lstStyle>
            <a:lvl1pPr lvl="0"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11859" y="1349999"/>
            <a:ext cx="10927084" cy="5056055"/>
          </a:xfrm>
          <a:prstGeom prst="rect">
            <a:avLst/>
          </a:prstGeom>
          <a:noFill/>
          <a:ln>
            <a:noFill/>
          </a:ln>
        </p:spPr>
        <p:txBody>
          <a:bodyPr anchorCtr="0" anchor="t" bIns="0" lIns="0" spcFirstLastPara="1" rIns="0" wrap="square" tIns="0">
            <a:normAutofit/>
          </a:bodyPr>
          <a:lstStyle>
            <a:lvl1pPr indent="-355600" lvl="0" marL="457200" marR="0" rtl="0" algn="l">
              <a:lnSpc>
                <a:spcPct val="100000"/>
              </a:lnSpc>
              <a:spcBef>
                <a:spcPts val="1000"/>
              </a:spcBef>
              <a:spcAft>
                <a:spcPts val="0"/>
              </a:spcAft>
              <a:buClr>
                <a:schemeClr val="accent1"/>
              </a:buClr>
              <a:buSzPts val="2000"/>
              <a:buFont typeface="Arial"/>
              <a:buChar char="›"/>
              <a:defRPr b="0" i="0" sz="2000" u="none" cap="none" strike="noStrike">
                <a:solidFill>
                  <a:schemeClr val="dk2"/>
                </a:solidFill>
                <a:latin typeface="Arial"/>
                <a:ea typeface="Arial"/>
                <a:cs typeface="Arial"/>
                <a:sym typeface="Arial"/>
              </a:defRPr>
            </a:lvl1pPr>
            <a:lvl2pPr indent="-355600" lvl="1" marL="914400" marR="0" rtl="0" algn="l">
              <a:lnSpc>
                <a:spcPct val="100000"/>
              </a:lnSpc>
              <a:spcBef>
                <a:spcPts val="500"/>
              </a:spcBef>
              <a:spcAft>
                <a:spcPts val="0"/>
              </a:spcAft>
              <a:buClr>
                <a:schemeClr val="accent1"/>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00000"/>
              </a:lnSpc>
              <a:spcBef>
                <a:spcPts val="500"/>
              </a:spcBef>
              <a:spcAft>
                <a:spcPts val="0"/>
              </a:spcAft>
              <a:buClr>
                <a:schemeClr val="accent1"/>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00000"/>
              </a:lnSpc>
              <a:spcBef>
                <a:spcPts val="500"/>
              </a:spcBef>
              <a:spcAft>
                <a:spcPts val="0"/>
              </a:spcAft>
              <a:buClr>
                <a:schemeClr val="accent1"/>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00000"/>
              </a:lnSpc>
              <a:spcBef>
                <a:spcPts val="500"/>
              </a:spcBef>
              <a:spcAft>
                <a:spcPts val="0"/>
              </a:spcAft>
              <a:buClr>
                <a:schemeClr val="accent1"/>
              </a:buClr>
              <a:buSzPts val="2000"/>
              <a:buFont typeface="Arial"/>
              <a:buChar char="›"/>
              <a:defRPr b="0" i="0" sz="20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7"/>
          <p:cNvSpPr txBox="1"/>
          <p:nvPr>
            <p:ph idx="11" type="ftr"/>
          </p:nvPr>
        </p:nvSpPr>
        <p:spPr>
          <a:xfrm>
            <a:off x="811950" y="6408000"/>
            <a:ext cx="5252673" cy="45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7"/>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 name="Shape 119"/>
        <p:cNvGrpSpPr/>
        <p:nvPr/>
      </p:nvGrpSpPr>
      <p:grpSpPr>
        <a:xfrm>
          <a:off x="0" y="0"/>
          <a:ext cx="0" cy="0"/>
          <a:chOff x="0" y="0"/>
          <a:chExt cx="0" cy="0"/>
        </a:xfrm>
      </p:grpSpPr>
      <p:sp>
        <p:nvSpPr>
          <p:cNvPr id="120" name="Google Shape;120;p20"/>
          <p:cNvSpPr txBox="1"/>
          <p:nvPr>
            <p:ph type="title"/>
          </p:nvPr>
        </p:nvSpPr>
        <p:spPr>
          <a:xfrm>
            <a:off x="803414" y="-1"/>
            <a:ext cx="10926000" cy="1350000"/>
          </a:xfrm>
          <a:prstGeom prst="rect">
            <a:avLst/>
          </a:prstGeom>
          <a:noFill/>
          <a:ln>
            <a:noFill/>
          </a:ln>
        </p:spPr>
        <p:txBody>
          <a:bodyPr anchorCtr="0" anchor="ctr" bIns="0" lIns="0" spcFirstLastPara="1" rIns="0" wrap="square" tIns="0">
            <a:normAutofit/>
          </a:bodyPr>
          <a:lstStyle>
            <a:lvl1pPr lvl="0"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20"/>
          <p:cNvSpPr txBox="1"/>
          <p:nvPr>
            <p:ph idx="1" type="body"/>
          </p:nvPr>
        </p:nvSpPr>
        <p:spPr>
          <a:xfrm>
            <a:off x="811859" y="1349999"/>
            <a:ext cx="10927084" cy="5056055"/>
          </a:xfrm>
          <a:prstGeom prst="rect">
            <a:avLst/>
          </a:prstGeom>
          <a:noFill/>
          <a:ln>
            <a:noFill/>
          </a:ln>
        </p:spPr>
        <p:txBody>
          <a:bodyPr anchorCtr="0" anchor="t" bIns="0" lIns="0" spcFirstLastPara="1" rIns="0" wrap="square" tIns="0">
            <a:normAutofit/>
          </a:bodyPr>
          <a:lstStyle>
            <a:lvl1pPr indent="-355600" lvl="0" marL="457200" marR="0" rtl="0" algn="l">
              <a:lnSpc>
                <a:spcPct val="100000"/>
              </a:lnSpc>
              <a:spcBef>
                <a:spcPts val="1000"/>
              </a:spcBef>
              <a:spcAft>
                <a:spcPts val="0"/>
              </a:spcAft>
              <a:buClr>
                <a:schemeClr val="accent1"/>
              </a:buClr>
              <a:buSzPts val="2000"/>
              <a:buFont typeface="Arial"/>
              <a:buChar char="›"/>
              <a:defRPr b="0" i="0" sz="2000" u="none" cap="none" strike="noStrike">
                <a:solidFill>
                  <a:schemeClr val="lt2"/>
                </a:solidFill>
                <a:latin typeface="Arial"/>
                <a:ea typeface="Arial"/>
                <a:cs typeface="Arial"/>
                <a:sym typeface="Arial"/>
              </a:defRPr>
            </a:lvl1pPr>
            <a:lvl2pPr indent="-355600" lvl="1" marL="914400" marR="0" rtl="0" algn="l">
              <a:lnSpc>
                <a:spcPct val="100000"/>
              </a:lnSpc>
              <a:spcBef>
                <a:spcPts val="500"/>
              </a:spcBef>
              <a:spcAft>
                <a:spcPts val="0"/>
              </a:spcAft>
              <a:buClr>
                <a:schemeClr val="accent1"/>
              </a:buClr>
              <a:buSzPts val="2000"/>
              <a:buFont typeface="Arial"/>
              <a:buChar char="›"/>
              <a:defRPr b="0" i="0" sz="2000" u="none" cap="none" strike="noStrike">
                <a:solidFill>
                  <a:schemeClr val="lt2"/>
                </a:solidFill>
                <a:latin typeface="Arial"/>
                <a:ea typeface="Arial"/>
                <a:cs typeface="Arial"/>
                <a:sym typeface="Arial"/>
              </a:defRPr>
            </a:lvl2pPr>
            <a:lvl3pPr indent="-355600" lvl="2" marL="1371600" marR="0" rtl="0" algn="l">
              <a:lnSpc>
                <a:spcPct val="100000"/>
              </a:lnSpc>
              <a:spcBef>
                <a:spcPts val="500"/>
              </a:spcBef>
              <a:spcAft>
                <a:spcPts val="0"/>
              </a:spcAft>
              <a:buClr>
                <a:schemeClr val="accent1"/>
              </a:buClr>
              <a:buSzPts val="2000"/>
              <a:buFont typeface="Arial"/>
              <a:buChar char="›"/>
              <a:defRPr b="0" i="0" sz="2000" u="none" cap="none" strike="noStrike">
                <a:solidFill>
                  <a:schemeClr val="lt2"/>
                </a:solidFill>
                <a:latin typeface="Arial"/>
                <a:ea typeface="Arial"/>
                <a:cs typeface="Arial"/>
                <a:sym typeface="Arial"/>
              </a:defRPr>
            </a:lvl3pPr>
            <a:lvl4pPr indent="-355600" lvl="3" marL="1828800" marR="0" rtl="0" algn="l">
              <a:lnSpc>
                <a:spcPct val="100000"/>
              </a:lnSpc>
              <a:spcBef>
                <a:spcPts val="500"/>
              </a:spcBef>
              <a:spcAft>
                <a:spcPts val="0"/>
              </a:spcAft>
              <a:buClr>
                <a:schemeClr val="accent1"/>
              </a:buClr>
              <a:buSzPts val="2000"/>
              <a:buFont typeface="Arial"/>
              <a:buChar char="›"/>
              <a:defRPr b="0" i="0" sz="2000" u="none" cap="none" strike="noStrike">
                <a:solidFill>
                  <a:schemeClr val="lt2"/>
                </a:solidFill>
                <a:latin typeface="Arial"/>
                <a:ea typeface="Arial"/>
                <a:cs typeface="Arial"/>
                <a:sym typeface="Arial"/>
              </a:defRPr>
            </a:lvl4pPr>
            <a:lvl5pPr indent="-355600" lvl="4" marL="2286000" marR="0" rtl="0" algn="l">
              <a:lnSpc>
                <a:spcPct val="100000"/>
              </a:lnSpc>
              <a:spcBef>
                <a:spcPts val="500"/>
              </a:spcBef>
              <a:spcAft>
                <a:spcPts val="0"/>
              </a:spcAft>
              <a:buClr>
                <a:schemeClr val="accent1"/>
              </a:buClr>
              <a:buSzPts val="2000"/>
              <a:buFont typeface="Arial"/>
              <a:buChar char="›"/>
              <a:defRPr b="0" i="0" sz="2000" u="none" cap="none" strike="noStrike">
                <a:solidFill>
                  <a:schemeClr val="lt2"/>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22" name="Google Shape;122;p20"/>
          <p:cNvSpPr txBox="1"/>
          <p:nvPr>
            <p:ph idx="11" type="ftr"/>
          </p:nvPr>
        </p:nvSpPr>
        <p:spPr>
          <a:xfrm>
            <a:off x="811950" y="6408000"/>
            <a:ext cx="5252673" cy="45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28282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23" name="Google Shape;123;p20"/>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28282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youtu.be/sUj-jqObEC0?t=2118"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youtu.be/sUj-jqObEC0?t=1158"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youtu.be/sUj-jqObEC0?t=514"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nms.no/butikk/sogndal/" TargetMode="External"/><Relationship Id="rId4" Type="http://schemas.openxmlformats.org/officeDocument/2006/relationships/hyperlink" Target="https://www.fjellsportfestivalen.no/program-2023-1/bruktmarked" TargetMode="External"/><Relationship Id="rId5" Type="http://schemas.openxmlformats.org/officeDocument/2006/relationships/hyperlink" Target="https://klimapartnere.no/losninger/miljo-og-okonomivennlig-gjenbruk-ved-studentboligen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kpvest.no/nyheiter/fjellpitch-2023" TargetMode="External"/><Relationship Id="rId4" Type="http://schemas.openxmlformats.org/officeDocument/2006/relationships/image" Target="../media/image10.png"/><Relationship Id="rId5" Type="http://schemas.openxmlformats.org/officeDocument/2006/relationships/hyperlink" Target="https://www.kpvest.no/nyheiter/fjellpitch-2023" TargetMode="External"/><Relationship Id="rId6" Type="http://schemas.openxmlformats.org/officeDocument/2006/relationships/hyperlink" Target="https://www.hvl.no/om/berekraft/sirkulardagane/" TargetMode="External"/><Relationship Id="rId7" Type="http://schemas.openxmlformats.org/officeDocument/2006/relationships/image" Target="../media/image23.jpg"/><Relationship Id="rId8" Type="http://schemas.openxmlformats.org/officeDocument/2006/relationships/hyperlink" Target="https://www.hvl.no/person/?user=Siri.Smit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
          <p:cNvSpPr txBox="1"/>
          <p:nvPr>
            <p:ph type="ctrTitle"/>
          </p:nvPr>
        </p:nvSpPr>
        <p:spPr>
          <a:xfrm>
            <a:off x="1619511" y="2054942"/>
            <a:ext cx="5040000" cy="1258529"/>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Students &amp; Circular Economy Hackathon</a:t>
            </a:r>
            <a:endParaRPr/>
          </a:p>
        </p:txBody>
      </p:sp>
      <p:sp>
        <p:nvSpPr>
          <p:cNvPr id="140" name="Google Shape;140;p1"/>
          <p:cNvSpPr txBox="1"/>
          <p:nvPr>
            <p:ph idx="1" type="subTitle"/>
          </p:nvPr>
        </p:nvSpPr>
        <p:spPr>
          <a:xfrm>
            <a:off x="1619512" y="3718184"/>
            <a:ext cx="5040000" cy="10504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200"/>
              <a:buNone/>
            </a:pPr>
            <a:r>
              <a:rPr lang="fr-FR"/>
              <a:t>How can you and your peers contribute to designing, implementing, and operating a more circular economy?</a:t>
            </a:r>
            <a:endParaRPr/>
          </a:p>
        </p:txBody>
      </p:sp>
      <p:sp>
        <p:nvSpPr>
          <p:cNvPr id="141" name="Google Shape;141;p1"/>
          <p:cNvSpPr txBox="1"/>
          <p:nvPr>
            <p:ph idx="2" type="body"/>
          </p:nvPr>
        </p:nvSpPr>
        <p:spPr>
          <a:xfrm>
            <a:off x="1619512" y="5596146"/>
            <a:ext cx="5040000" cy="90805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500"/>
              <a:buNone/>
            </a:pPr>
            <a:r>
              <a:rPr lang="fr-FR"/>
              <a:t>Timothy Marcroft &amp; Constantin von Beck</a:t>
            </a:r>
            <a:endParaRPr/>
          </a:p>
          <a:p>
            <a:pPr indent="0" lvl="0" marL="0" rtl="0" algn="l">
              <a:lnSpc>
                <a:spcPct val="100000"/>
              </a:lnSpc>
              <a:spcBef>
                <a:spcPts val="0"/>
              </a:spcBef>
              <a:spcAft>
                <a:spcPts val="0"/>
              </a:spcAft>
              <a:buSzPts val="1500"/>
              <a:buNone/>
            </a:pPr>
            <a:r>
              <a:rPr lang="fr-FR"/>
              <a:t>Sogndal</a:t>
            </a:r>
            <a:br>
              <a:rPr lang="fr-FR"/>
            </a:br>
            <a:r>
              <a:rPr lang="fr-FR"/>
              <a:t>6. February 2022</a:t>
            </a:r>
            <a:endParaRPr/>
          </a:p>
        </p:txBody>
      </p:sp>
      <p:pic>
        <p:nvPicPr>
          <p:cNvPr id="142" name="Google Shape;142;p1"/>
          <p:cNvPicPr preferRelativeResize="0"/>
          <p:nvPr/>
        </p:nvPicPr>
        <p:blipFill rotWithShape="1">
          <a:blip r:embed="rId3">
            <a:alphaModFix/>
          </a:blip>
          <a:srcRect b="0" l="0" r="0" t="0"/>
          <a:stretch/>
        </p:blipFill>
        <p:spPr>
          <a:xfrm>
            <a:off x="6460784" y="0"/>
            <a:ext cx="5731216" cy="2984122"/>
          </a:xfrm>
          <a:prstGeom prst="rect">
            <a:avLst/>
          </a:prstGeom>
          <a:noFill/>
          <a:ln>
            <a:noFill/>
          </a:ln>
        </p:spPr>
      </p:pic>
      <p:sp>
        <p:nvSpPr>
          <p:cNvPr id="143" name="Google Shape;143;p1"/>
          <p:cNvSpPr/>
          <p:nvPr/>
        </p:nvSpPr>
        <p:spPr>
          <a:xfrm>
            <a:off x="9265117" y="-19050"/>
            <a:ext cx="122549" cy="105393"/>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Diagram&#10;&#10;Description automatically generated" id="144" name="Google Shape;144;p1"/>
          <p:cNvPicPr preferRelativeResize="0"/>
          <p:nvPr/>
        </p:nvPicPr>
        <p:blipFill rotWithShape="1">
          <a:blip r:embed="rId4">
            <a:alphaModFix/>
          </a:blip>
          <a:srcRect b="0" l="0" r="0" t="0"/>
          <a:stretch/>
        </p:blipFill>
        <p:spPr>
          <a:xfrm>
            <a:off x="6659511" y="3049446"/>
            <a:ext cx="5532489" cy="37425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0503656bf4_0_15"/>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Making your pitch presentation (continued)</a:t>
            </a:r>
            <a:endParaRPr/>
          </a:p>
        </p:txBody>
      </p:sp>
      <p:sp>
        <p:nvSpPr>
          <p:cNvPr id="212" name="Google Shape;212;g20503656bf4_0_15"/>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rmAutofit fontScale="92500" lnSpcReduction="20000"/>
          </a:bodyPr>
          <a:lstStyle/>
          <a:p>
            <a:pPr indent="-346075" lvl="0" marL="457200" rtl="0" algn="l">
              <a:lnSpc>
                <a:spcPct val="115000"/>
              </a:lnSpc>
              <a:spcBef>
                <a:spcPts val="1000"/>
              </a:spcBef>
              <a:spcAft>
                <a:spcPts val="0"/>
              </a:spcAft>
              <a:buSzPct val="100000"/>
              <a:buChar char="›"/>
            </a:pPr>
            <a:r>
              <a:rPr b="1" lang="fr-FR"/>
              <a:t>Demonstration:</a:t>
            </a:r>
            <a:r>
              <a:rPr lang="fr-FR"/>
              <a:t> Show us the solution as concretely as possible. A website, design sketch, user personal profile, promotional materials… anything you can use to demonstrate what this solution looks like.</a:t>
            </a:r>
            <a:endParaRPr/>
          </a:p>
          <a:p>
            <a:pPr indent="0" lvl="0" marL="0" rtl="0" algn="l">
              <a:lnSpc>
                <a:spcPct val="115000"/>
              </a:lnSpc>
              <a:spcBef>
                <a:spcPts val="1000"/>
              </a:spcBef>
              <a:spcAft>
                <a:spcPts val="0"/>
              </a:spcAft>
              <a:buNone/>
            </a:pPr>
            <a:r>
              <a:t/>
            </a:r>
            <a:endParaRPr b="1"/>
          </a:p>
          <a:p>
            <a:pPr indent="-346075" lvl="0" marL="457200" rtl="0" algn="l">
              <a:lnSpc>
                <a:spcPct val="115000"/>
              </a:lnSpc>
              <a:spcBef>
                <a:spcPts val="1000"/>
              </a:spcBef>
              <a:spcAft>
                <a:spcPts val="0"/>
              </a:spcAft>
              <a:buSzPct val="100000"/>
              <a:buChar char="›"/>
            </a:pPr>
            <a:r>
              <a:rPr b="1" lang="fr-FR"/>
              <a:t>Impact:</a:t>
            </a:r>
            <a:r>
              <a:rPr lang="fr-FR"/>
              <a:t> tell us how the problem will be solved and how the world will be made better by the existence of your solution. Quantify this if you can, even if you are just guessing. Infographics showing the circularity of your project are particularly helpful.</a:t>
            </a:r>
            <a:endParaRPr/>
          </a:p>
          <a:p>
            <a:pPr indent="0" lvl="0" marL="0" rtl="0" algn="l">
              <a:spcBef>
                <a:spcPts val="1000"/>
              </a:spcBef>
              <a:spcAft>
                <a:spcPts val="0"/>
              </a:spcAft>
              <a:buNone/>
            </a:pPr>
            <a:r>
              <a:t/>
            </a:r>
            <a:endParaRPr b="1"/>
          </a:p>
          <a:p>
            <a:pPr indent="-346075" lvl="0" marL="457200" rtl="0" algn="l">
              <a:spcBef>
                <a:spcPts val="1000"/>
              </a:spcBef>
              <a:spcAft>
                <a:spcPts val="0"/>
              </a:spcAft>
              <a:buSzPct val="100000"/>
              <a:buChar char="›"/>
            </a:pPr>
            <a:r>
              <a:rPr b="1" lang="fr-FR"/>
              <a:t>Tell us what to do: </a:t>
            </a:r>
            <a:r>
              <a:rPr lang="fr-FR"/>
              <a:t>join your campaign, invest, vote for your project, etc.</a:t>
            </a:r>
            <a:endParaRPr/>
          </a:p>
          <a:p>
            <a:pPr indent="0" lvl="0" marL="0" rtl="0" algn="l">
              <a:lnSpc>
                <a:spcPct val="115000"/>
              </a:lnSpc>
              <a:spcBef>
                <a:spcPts val="1000"/>
              </a:spcBef>
              <a:spcAft>
                <a:spcPts val="0"/>
              </a:spcAft>
              <a:buNone/>
            </a:pPr>
            <a:r>
              <a:t/>
            </a:r>
            <a:endParaRPr/>
          </a:p>
          <a:p>
            <a:pPr indent="0" lvl="0" marL="0" rtl="0" algn="l">
              <a:lnSpc>
                <a:spcPct val="115000"/>
              </a:lnSpc>
              <a:spcBef>
                <a:spcPts val="1000"/>
              </a:spcBef>
              <a:spcAft>
                <a:spcPts val="0"/>
              </a:spcAft>
              <a:buNone/>
            </a:pPr>
            <a:r>
              <a:rPr lang="fr-FR"/>
              <a:t>A powerpoint presentation is usually a good idea, but don’t just read your slides. And don't be afraid to make a little more material than you plan to present: you can use this to answer questions.</a:t>
            </a:r>
            <a:endParaRPr/>
          </a:p>
          <a:p>
            <a:pPr indent="0" lvl="0" marL="0" rtl="0" algn="l">
              <a:lnSpc>
                <a:spcPct val="115000"/>
              </a:lnSpc>
              <a:spcBef>
                <a:spcPts val="1000"/>
              </a:spcBef>
              <a:spcAft>
                <a:spcPts val="0"/>
              </a:spcAft>
              <a:buNone/>
            </a:pPr>
            <a:r>
              <a:t/>
            </a:r>
            <a:endParaRPr b="1"/>
          </a:p>
          <a:p>
            <a:pPr indent="0" lvl="0" marL="0" rtl="0" algn="l">
              <a:lnSpc>
                <a:spcPct val="115000"/>
              </a:lnSpc>
              <a:spcBef>
                <a:spcPts val="1000"/>
              </a:spcBef>
              <a:spcAft>
                <a:spcPts val="0"/>
              </a:spcAft>
              <a:buNone/>
            </a:pPr>
            <a:r>
              <a:rPr b="1" lang="fr-FR"/>
              <a:t>For more information, resources, and directions, see the template provided.</a:t>
            </a:r>
            <a:endParaRPr b="1"/>
          </a:p>
        </p:txBody>
      </p:sp>
      <p:sp>
        <p:nvSpPr>
          <p:cNvPr id="213" name="Google Shape;213;g20503656bf4_0_15"/>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fr-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d6940bf2f7_1_14"/>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Advice on how to work during a Hackathon</a:t>
            </a:r>
            <a:endParaRPr/>
          </a:p>
        </p:txBody>
      </p:sp>
      <p:sp>
        <p:nvSpPr>
          <p:cNvPr id="219" name="Google Shape;219;g1d6940bf2f7_1_14"/>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rmAutofit/>
          </a:bodyPr>
          <a:lstStyle/>
          <a:p>
            <a:pPr indent="-355600" lvl="0" marL="457200" rtl="0" algn="l">
              <a:lnSpc>
                <a:spcPct val="100000"/>
              </a:lnSpc>
              <a:spcBef>
                <a:spcPts val="1000"/>
              </a:spcBef>
              <a:spcAft>
                <a:spcPts val="0"/>
              </a:spcAft>
              <a:buSzPts val="2000"/>
              <a:buFont typeface="Arial"/>
              <a:buChar char="›"/>
            </a:pPr>
            <a:r>
              <a:rPr lang="fr-FR"/>
              <a:t>Divide up tasks &amp; work in parallel teams of 1 or 2 people.</a:t>
            </a:r>
            <a:endParaRPr/>
          </a:p>
          <a:p>
            <a:pPr indent="-355600" lvl="0" marL="457200" rtl="0" algn="l">
              <a:lnSpc>
                <a:spcPct val="100000"/>
              </a:lnSpc>
              <a:spcBef>
                <a:spcPts val="1000"/>
              </a:spcBef>
              <a:spcAft>
                <a:spcPts val="0"/>
              </a:spcAft>
              <a:buSzPts val="2000"/>
              <a:buFont typeface="Arial"/>
              <a:buChar char="›"/>
            </a:pPr>
            <a:r>
              <a:rPr lang="fr-FR"/>
              <a:t>Spend your full-group meeting time wisely: discuss organization, make important decisions, &amp; give feedback.</a:t>
            </a:r>
            <a:endParaRPr/>
          </a:p>
          <a:p>
            <a:pPr indent="-355600" lvl="1" marL="914400" rtl="0" algn="l">
              <a:lnSpc>
                <a:spcPct val="100000"/>
              </a:lnSpc>
              <a:spcBef>
                <a:spcPts val="500"/>
              </a:spcBef>
              <a:spcAft>
                <a:spcPts val="0"/>
              </a:spcAft>
              <a:buSzPts val="2000"/>
              <a:buChar char="›"/>
            </a:pPr>
            <a:r>
              <a:rPr lang="fr-FR"/>
              <a:t>The goal of full-group meetings is to remove obstacles and provide feedback to allow and improve the solo or duo time that will actually get most of the work done.</a:t>
            </a:r>
            <a:endParaRPr/>
          </a:p>
          <a:p>
            <a:pPr indent="-355600" lvl="1" marL="914400" rtl="0" algn="l">
              <a:lnSpc>
                <a:spcPct val="100000"/>
              </a:lnSpc>
              <a:spcBef>
                <a:spcPts val="500"/>
              </a:spcBef>
              <a:spcAft>
                <a:spcPts val="0"/>
              </a:spcAft>
              <a:buSzPts val="2000"/>
              <a:buChar char="›"/>
            </a:pPr>
            <a:r>
              <a:rPr lang="fr-FR"/>
              <a:t>To minimize the amount of time taken up in full-group meetings, maximize the amount of thinking, research, and work you do in solo or duo teams.</a:t>
            </a:r>
            <a:endParaRPr/>
          </a:p>
          <a:p>
            <a:pPr indent="-228600" lvl="1" marL="914400" rtl="0" algn="l">
              <a:lnSpc>
                <a:spcPct val="100000"/>
              </a:lnSpc>
              <a:spcBef>
                <a:spcPts val="500"/>
              </a:spcBef>
              <a:spcAft>
                <a:spcPts val="0"/>
              </a:spcAft>
              <a:buSzPts val="2000"/>
              <a:buNone/>
            </a:pPr>
            <a:r>
              <a:t/>
            </a:r>
            <a:endParaRPr/>
          </a:p>
          <a:p>
            <a:pPr indent="-228600" lvl="0" marL="457200" rtl="0" algn="l">
              <a:lnSpc>
                <a:spcPct val="100000"/>
              </a:lnSpc>
              <a:spcBef>
                <a:spcPts val="1000"/>
              </a:spcBef>
              <a:spcAft>
                <a:spcPts val="0"/>
              </a:spcAft>
              <a:buSzPts val="2000"/>
              <a:buFont typeface="Arial"/>
              <a:buNone/>
            </a:pPr>
            <a:r>
              <a:t/>
            </a:r>
            <a:endParaRPr/>
          </a:p>
        </p:txBody>
      </p:sp>
      <p:sp>
        <p:nvSpPr>
          <p:cNvPr id="220" name="Google Shape;220;g1d6940bf2f7_1_14"/>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fr-FR"/>
              <a:t>‹#›</a:t>
            </a:fld>
            <a:endParaRPr/>
          </a:p>
        </p:txBody>
      </p:sp>
      <p:sp>
        <p:nvSpPr>
          <p:cNvPr id="221" name="Google Shape;221;g1d6940bf2f7_1_14"/>
          <p:cNvSpPr/>
          <p:nvPr/>
        </p:nvSpPr>
        <p:spPr>
          <a:xfrm>
            <a:off x="1065229" y="5143417"/>
            <a:ext cx="10482600" cy="556200"/>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g1d6940bf2f7_1_14"/>
          <p:cNvSpPr/>
          <p:nvPr/>
        </p:nvSpPr>
        <p:spPr>
          <a:xfrm>
            <a:off x="1062569" y="4771056"/>
            <a:ext cx="1878600" cy="13008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Initial goals &amp; ideas</a:t>
            </a:r>
            <a:endParaRPr b="0" i="0" sz="1400" u="none" cap="none" strike="noStrike">
              <a:solidFill>
                <a:schemeClr val="lt1"/>
              </a:solidFill>
              <a:latin typeface="Arial"/>
              <a:ea typeface="Arial"/>
              <a:cs typeface="Arial"/>
              <a:sym typeface="Arial"/>
            </a:endParaRPr>
          </a:p>
        </p:txBody>
      </p:sp>
      <p:sp>
        <p:nvSpPr>
          <p:cNvPr id="223" name="Google Shape;223;g1d6940bf2f7_1_14"/>
          <p:cNvSpPr/>
          <p:nvPr/>
        </p:nvSpPr>
        <p:spPr>
          <a:xfrm>
            <a:off x="9313819" y="4767442"/>
            <a:ext cx="1878600" cy="13008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Approval of final work-product</a:t>
            </a:r>
            <a:endParaRPr b="0" i="0" sz="1400" u="none" cap="none" strike="noStrike">
              <a:solidFill>
                <a:schemeClr val="lt1"/>
              </a:solidFill>
              <a:latin typeface="Arial"/>
              <a:ea typeface="Arial"/>
              <a:cs typeface="Arial"/>
              <a:sym typeface="Arial"/>
            </a:endParaRPr>
          </a:p>
        </p:txBody>
      </p:sp>
      <p:sp>
        <p:nvSpPr>
          <p:cNvPr id="224" name="Google Shape;224;g1d6940bf2f7_1_14"/>
          <p:cNvSpPr/>
          <p:nvPr/>
        </p:nvSpPr>
        <p:spPr>
          <a:xfrm>
            <a:off x="5188194" y="4767442"/>
            <a:ext cx="1878600" cy="13008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Feedback on first draft of work- product</a:t>
            </a:r>
            <a:endParaRPr b="0" i="0" sz="1400" u="none" cap="none" strike="noStrike">
              <a:solidFill>
                <a:schemeClr val="lt1"/>
              </a:solidFill>
              <a:latin typeface="Arial"/>
              <a:ea typeface="Arial"/>
              <a:cs typeface="Arial"/>
              <a:sym typeface="Arial"/>
            </a:endParaRPr>
          </a:p>
        </p:txBody>
      </p:sp>
      <p:sp>
        <p:nvSpPr>
          <p:cNvPr id="225" name="Google Shape;225;g1d6940bf2f7_1_14"/>
          <p:cNvSpPr txBox="1"/>
          <p:nvPr/>
        </p:nvSpPr>
        <p:spPr>
          <a:xfrm>
            <a:off x="3335690" y="5264002"/>
            <a:ext cx="1458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Build first draft</a:t>
            </a:r>
            <a:endParaRPr/>
          </a:p>
        </p:txBody>
      </p:sp>
      <p:sp>
        <p:nvSpPr>
          <p:cNvPr id="226" name="Google Shape;226;g1d6940bf2f7_1_14"/>
          <p:cNvSpPr txBox="1"/>
          <p:nvPr/>
        </p:nvSpPr>
        <p:spPr>
          <a:xfrm>
            <a:off x="7461315" y="5264002"/>
            <a:ext cx="1458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Build final draft</a:t>
            </a:r>
            <a:endParaRPr/>
          </a:p>
        </p:txBody>
      </p:sp>
      <p:sp>
        <p:nvSpPr>
          <p:cNvPr id="227" name="Google Shape;227;g1d6940bf2f7_1_14"/>
          <p:cNvSpPr txBox="1"/>
          <p:nvPr/>
        </p:nvSpPr>
        <p:spPr>
          <a:xfrm>
            <a:off x="1339936" y="4408127"/>
            <a:ext cx="1338600" cy="30780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Whole group</a:t>
            </a:r>
            <a:endParaRPr/>
          </a:p>
        </p:txBody>
      </p:sp>
      <p:sp>
        <p:nvSpPr>
          <p:cNvPr id="228" name="Google Shape;228;g1d6940bf2f7_1_14"/>
          <p:cNvSpPr txBox="1"/>
          <p:nvPr/>
        </p:nvSpPr>
        <p:spPr>
          <a:xfrm>
            <a:off x="9583813" y="4399369"/>
            <a:ext cx="1338600" cy="30780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Whole group</a:t>
            </a:r>
            <a:endParaRPr/>
          </a:p>
        </p:txBody>
      </p:sp>
      <p:sp>
        <p:nvSpPr>
          <p:cNvPr id="229" name="Google Shape;229;g1d6940bf2f7_1_14"/>
          <p:cNvSpPr txBox="1"/>
          <p:nvPr/>
        </p:nvSpPr>
        <p:spPr>
          <a:xfrm>
            <a:off x="5461696" y="4409778"/>
            <a:ext cx="1338600" cy="30780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Whole group</a:t>
            </a:r>
            <a:endParaRPr/>
          </a:p>
        </p:txBody>
      </p:sp>
      <p:sp>
        <p:nvSpPr>
          <p:cNvPr id="230" name="Google Shape;230;g1d6940bf2f7_1_14"/>
          <p:cNvSpPr txBox="1"/>
          <p:nvPr/>
        </p:nvSpPr>
        <p:spPr>
          <a:xfrm>
            <a:off x="7385584" y="4927721"/>
            <a:ext cx="1439700" cy="307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Solo/duo teams</a:t>
            </a:r>
            <a:endParaRPr/>
          </a:p>
        </p:txBody>
      </p:sp>
      <p:sp>
        <p:nvSpPr>
          <p:cNvPr id="231" name="Google Shape;231;g1d6940bf2f7_1_14"/>
          <p:cNvSpPr txBox="1"/>
          <p:nvPr/>
        </p:nvSpPr>
        <p:spPr>
          <a:xfrm>
            <a:off x="3250847" y="4927721"/>
            <a:ext cx="1439700" cy="307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Solo/duo teams</a:t>
            </a:r>
            <a:endParaRPr/>
          </a:p>
        </p:txBody>
      </p:sp>
      <p:sp>
        <p:nvSpPr>
          <p:cNvPr id="232" name="Google Shape;232;g1d6940bf2f7_1_14"/>
          <p:cNvSpPr txBox="1"/>
          <p:nvPr/>
        </p:nvSpPr>
        <p:spPr>
          <a:xfrm>
            <a:off x="782151" y="6068340"/>
            <a:ext cx="2439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1400" u="none" cap="none" strike="noStrike">
                <a:solidFill>
                  <a:schemeClr val="accent3"/>
                </a:solidFill>
                <a:latin typeface="Arial"/>
                <a:ea typeface="Arial"/>
                <a:cs typeface="Arial"/>
                <a:sym typeface="Arial"/>
              </a:rPr>
              <a:t>All contributions welcome</a:t>
            </a:r>
            <a:endParaRPr b="1" i="0" sz="1400" u="none" cap="none" strike="noStrike">
              <a:solidFill>
                <a:schemeClr val="accent3"/>
              </a:solidFill>
              <a:latin typeface="Arial"/>
              <a:ea typeface="Arial"/>
              <a:cs typeface="Arial"/>
              <a:sym typeface="Arial"/>
            </a:endParaRPr>
          </a:p>
        </p:txBody>
      </p:sp>
      <p:sp>
        <p:nvSpPr>
          <p:cNvPr id="233" name="Google Shape;233;g1d6940bf2f7_1_14"/>
          <p:cNvSpPr txBox="1"/>
          <p:nvPr/>
        </p:nvSpPr>
        <p:spPr>
          <a:xfrm>
            <a:off x="5056169" y="6068340"/>
            <a:ext cx="2142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1400" u="none" cap="none" strike="noStrike">
                <a:solidFill>
                  <a:schemeClr val="accent3"/>
                </a:solidFill>
                <a:latin typeface="Arial"/>
                <a:ea typeface="Arial"/>
                <a:cs typeface="Arial"/>
                <a:sym typeface="Arial"/>
              </a:rPr>
              <a:t>Feedback on execution</a:t>
            </a:r>
            <a:endParaRPr b="1" i="0" sz="1400" u="none" cap="none" strike="noStrike">
              <a:solidFill>
                <a:schemeClr val="accent3"/>
              </a:solidFill>
              <a:latin typeface="Arial"/>
              <a:ea typeface="Arial"/>
              <a:cs typeface="Arial"/>
              <a:sym typeface="Arial"/>
            </a:endParaRPr>
          </a:p>
        </p:txBody>
      </p:sp>
      <p:sp>
        <p:nvSpPr>
          <p:cNvPr id="234" name="Google Shape;234;g1d6940bf2f7_1_14"/>
          <p:cNvSpPr txBox="1"/>
          <p:nvPr/>
        </p:nvSpPr>
        <p:spPr>
          <a:xfrm>
            <a:off x="9270613" y="6075574"/>
            <a:ext cx="1965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1400" u="none" cap="none" strike="noStrike">
                <a:solidFill>
                  <a:schemeClr val="accent3"/>
                </a:solidFill>
                <a:latin typeface="Arial"/>
                <a:ea typeface="Arial"/>
                <a:cs typeface="Arial"/>
                <a:sym typeface="Arial"/>
              </a:rPr>
              <a:t>Minor feedback only</a:t>
            </a:r>
            <a:endParaRPr b="1" i="0" sz="1400" u="none" cap="none" strike="noStrike">
              <a:solidFill>
                <a:schemeClr val="accent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0503656bf4_0_135"/>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Some examples of pitches from a similar event: UNSW 2020</a:t>
            </a:r>
            <a:endParaRPr/>
          </a:p>
        </p:txBody>
      </p:sp>
      <p:sp>
        <p:nvSpPr>
          <p:cNvPr id="241" name="Google Shape;241;g20503656bf4_0_135"/>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242" name="Google Shape;242;g20503656bf4_0_135"/>
          <p:cNvPicPr preferRelativeResize="0"/>
          <p:nvPr/>
        </p:nvPicPr>
        <p:blipFill>
          <a:blip r:embed="rId3">
            <a:alphaModFix/>
          </a:blip>
          <a:stretch>
            <a:fillRect/>
          </a:stretch>
        </p:blipFill>
        <p:spPr>
          <a:xfrm>
            <a:off x="809425" y="2542182"/>
            <a:ext cx="10925999" cy="4184443"/>
          </a:xfrm>
          <a:prstGeom prst="rect">
            <a:avLst/>
          </a:prstGeom>
          <a:noFill/>
          <a:ln>
            <a:noFill/>
          </a:ln>
        </p:spPr>
      </p:pic>
      <p:sp>
        <p:nvSpPr>
          <p:cNvPr id="243" name="Google Shape;243;g20503656bf4_0_135"/>
          <p:cNvSpPr txBox="1"/>
          <p:nvPr>
            <p:ph idx="1" type="body"/>
          </p:nvPr>
        </p:nvSpPr>
        <p:spPr>
          <a:xfrm>
            <a:off x="809424" y="1361075"/>
            <a:ext cx="10926000" cy="50580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rPr lang="fr-FR"/>
              <a:t>The University of New South Wales (Australia) held a Circular Economy Hackathon in 2020.</a:t>
            </a:r>
            <a:endParaRPr/>
          </a:p>
          <a:p>
            <a:pPr indent="0" lvl="0" marL="0" rtl="0" algn="l">
              <a:spcBef>
                <a:spcPts val="1000"/>
              </a:spcBef>
              <a:spcAft>
                <a:spcPts val="0"/>
              </a:spcAft>
              <a:buNone/>
            </a:pPr>
            <a:r>
              <a:t/>
            </a:r>
            <a:endParaRPr sz="500"/>
          </a:p>
          <a:p>
            <a:pPr indent="0" lvl="0" marL="0" rtl="0" algn="l">
              <a:spcBef>
                <a:spcPts val="1000"/>
              </a:spcBef>
              <a:spcAft>
                <a:spcPts val="0"/>
              </a:spcAft>
              <a:buNone/>
            </a:pPr>
            <a:r>
              <a:rPr lang="fr-FR"/>
              <a:t>Focus: making Sydney a more circular city, reducing the impacts of cities around the world.</a:t>
            </a:r>
            <a:endParaRPr/>
          </a:p>
          <a:p>
            <a:pPr indent="0" lvl="0" marL="0" rtl="0" algn="l">
              <a:spcBef>
                <a:spcPts val="1000"/>
              </a:spcBef>
              <a:spcAft>
                <a:spcPts val="0"/>
              </a:spcAft>
              <a:buNone/>
            </a:pPr>
            <a:r>
              <a:t/>
            </a:r>
            <a:endParaRPr/>
          </a:p>
          <a:p>
            <a:pPr indent="-355600" lvl="0" marL="457200" rtl="0" algn="l">
              <a:spcBef>
                <a:spcPts val="1000"/>
              </a:spcBef>
              <a:spcAft>
                <a:spcPts val="0"/>
              </a:spcAft>
              <a:buSzPts val="2000"/>
              <a:buChar char="-"/>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20503656bf4_0_221">
            <a:hlinkClick r:id="rId3"/>
          </p:cNvPr>
          <p:cNvPicPr preferRelativeResize="0"/>
          <p:nvPr/>
        </p:nvPicPr>
        <p:blipFill>
          <a:blip r:embed="rId4">
            <a:alphaModFix/>
          </a:blip>
          <a:stretch>
            <a:fillRect/>
          </a:stretch>
        </p:blipFill>
        <p:spPr>
          <a:xfrm>
            <a:off x="1776438" y="1347925"/>
            <a:ext cx="8993074" cy="5058125"/>
          </a:xfrm>
          <a:prstGeom prst="rect">
            <a:avLst/>
          </a:prstGeom>
          <a:noFill/>
          <a:ln>
            <a:noFill/>
          </a:ln>
        </p:spPr>
      </p:pic>
      <p:sp>
        <p:nvSpPr>
          <p:cNvPr id="250" name="Google Shape;250;g20503656bf4_0_221"/>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A good pitch: C Lab</a:t>
            </a:r>
            <a:endParaRPr/>
          </a:p>
        </p:txBody>
      </p:sp>
      <p:sp>
        <p:nvSpPr>
          <p:cNvPr id="251" name="Google Shape;251;g20503656bf4_0_221"/>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0503656bf4_0_143"/>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Another good pitch: UGarden </a:t>
            </a:r>
            <a:endParaRPr/>
          </a:p>
        </p:txBody>
      </p:sp>
      <p:sp>
        <p:nvSpPr>
          <p:cNvPr id="258" name="Google Shape;258;g20503656bf4_0_143"/>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259" name="Google Shape;259;g20503656bf4_0_143">
            <a:hlinkClick r:id="rId3"/>
          </p:cNvPr>
          <p:cNvPicPr preferRelativeResize="0"/>
          <p:nvPr/>
        </p:nvPicPr>
        <p:blipFill>
          <a:blip r:embed="rId4">
            <a:alphaModFix/>
          </a:blip>
          <a:stretch>
            <a:fillRect/>
          </a:stretch>
        </p:blipFill>
        <p:spPr>
          <a:xfrm>
            <a:off x="1786300" y="1347925"/>
            <a:ext cx="8973350" cy="505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0503656bf4_0_150"/>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A less-good pitch: 0 Waste  </a:t>
            </a:r>
            <a:endParaRPr/>
          </a:p>
        </p:txBody>
      </p:sp>
      <p:sp>
        <p:nvSpPr>
          <p:cNvPr id="266" name="Google Shape;266;g20503656bf4_0_150"/>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267" name="Google Shape;267;g20503656bf4_0_150">
            <a:hlinkClick r:id="rId3"/>
          </p:cNvPr>
          <p:cNvPicPr preferRelativeResize="0"/>
          <p:nvPr/>
        </p:nvPicPr>
        <p:blipFill>
          <a:blip r:embed="rId4">
            <a:alphaModFix/>
          </a:blip>
          <a:stretch>
            <a:fillRect/>
          </a:stretch>
        </p:blipFill>
        <p:spPr>
          <a:xfrm>
            <a:off x="1783325" y="1347925"/>
            <a:ext cx="8979325" cy="5058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f90595b8fb_0_224"/>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Getting help: outside advisors are available</a:t>
            </a:r>
            <a:endParaRPr/>
          </a:p>
        </p:txBody>
      </p:sp>
      <p:sp>
        <p:nvSpPr>
          <p:cNvPr id="274" name="Google Shape;274;g1f90595b8fb_0_224"/>
          <p:cNvSpPr txBox="1"/>
          <p:nvPr>
            <p:ph idx="1" type="body"/>
          </p:nvPr>
        </p:nvSpPr>
        <p:spPr>
          <a:xfrm>
            <a:off x="809425" y="1361075"/>
            <a:ext cx="10926000" cy="5058000"/>
          </a:xfrm>
          <a:prstGeom prst="rect">
            <a:avLst/>
          </a:prstGeom>
        </p:spPr>
        <p:txBody>
          <a:bodyPr anchorCtr="0" anchor="t" bIns="180000" lIns="180000" spcFirstLastPara="1" rIns="180000" wrap="square" tIns="180000">
            <a:normAutofit lnSpcReduction="20000"/>
          </a:bodyPr>
          <a:lstStyle/>
          <a:p>
            <a:pPr indent="0" lvl="0" marL="0" rtl="0" algn="l">
              <a:spcBef>
                <a:spcPts val="1000"/>
              </a:spcBef>
              <a:spcAft>
                <a:spcPts val="0"/>
              </a:spcAft>
              <a:buNone/>
            </a:pPr>
            <a:r>
              <a:rPr lang="fr-FR"/>
              <a:t>If you need more information on , or if you want to get brief feedback on an idea that you had, you can speak with one of the following people during scheduled times.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Jim Skarstein, HVL skape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Siri Smith, Climate &amp; Sustainability Coordinator HVL</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solidFill>
                  <a:srgbClr val="073763"/>
                </a:solidFill>
              </a:rPr>
              <a:t>J</a:t>
            </a:r>
            <a:r>
              <a:rPr lang="fr-FR">
                <a:solidFill>
                  <a:srgbClr val="073763"/>
                </a:solidFill>
              </a:rPr>
              <a:t>ørn Mortensen, Trainee, SIMAS Sogndal</a:t>
            </a:r>
            <a:endParaRPr>
              <a:solidFill>
                <a:srgbClr val="073763"/>
              </a:solidFill>
            </a:endParaRPr>
          </a:p>
          <a:p>
            <a:pPr indent="0" lvl="0" marL="0" rtl="0" algn="l">
              <a:spcBef>
                <a:spcPts val="1000"/>
              </a:spcBef>
              <a:spcAft>
                <a:spcPts val="0"/>
              </a:spcAft>
              <a:buNone/>
            </a:pPr>
            <a:r>
              <a:t/>
            </a:r>
            <a:endParaRPr>
              <a:solidFill>
                <a:srgbClr val="073763"/>
              </a:solidFill>
            </a:endParaRPr>
          </a:p>
          <a:p>
            <a:pPr indent="0" lvl="0" marL="0" rtl="0" algn="l">
              <a:spcBef>
                <a:spcPts val="1000"/>
              </a:spcBef>
              <a:spcAft>
                <a:spcPts val="0"/>
              </a:spcAft>
              <a:buNone/>
            </a:pPr>
            <a:r>
              <a:rPr lang="fr-FR">
                <a:solidFill>
                  <a:srgbClr val="073763"/>
                </a:solidFill>
              </a:rPr>
              <a:t>Tim &amp; Constantin: Thursday, 13.00 - 16.00,</a:t>
            </a:r>
            <a:r>
              <a:rPr lang="fr-FR"/>
              <a:t> Stadionbygget 02-03</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275" name="Google Shape;275;g1f90595b8fb_0_224"/>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7"/>
          <p:cNvSpPr txBox="1"/>
          <p:nvPr>
            <p:ph type="ctrTitle"/>
          </p:nvPr>
        </p:nvSpPr>
        <p:spPr>
          <a:xfrm>
            <a:off x="809426" y="1879389"/>
            <a:ext cx="4914000" cy="1258529"/>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fr-FR"/>
              <a:t>The Status Quo at HVL</a:t>
            </a:r>
            <a:endParaRPr/>
          </a:p>
        </p:txBody>
      </p:sp>
      <p:sp>
        <p:nvSpPr>
          <p:cNvPr id="281" name="Google Shape;281;p7"/>
          <p:cNvSpPr txBox="1"/>
          <p:nvPr>
            <p:ph idx="1" type="subTitle"/>
          </p:nvPr>
        </p:nvSpPr>
        <p:spPr>
          <a:xfrm>
            <a:off x="809425" y="3703975"/>
            <a:ext cx="4860000" cy="1680000"/>
          </a:xfrm>
          <a:prstGeom prst="rect">
            <a:avLst/>
          </a:prstGeom>
          <a:noFill/>
          <a:ln>
            <a:noFill/>
          </a:ln>
        </p:spPr>
        <p:txBody>
          <a:bodyPr anchorCtr="0" anchor="t" bIns="0" lIns="0" spcFirstLastPara="1" rIns="0" wrap="square" tIns="0">
            <a:normAutofit lnSpcReduction="20000"/>
          </a:bodyPr>
          <a:lstStyle/>
          <a:p>
            <a:pPr indent="0" lvl="0" marL="0" rtl="0" algn="l">
              <a:lnSpc>
                <a:spcPct val="100000"/>
              </a:lnSpc>
              <a:spcBef>
                <a:spcPts val="0"/>
              </a:spcBef>
              <a:spcAft>
                <a:spcPts val="0"/>
              </a:spcAft>
              <a:buSzPts val="2200"/>
              <a:buNone/>
            </a:pPr>
            <a:r>
              <a:rPr lang="fr-FR"/>
              <a:t>Some basic statistics on:</a:t>
            </a:r>
            <a:endParaRPr/>
          </a:p>
          <a:p>
            <a:pPr indent="0" lvl="0" marL="0" rtl="0" algn="l">
              <a:lnSpc>
                <a:spcPct val="100000"/>
              </a:lnSpc>
              <a:spcBef>
                <a:spcPts val="0"/>
              </a:spcBef>
              <a:spcAft>
                <a:spcPts val="0"/>
              </a:spcAft>
              <a:buSzPts val="2200"/>
              <a:buNone/>
            </a:pPr>
            <a:r>
              <a:rPr lang="fr-FR"/>
              <a:t>Populations</a:t>
            </a:r>
            <a:endParaRPr/>
          </a:p>
          <a:p>
            <a:pPr indent="0" lvl="0" marL="0" rtl="0" algn="l">
              <a:lnSpc>
                <a:spcPct val="100000"/>
              </a:lnSpc>
              <a:spcBef>
                <a:spcPts val="0"/>
              </a:spcBef>
              <a:spcAft>
                <a:spcPts val="0"/>
              </a:spcAft>
              <a:buSzPts val="2200"/>
              <a:buNone/>
            </a:pPr>
            <a:r>
              <a:rPr lang="fr-FR"/>
              <a:t>Waste</a:t>
            </a:r>
            <a:endParaRPr/>
          </a:p>
          <a:p>
            <a:pPr indent="0" lvl="0" marL="0" rtl="0" algn="l">
              <a:lnSpc>
                <a:spcPct val="100000"/>
              </a:lnSpc>
              <a:spcBef>
                <a:spcPts val="0"/>
              </a:spcBef>
              <a:spcAft>
                <a:spcPts val="0"/>
              </a:spcAft>
              <a:buSzPts val="2200"/>
              <a:buNone/>
            </a:pPr>
            <a:r>
              <a:rPr lang="fr-FR"/>
              <a:t>Energy</a:t>
            </a:r>
            <a:endParaRPr/>
          </a:p>
          <a:p>
            <a:pPr indent="0" lvl="0" marL="0" rtl="0" algn="l">
              <a:lnSpc>
                <a:spcPct val="100000"/>
              </a:lnSpc>
              <a:spcBef>
                <a:spcPts val="0"/>
              </a:spcBef>
              <a:spcAft>
                <a:spcPts val="0"/>
              </a:spcAft>
              <a:buSzPts val="2200"/>
              <a:buNone/>
            </a:pPr>
            <a:r>
              <a:rPr lang="fr-FR"/>
              <a:t>Transport</a:t>
            </a:r>
            <a:endParaRPr/>
          </a:p>
          <a:p>
            <a:pPr indent="0" lvl="0" marL="0" rtl="0" algn="l">
              <a:lnSpc>
                <a:spcPct val="100000"/>
              </a:lnSpc>
              <a:spcBef>
                <a:spcPts val="0"/>
              </a:spcBef>
              <a:spcAft>
                <a:spcPts val="0"/>
              </a:spcAft>
              <a:buSzPts val="2200"/>
              <a:buNone/>
            </a:pPr>
            <a:r>
              <a:rPr lang="fr-FR"/>
              <a:t>Housing</a:t>
            </a:r>
            <a:endParaRPr/>
          </a:p>
        </p:txBody>
      </p:sp>
      <p:pic>
        <p:nvPicPr>
          <p:cNvPr descr="Diagram&#10;&#10;Description automatically generated" id="282" name="Google Shape;282;p7"/>
          <p:cNvPicPr preferRelativeResize="0"/>
          <p:nvPr/>
        </p:nvPicPr>
        <p:blipFill rotWithShape="1">
          <a:blip r:embed="rId3">
            <a:alphaModFix/>
          </a:blip>
          <a:srcRect b="0" l="1033" r="409" t="0"/>
          <a:stretch/>
        </p:blipFill>
        <p:spPr>
          <a:xfrm>
            <a:off x="6560676" y="0"/>
            <a:ext cx="5631324"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ff11153606_0_7"/>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Important actors in the resource &amp; waste ecosystem in and around HVL Sogndal</a:t>
            </a:r>
            <a:endParaRPr/>
          </a:p>
        </p:txBody>
      </p:sp>
      <p:sp>
        <p:nvSpPr>
          <p:cNvPr id="289" name="Google Shape;289;g1ff11153606_0_7"/>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lnSpcReduction="10000"/>
          </a:bodyPr>
          <a:lstStyle/>
          <a:p>
            <a:pPr indent="0" lvl="0" marL="0" rtl="0" algn="l">
              <a:spcBef>
                <a:spcPts val="1000"/>
              </a:spcBef>
              <a:spcAft>
                <a:spcPts val="0"/>
              </a:spcAft>
              <a:buNone/>
            </a:pPr>
            <a:r>
              <a:rPr lang="fr-FR"/>
              <a:t>Campus waste management: </a:t>
            </a:r>
            <a:r>
              <a:rPr lang="fr-FR">
                <a:extLst>
                  <a:ext uri="http://customooxmlschemas.google.com/">
                    <go:slidesCustomData xmlns:go="http://customooxmlschemas.google.com/" textRoundtripDataId="0"/>
                  </a:ext>
                </a:extLst>
              </a:rPr>
              <a:t>SIMA</a:t>
            </a:r>
            <a:r>
              <a:rPr lang="fr-FR"/>
              <a:t>S</a:t>
            </a:r>
            <a:r>
              <a:rPr lang="fr-FR"/>
              <a:t>, HVL Sogndal Campus Services &amp; Maintenance Department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Food: supermarkets &amp; restaurants, Campus cafeteria, </a:t>
            </a:r>
            <a:r>
              <a:rPr lang="fr-FR">
                <a:extLst>
                  <a:ext uri="http://customooxmlschemas.google.com/">
                    <go:slidesCustomData xmlns:go="http://customooxmlschemas.google.com/" textRoundtripDataId="1"/>
                  </a:ext>
                </a:extLst>
              </a:rPr>
              <a:t>toogoodtogo</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Clothing: stores, second-hand store (</a:t>
            </a:r>
            <a:r>
              <a:rPr lang="fr-FR" u="sng">
                <a:solidFill>
                  <a:schemeClr val="hlink"/>
                </a:solidFill>
                <a:hlinkClick r:id="rId3"/>
              </a:rPr>
              <a:t>NMS Gjenbruk</a:t>
            </a:r>
            <a:r>
              <a:rPr lang="fr-FR"/>
              <a: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Outdoor gear: Student clubs, ski areas, Intersport, </a:t>
            </a:r>
            <a:r>
              <a:rPr lang="fr-FR" u="sng">
                <a:solidFill>
                  <a:schemeClr val="hlink"/>
                </a:solidFill>
                <a:hlinkClick r:id="rId4"/>
              </a:rPr>
              <a:t>Fjellsportfestivalen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Event venues: </a:t>
            </a:r>
            <a:r>
              <a:rPr lang="fr-FR"/>
              <a:t>concert</a:t>
            </a:r>
            <a:r>
              <a:rPr lang="fr-FR"/>
              <a:t> hall, something on campus? maybe football/soccer stadium, bars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Housing: Sammen, private homes, second hand in saman housing (</a:t>
            </a:r>
            <a:r>
              <a:rPr lang="fr-FR" u="sng">
                <a:solidFill>
                  <a:schemeClr val="hlink"/>
                </a:solidFill>
                <a:hlinkClick r:id="rId5"/>
              </a:rPr>
              <a:t>Gjenbruksbui</a:t>
            </a:r>
            <a:r>
              <a:rPr lang="fr-FR"/>
              <a:t>)</a:t>
            </a:r>
            <a:endParaRPr/>
          </a:p>
        </p:txBody>
      </p:sp>
      <p:sp>
        <p:nvSpPr>
          <p:cNvPr id="290" name="Google Shape;290;g1ff11153606_0_7"/>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0503656bf4_0_43"/>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Student Housing &amp; Waste</a:t>
            </a:r>
            <a:endParaRPr/>
          </a:p>
        </p:txBody>
      </p:sp>
      <p:sp>
        <p:nvSpPr>
          <p:cNvPr id="297" name="Google Shape;297;g20503656bf4_0_43"/>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rPr lang="fr-FR"/>
              <a:t>Sammen has:</a:t>
            </a:r>
            <a:endParaRPr/>
          </a:p>
          <a:p>
            <a:pPr indent="-355600" lvl="0" marL="457200" rtl="0" algn="l">
              <a:spcBef>
                <a:spcPts val="1000"/>
              </a:spcBef>
              <a:spcAft>
                <a:spcPts val="0"/>
              </a:spcAft>
              <a:buSzPts val="2000"/>
              <a:buChar char="›"/>
            </a:pPr>
            <a:r>
              <a:rPr lang="fr-FR"/>
              <a:t>475 rental properties in Sogndal</a:t>
            </a:r>
            <a:endParaRPr/>
          </a:p>
          <a:p>
            <a:pPr indent="-355600" lvl="0" marL="457200" rtl="0" algn="l">
              <a:spcBef>
                <a:spcPts val="0"/>
              </a:spcBef>
              <a:spcAft>
                <a:spcPts val="0"/>
              </a:spcAft>
              <a:buSzPts val="2000"/>
              <a:buChar char="›"/>
            </a:pPr>
            <a:r>
              <a:rPr lang="fr-FR"/>
              <a:t>498 dormitories</a:t>
            </a:r>
            <a:endParaRPr/>
          </a:p>
          <a:p>
            <a:pPr indent="-355600" lvl="0" marL="457200" rtl="0" algn="l">
              <a:spcBef>
                <a:spcPts val="0"/>
              </a:spcBef>
              <a:spcAft>
                <a:spcPts val="0"/>
              </a:spcAft>
              <a:buSzPts val="2000"/>
              <a:buChar char="›"/>
            </a:pPr>
            <a:r>
              <a:rPr lang="fr-FR"/>
              <a:t>90% occupancy rate (mostly due to low occupancy in June/July)</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Waste produced by student housing (and collected by SIMAS):</a:t>
            </a:r>
            <a:endParaRPr/>
          </a:p>
          <a:p>
            <a:pPr indent="-355600" lvl="0" marL="457200" rtl="0" algn="l">
              <a:spcBef>
                <a:spcPts val="1000"/>
              </a:spcBef>
              <a:spcAft>
                <a:spcPts val="0"/>
              </a:spcAft>
              <a:buSzPts val="2000"/>
              <a:buChar char="›"/>
            </a:pPr>
            <a:r>
              <a:rPr lang="fr-FR"/>
              <a:t>Wet organic: 16,800kg </a:t>
            </a:r>
            <a:endParaRPr/>
          </a:p>
          <a:p>
            <a:pPr indent="-355600" lvl="0" marL="457200" rtl="0" algn="l">
              <a:spcBef>
                <a:spcPts val="0"/>
              </a:spcBef>
              <a:spcAft>
                <a:spcPts val="0"/>
              </a:spcAft>
              <a:buSzPts val="2000"/>
              <a:buChar char="›"/>
            </a:pPr>
            <a:r>
              <a:rPr lang="fr-FR"/>
              <a:t>Cardboard and paper: 67,000kg </a:t>
            </a:r>
            <a:endParaRPr/>
          </a:p>
          <a:p>
            <a:pPr indent="-355600" lvl="0" marL="457200" rtl="0" algn="l">
              <a:spcBef>
                <a:spcPts val="0"/>
              </a:spcBef>
              <a:spcAft>
                <a:spcPts val="0"/>
              </a:spcAft>
              <a:buSzPts val="2000"/>
              <a:buChar char="›"/>
            </a:pPr>
            <a:r>
              <a:rPr lang="fr-FR"/>
              <a:t>Plastic: 2,700kg </a:t>
            </a:r>
            <a:endParaRPr/>
          </a:p>
          <a:p>
            <a:pPr indent="-355600" lvl="0" marL="457200" rtl="0" algn="l">
              <a:spcBef>
                <a:spcPts val="0"/>
              </a:spcBef>
              <a:spcAft>
                <a:spcPts val="0"/>
              </a:spcAft>
              <a:buSzPts val="2000"/>
              <a:buChar char="›"/>
            </a:pPr>
            <a:r>
              <a:rPr lang="fr-FR"/>
              <a:t>Glass and metal: 6,200kg</a:t>
            </a:r>
            <a:endParaRPr/>
          </a:p>
          <a:p>
            <a:pPr indent="-355600" lvl="0" marL="457200" rtl="0" algn="l">
              <a:spcBef>
                <a:spcPts val="0"/>
              </a:spcBef>
              <a:spcAft>
                <a:spcPts val="0"/>
              </a:spcAft>
              <a:buSzPts val="2000"/>
              <a:buChar char="›"/>
            </a:pPr>
            <a:r>
              <a:rPr lang="fr-FR"/>
              <a:t>Residual waste (other): 90,000kg</a:t>
            </a:r>
            <a:endParaRPr/>
          </a:p>
          <a:p>
            <a:pPr indent="0" lvl="0" marL="0" rtl="0" algn="l">
              <a:spcBef>
                <a:spcPts val="1000"/>
              </a:spcBef>
              <a:spcAft>
                <a:spcPts val="0"/>
              </a:spcAft>
              <a:buNone/>
            </a:pPr>
            <a:r>
              <a:rPr lang="fr-FR"/>
              <a:t>During move-out, the residual waste increases quite a bit, though this was reduced when the re-use rooms were put into place.</a:t>
            </a:r>
            <a:endParaRPr/>
          </a:p>
        </p:txBody>
      </p:sp>
      <p:sp>
        <p:nvSpPr>
          <p:cNvPr id="298" name="Google Shape;298;g20503656bf4_0_43"/>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299" name="Google Shape;299;g20503656bf4_0_43"/>
          <p:cNvPicPr preferRelativeResize="0"/>
          <p:nvPr/>
        </p:nvPicPr>
        <p:blipFill rotWithShape="1">
          <a:blip r:embed="rId3">
            <a:alphaModFix/>
          </a:blip>
          <a:srcRect b="39619" l="0" r="0" t="26189"/>
          <a:stretch/>
        </p:blipFill>
        <p:spPr>
          <a:xfrm>
            <a:off x="8304875" y="333487"/>
            <a:ext cx="3430549" cy="67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Students &amp; Circular Economy Hackathon Organization</a:t>
            </a:r>
            <a:endParaRPr/>
          </a:p>
        </p:txBody>
      </p:sp>
      <p:sp>
        <p:nvSpPr>
          <p:cNvPr id="150" name="Google Shape;150;p2"/>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Autofit/>
          </a:bodyPr>
          <a:lstStyle/>
          <a:p>
            <a:pPr indent="0" lvl="0" marL="0" rtl="0" algn="l">
              <a:spcBef>
                <a:spcPts val="0"/>
              </a:spcBef>
              <a:spcAft>
                <a:spcPts val="0"/>
              </a:spcAft>
              <a:buNone/>
            </a:pPr>
            <a:r>
              <a:rPr lang="fr-FR">
                <a:latin typeface="Helvetica Neue"/>
                <a:ea typeface="Helvetica Neue"/>
                <a:cs typeface="Helvetica Neue"/>
                <a:sym typeface="Helvetica Neue"/>
              </a:rPr>
              <a:t>Wednesday, 9-12 (Stadionbygget 02-03):</a:t>
            </a:r>
            <a:endParaRPr>
              <a:latin typeface="Helvetica Neue"/>
              <a:ea typeface="Helvetica Neue"/>
              <a:cs typeface="Helvetica Neue"/>
              <a:sym typeface="Helvetica Neue"/>
            </a:endParaRPr>
          </a:p>
          <a:p>
            <a:pPr indent="-381000" lvl="0" marL="457200" rtl="0" algn="l">
              <a:spcBef>
                <a:spcPts val="0"/>
              </a:spcBef>
              <a:spcAft>
                <a:spcPts val="0"/>
              </a:spcAft>
              <a:buClr>
                <a:schemeClr val="dk2"/>
              </a:buClr>
              <a:buSzPts val="2400"/>
              <a:buChar char="›"/>
            </a:pPr>
            <a:r>
              <a:rPr lang="fr-FR">
                <a:latin typeface="Helvetica Neue"/>
                <a:ea typeface="Helvetica Neue"/>
                <a:cs typeface="Helvetica Neue"/>
                <a:sym typeface="Helvetica Neue"/>
              </a:rPr>
              <a:t>Citizen energy initiatives examples</a:t>
            </a:r>
            <a:endParaRPr>
              <a:latin typeface="Helvetica Neue"/>
              <a:ea typeface="Helvetica Neue"/>
              <a:cs typeface="Helvetica Neue"/>
              <a:sym typeface="Helvetica Neue"/>
            </a:endParaRPr>
          </a:p>
          <a:p>
            <a:pPr indent="-381000" lvl="0" marL="457200" rtl="0" algn="l">
              <a:spcBef>
                <a:spcPts val="0"/>
              </a:spcBef>
              <a:spcAft>
                <a:spcPts val="0"/>
              </a:spcAft>
              <a:buClr>
                <a:schemeClr val="dk2"/>
              </a:buClr>
              <a:buSzPts val="2400"/>
              <a:buChar char="›"/>
            </a:pPr>
            <a:r>
              <a:rPr lang="fr-FR">
                <a:latin typeface="Helvetica Neue"/>
                <a:ea typeface="Helvetica Neue"/>
                <a:cs typeface="Helvetica Neue"/>
                <a:sym typeface="Helvetica Neue"/>
              </a:rPr>
              <a:t>Preparation for the Hackathon</a:t>
            </a:r>
            <a:endParaRPr>
              <a:latin typeface="Helvetica Neue"/>
              <a:ea typeface="Helvetica Neue"/>
              <a:cs typeface="Helvetica Neue"/>
              <a:sym typeface="Helvetica Neue"/>
            </a:endParaRPr>
          </a:p>
          <a:p>
            <a:pPr indent="-381000" lvl="0" marL="457200" rtl="0" algn="l">
              <a:spcBef>
                <a:spcPts val="0"/>
              </a:spcBef>
              <a:spcAft>
                <a:spcPts val="0"/>
              </a:spcAft>
              <a:buClr>
                <a:schemeClr val="dk2"/>
              </a:buClr>
              <a:buSzPts val="2400"/>
              <a:buChar char="›"/>
            </a:pPr>
            <a:r>
              <a:rPr lang="fr-FR">
                <a:latin typeface="Helvetica Neue"/>
                <a:ea typeface="Helvetica Neue"/>
                <a:cs typeface="Helvetica Neue"/>
                <a:sym typeface="Helvetica Neue"/>
              </a:rPr>
              <a:t>Presentation by Jim Skarstein (HVL Skape)</a:t>
            </a:r>
            <a:endParaRPr>
              <a:latin typeface="Helvetica Neue"/>
              <a:ea typeface="Helvetica Neue"/>
              <a:cs typeface="Helvetica Neue"/>
              <a:sym typeface="Helvetica Neue"/>
            </a:endParaRPr>
          </a:p>
          <a:p>
            <a:pPr indent="-381000" lvl="0" marL="457200" rtl="0" algn="l">
              <a:spcBef>
                <a:spcPts val="0"/>
              </a:spcBef>
              <a:spcAft>
                <a:spcPts val="0"/>
              </a:spcAft>
              <a:buClr>
                <a:schemeClr val="dk2"/>
              </a:buClr>
              <a:buSzPts val="2400"/>
              <a:buChar char="›"/>
            </a:pPr>
            <a:r>
              <a:rPr lang="fr-FR">
                <a:latin typeface="Helvetica Neue"/>
                <a:ea typeface="Helvetica Neue"/>
                <a:cs typeface="Helvetica Neue"/>
                <a:sym typeface="Helvetica Neue"/>
              </a:rPr>
              <a:t>Presentation by Jørn Mortensen (SIMAS)</a:t>
            </a:r>
            <a:endParaRPr>
              <a:latin typeface="Helvetica Neue"/>
              <a:ea typeface="Helvetica Neue"/>
              <a:cs typeface="Helvetica Neue"/>
              <a:sym typeface="Helvetica Neue"/>
            </a:endParaRPr>
          </a:p>
          <a:p>
            <a:pPr indent="-381000" lvl="0" marL="457200" rtl="0" algn="l">
              <a:spcBef>
                <a:spcPts val="0"/>
              </a:spcBef>
              <a:spcAft>
                <a:spcPts val="0"/>
              </a:spcAft>
              <a:buClr>
                <a:schemeClr val="dk2"/>
              </a:buClr>
              <a:buSzPts val="2400"/>
              <a:buChar char="›"/>
            </a:pPr>
            <a:r>
              <a:rPr lang="fr-FR">
                <a:latin typeface="Helvetica Neue"/>
                <a:ea typeface="Helvetica Neue"/>
                <a:cs typeface="Helvetica Neue"/>
                <a:sym typeface="Helvetica Neue"/>
              </a:rPr>
              <a:t>Presenting challenges and forming groups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fr-FR">
                <a:latin typeface="Helvetica Neue"/>
                <a:ea typeface="Helvetica Neue"/>
                <a:cs typeface="Helvetica Neue"/>
                <a:sym typeface="Helvetica Neue"/>
              </a:rPr>
              <a:t>Thursday: Teams work on their project ideas, and can contact experts</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fr-FR">
                <a:latin typeface="Helvetica Neue"/>
                <a:ea typeface="Helvetica Neue"/>
                <a:cs typeface="Helvetica Neue"/>
                <a:sym typeface="Helvetica Neue"/>
              </a:rPr>
              <a:t>Friday, 9-16 (Stadionbygget 02-03): </a:t>
            </a:r>
            <a:endParaRPr>
              <a:latin typeface="Helvetica Neue"/>
              <a:ea typeface="Helvetica Neue"/>
              <a:cs typeface="Helvetica Neue"/>
              <a:sym typeface="Helvetica Neue"/>
            </a:endParaRPr>
          </a:p>
          <a:p>
            <a:pPr indent="-381000" lvl="0" marL="457200" rtl="0" algn="l">
              <a:spcBef>
                <a:spcPts val="0"/>
              </a:spcBef>
              <a:spcAft>
                <a:spcPts val="0"/>
              </a:spcAft>
              <a:buClr>
                <a:schemeClr val="dk2"/>
              </a:buClr>
              <a:buSzPts val="2400"/>
              <a:buChar char="›"/>
            </a:pPr>
            <a:r>
              <a:rPr lang="fr-FR">
                <a:latin typeface="Helvetica Neue"/>
                <a:ea typeface="Helvetica Neue"/>
                <a:cs typeface="Helvetica Neue"/>
                <a:sym typeface="Helvetica Neue"/>
              </a:rPr>
              <a:t>Hackathon work session/preparation of pitch </a:t>
            </a:r>
            <a:endParaRPr>
              <a:latin typeface="Helvetica Neue"/>
              <a:ea typeface="Helvetica Neue"/>
              <a:cs typeface="Helvetica Neue"/>
              <a:sym typeface="Helvetica Neue"/>
            </a:endParaRPr>
          </a:p>
          <a:p>
            <a:pPr indent="-381000" lvl="0" marL="457200" rtl="0" algn="l">
              <a:spcBef>
                <a:spcPts val="0"/>
              </a:spcBef>
              <a:spcAft>
                <a:spcPts val="0"/>
              </a:spcAft>
              <a:buClr>
                <a:schemeClr val="dk2"/>
              </a:buClr>
              <a:buSzPts val="2400"/>
              <a:buChar char="›"/>
            </a:pPr>
            <a:r>
              <a:rPr lang="fr-FR">
                <a:latin typeface="Helvetica Neue"/>
                <a:ea typeface="Helvetica Neue"/>
                <a:cs typeface="Helvetica Neue"/>
                <a:sym typeface="Helvetica Neue"/>
              </a:rPr>
              <a:t>Presentations, discussion, judging, &amp; feedback</a:t>
            </a:r>
            <a:endParaRPr sz="2400"/>
          </a:p>
        </p:txBody>
      </p:sp>
      <p:sp>
        <p:nvSpPr>
          <p:cNvPr id="151" name="Google Shape;151;p2"/>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fr-F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0503656bf4_0_59"/>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Carbon emissions attributed to HVL - Sogndal</a:t>
            </a:r>
            <a:endParaRPr/>
          </a:p>
        </p:txBody>
      </p:sp>
      <p:sp>
        <p:nvSpPr>
          <p:cNvPr id="306" name="Google Shape;306;g20503656bf4_0_59"/>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t/>
            </a:r>
            <a:endParaRPr/>
          </a:p>
        </p:txBody>
      </p:sp>
      <p:sp>
        <p:nvSpPr>
          <p:cNvPr id="307" name="Google Shape;307;g20503656bf4_0_59"/>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308" name="Google Shape;308;g20503656bf4_0_59"/>
          <p:cNvPicPr preferRelativeResize="0"/>
          <p:nvPr/>
        </p:nvPicPr>
        <p:blipFill>
          <a:blip r:embed="rId3">
            <a:alphaModFix/>
          </a:blip>
          <a:stretch>
            <a:fillRect/>
          </a:stretch>
        </p:blipFill>
        <p:spPr>
          <a:xfrm>
            <a:off x="216275" y="1296787"/>
            <a:ext cx="11759450" cy="5186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0503656bf4_0_35"/>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Students &amp; Staff at HVL - Sogndal</a:t>
            </a:r>
            <a:endParaRPr/>
          </a:p>
        </p:txBody>
      </p:sp>
      <p:pic>
        <p:nvPicPr>
          <p:cNvPr id="315" name="Google Shape;315;g20503656bf4_0_35"/>
          <p:cNvPicPr preferRelativeResize="0"/>
          <p:nvPr/>
        </p:nvPicPr>
        <p:blipFill>
          <a:blip r:embed="rId3">
            <a:alphaModFix/>
          </a:blip>
          <a:stretch>
            <a:fillRect/>
          </a:stretch>
        </p:blipFill>
        <p:spPr>
          <a:xfrm>
            <a:off x="809975" y="1347925"/>
            <a:ext cx="8259851" cy="5508125"/>
          </a:xfrm>
          <a:prstGeom prst="rect">
            <a:avLst/>
          </a:prstGeom>
          <a:noFill/>
          <a:ln>
            <a:noFill/>
          </a:ln>
        </p:spPr>
      </p:pic>
      <p:sp>
        <p:nvSpPr>
          <p:cNvPr id="316" name="Google Shape;316;g20503656bf4_0_35"/>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0503656bf4_0_79"/>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Waste at HVL - Sogndal</a:t>
            </a:r>
            <a:endParaRPr/>
          </a:p>
        </p:txBody>
      </p:sp>
      <p:pic>
        <p:nvPicPr>
          <p:cNvPr id="323" name="Google Shape;323;g20503656bf4_0_79"/>
          <p:cNvPicPr preferRelativeResize="0"/>
          <p:nvPr/>
        </p:nvPicPr>
        <p:blipFill>
          <a:blip r:embed="rId3">
            <a:alphaModFix/>
          </a:blip>
          <a:stretch>
            <a:fillRect/>
          </a:stretch>
        </p:blipFill>
        <p:spPr>
          <a:xfrm>
            <a:off x="809425" y="921875"/>
            <a:ext cx="8764527" cy="5936400"/>
          </a:xfrm>
          <a:prstGeom prst="rect">
            <a:avLst/>
          </a:prstGeom>
          <a:noFill/>
          <a:ln>
            <a:noFill/>
          </a:ln>
        </p:spPr>
      </p:pic>
      <p:sp>
        <p:nvSpPr>
          <p:cNvPr id="324" name="Google Shape;324;g20503656bf4_0_79"/>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0503656bf4_0_103"/>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Waste at HVL - Sogndal</a:t>
            </a:r>
            <a:endParaRPr/>
          </a:p>
        </p:txBody>
      </p:sp>
      <p:sp>
        <p:nvSpPr>
          <p:cNvPr id="331" name="Google Shape;331;g20503656bf4_0_103"/>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332" name="Google Shape;332;g20503656bf4_0_103"/>
          <p:cNvPicPr preferRelativeResize="0"/>
          <p:nvPr/>
        </p:nvPicPr>
        <p:blipFill>
          <a:blip r:embed="rId3">
            <a:alphaModFix/>
          </a:blip>
          <a:stretch>
            <a:fillRect/>
          </a:stretch>
        </p:blipFill>
        <p:spPr>
          <a:xfrm>
            <a:off x="81188" y="1520412"/>
            <a:ext cx="12029626" cy="3817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0503656bf4_0_119"/>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Waste at HVL - Sogndal</a:t>
            </a:r>
            <a:endParaRPr/>
          </a:p>
        </p:txBody>
      </p:sp>
      <p:sp>
        <p:nvSpPr>
          <p:cNvPr id="339" name="Google Shape;339;g20503656bf4_0_119"/>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340" name="Google Shape;340;g20503656bf4_0_119"/>
          <p:cNvPicPr preferRelativeResize="0"/>
          <p:nvPr/>
        </p:nvPicPr>
        <p:blipFill>
          <a:blip r:embed="rId3">
            <a:alphaModFix/>
          </a:blip>
          <a:stretch>
            <a:fillRect/>
          </a:stretch>
        </p:blipFill>
        <p:spPr>
          <a:xfrm>
            <a:off x="809976" y="920912"/>
            <a:ext cx="9939776" cy="5925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0503656bf4_0_127"/>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Waste at HVL - Sogndal</a:t>
            </a:r>
            <a:endParaRPr/>
          </a:p>
        </p:txBody>
      </p:sp>
      <p:sp>
        <p:nvSpPr>
          <p:cNvPr id="347" name="Google Shape;347;g20503656bf4_0_127"/>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348" name="Google Shape;348;g20503656bf4_0_127"/>
          <p:cNvPicPr preferRelativeResize="0"/>
          <p:nvPr/>
        </p:nvPicPr>
        <p:blipFill>
          <a:blip r:embed="rId3">
            <a:alphaModFix/>
          </a:blip>
          <a:stretch>
            <a:fillRect/>
          </a:stretch>
        </p:blipFill>
        <p:spPr>
          <a:xfrm>
            <a:off x="152400" y="1500319"/>
            <a:ext cx="11887199" cy="44901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0503656bf4_0_87"/>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Energy use at HVL - Sogndal</a:t>
            </a:r>
            <a:endParaRPr/>
          </a:p>
        </p:txBody>
      </p:sp>
      <p:pic>
        <p:nvPicPr>
          <p:cNvPr id="355" name="Google Shape;355;g20503656bf4_0_87"/>
          <p:cNvPicPr preferRelativeResize="0"/>
          <p:nvPr/>
        </p:nvPicPr>
        <p:blipFill>
          <a:blip r:embed="rId3">
            <a:alphaModFix/>
          </a:blip>
          <a:stretch>
            <a:fillRect/>
          </a:stretch>
        </p:blipFill>
        <p:spPr>
          <a:xfrm>
            <a:off x="809975" y="1011075"/>
            <a:ext cx="8536502" cy="5846925"/>
          </a:xfrm>
          <a:prstGeom prst="rect">
            <a:avLst/>
          </a:prstGeom>
          <a:noFill/>
          <a:ln>
            <a:noFill/>
          </a:ln>
        </p:spPr>
      </p:pic>
      <p:sp>
        <p:nvSpPr>
          <p:cNvPr id="356" name="Google Shape;356;g20503656bf4_0_87"/>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0503656bf4_0_95"/>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Energy</a:t>
            </a:r>
            <a:r>
              <a:rPr lang="fr-FR"/>
              <a:t> use at HVL - Sogndal</a:t>
            </a:r>
            <a:endParaRPr/>
          </a:p>
        </p:txBody>
      </p:sp>
      <p:sp>
        <p:nvSpPr>
          <p:cNvPr id="363" name="Google Shape;363;g20503656bf4_0_95"/>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t/>
            </a:r>
            <a:endParaRPr/>
          </a:p>
        </p:txBody>
      </p:sp>
      <p:sp>
        <p:nvSpPr>
          <p:cNvPr id="364" name="Google Shape;364;g20503656bf4_0_95"/>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365" name="Google Shape;365;g20503656bf4_0_95"/>
          <p:cNvPicPr preferRelativeResize="0"/>
          <p:nvPr/>
        </p:nvPicPr>
        <p:blipFill>
          <a:blip r:embed="rId3">
            <a:alphaModFix/>
          </a:blip>
          <a:stretch>
            <a:fillRect/>
          </a:stretch>
        </p:blipFill>
        <p:spPr>
          <a:xfrm>
            <a:off x="140625" y="1086550"/>
            <a:ext cx="11910751" cy="5401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0503656bf4_0_67"/>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Transport at HVL - Sogndal</a:t>
            </a:r>
            <a:endParaRPr/>
          </a:p>
        </p:txBody>
      </p:sp>
      <p:pic>
        <p:nvPicPr>
          <p:cNvPr id="372" name="Google Shape;372;g20503656bf4_0_67"/>
          <p:cNvPicPr preferRelativeResize="0"/>
          <p:nvPr/>
        </p:nvPicPr>
        <p:blipFill>
          <a:blip r:embed="rId3">
            <a:alphaModFix/>
          </a:blip>
          <a:stretch>
            <a:fillRect/>
          </a:stretch>
        </p:blipFill>
        <p:spPr>
          <a:xfrm>
            <a:off x="809425" y="955950"/>
            <a:ext cx="8801454" cy="5900101"/>
          </a:xfrm>
          <a:prstGeom prst="rect">
            <a:avLst/>
          </a:prstGeom>
          <a:noFill/>
          <a:ln>
            <a:noFill/>
          </a:ln>
        </p:spPr>
      </p:pic>
      <p:sp>
        <p:nvSpPr>
          <p:cNvPr id="373" name="Google Shape;373;g20503656bf4_0_67"/>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8"/>
          <p:cNvSpPr txBox="1"/>
          <p:nvPr>
            <p:ph type="ctrTitle"/>
          </p:nvPr>
        </p:nvSpPr>
        <p:spPr>
          <a:xfrm>
            <a:off x="809426" y="1879389"/>
            <a:ext cx="4914000" cy="1258529"/>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fr-FR"/>
              <a:t>The Challenges</a:t>
            </a:r>
            <a:endParaRPr/>
          </a:p>
        </p:txBody>
      </p:sp>
      <p:sp>
        <p:nvSpPr>
          <p:cNvPr id="379" name="Google Shape;379;p8"/>
          <p:cNvSpPr txBox="1"/>
          <p:nvPr>
            <p:ph idx="1" type="subTitle"/>
          </p:nvPr>
        </p:nvSpPr>
        <p:spPr>
          <a:xfrm>
            <a:off x="809426" y="3703967"/>
            <a:ext cx="4860000" cy="105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200"/>
              <a:buNone/>
            </a:pPr>
            <a:r>
              <a:rPr lang="fr-FR"/>
              <a:t>How can students at HVL contribute to making each of these areas more circular?</a:t>
            </a:r>
            <a:endParaRPr/>
          </a:p>
        </p:txBody>
      </p:sp>
      <p:sp>
        <p:nvSpPr>
          <p:cNvPr id="380" name="Google Shape;380;p8"/>
          <p:cNvSpPr txBox="1"/>
          <p:nvPr/>
        </p:nvSpPr>
        <p:spPr>
          <a:xfrm>
            <a:off x="6468576" y="612844"/>
            <a:ext cx="5819480"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6000" u="none" cap="none" strike="noStrike">
                <a:solidFill>
                  <a:schemeClr val="lt1"/>
                </a:solidFill>
                <a:latin typeface="Arial"/>
                <a:ea typeface="Arial"/>
                <a:cs typeface="Arial"/>
                <a:sym typeface="Arial"/>
              </a:rPr>
              <a:t>Housing</a:t>
            </a:r>
            <a:endParaRPr b="0" i="0" sz="6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fr-FR" sz="6000" u="none" cap="none" strike="noStrike">
                <a:solidFill>
                  <a:schemeClr val="lt1"/>
                </a:solidFill>
                <a:latin typeface="Arial"/>
                <a:ea typeface="Arial"/>
                <a:cs typeface="Arial"/>
                <a:sym typeface="Arial"/>
              </a:rPr>
              <a:t>Food</a:t>
            </a:r>
            <a:endParaRPr/>
          </a:p>
          <a:p>
            <a:pPr indent="0" lvl="0" marL="0" marR="0" rtl="0" algn="l">
              <a:lnSpc>
                <a:spcPct val="100000"/>
              </a:lnSpc>
              <a:spcBef>
                <a:spcPts val="0"/>
              </a:spcBef>
              <a:spcAft>
                <a:spcPts val="0"/>
              </a:spcAft>
              <a:buNone/>
            </a:pPr>
            <a:r>
              <a:rPr b="0" i="0" lang="fr-FR" sz="6000" u="none" cap="none" strike="noStrike">
                <a:solidFill>
                  <a:schemeClr val="lt1"/>
                </a:solidFill>
                <a:latin typeface="Arial"/>
                <a:ea typeface="Arial"/>
                <a:cs typeface="Arial"/>
                <a:sym typeface="Arial"/>
              </a:rPr>
              <a:t>Outdoor Sports</a:t>
            </a:r>
            <a:endParaRPr/>
          </a:p>
          <a:p>
            <a:pPr indent="0" lvl="0" marL="0" marR="0" rtl="0" algn="l">
              <a:lnSpc>
                <a:spcPct val="100000"/>
              </a:lnSpc>
              <a:spcBef>
                <a:spcPts val="0"/>
              </a:spcBef>
              <a:spcAft>
                <a:spcPts val="0"/>
              </a:spcAft>
              <a:buNone/>
            </a:pPr>
            <a:r>
              <a:rPr b="0" i="0" lang="fr-FR" sz="6000" u="none" cap="none" strike="noStrike">
                <a:solidFill>
                  <a:schemeClr val="lt1"/>
                </a:solidFill>
                <a:latin typeface="Arial"/>
                <a:ea typeface="Arial"/>
                <a:cs typeface="Arial"/>
                <a:sym typeface="Arial"/>
              </a:rPr>
              <a:t>Campus Life</a:t>
            </a:r>
            <a:endParaRPr/>
          </a:p>
          <a:p>
            <a:pPr indent="0" lvl="0" marL="0" marR="0" rtl="0" algn="l">
              <a:lnSpc>
                <a:spcPct val="100000"/>
              </a:lnSpc>
              <a:spcBef>
                <a:spcPts val="0"/>
              </a:spcBef>
              <a:spcAft>
                <a:spcPts val="0"/>
              </a:spcAft>
              <a:buNone/>
            </a:pPr>
            <a:r>
              <a:rPr b="0" i="0" lang="fr-FR" sz="6000" u="none" cap="none" strike="noStrike">
                <a:solidFill>
                  <a:schemeClr val="lt1"/>
                </a:solidFill>
                <a:latin typeface="Arial"/>
                <a:ea typeface="Arial"/>
                <a:cs typeface="Arial"/>
                <a:sym typeface="Arial"/>
              </a:rPr>
              <a:t>Clothing</a:t>
            </a:r>
            <a:endParaRPr b="0" i="0" sz="6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fr-FR" sz="6000" u="none" cap="none" strike="noStrike">
                <a:solidFill>
                  <a:schemeClr val="lt1"/>
                </a:solidFill>
                <a:latin typeface="Arial"/>
                <a:ea typeface="Arial"/>
                <a:cs typeface="Arial"/>
                <a:sym typeface="Arial"/>
              </a:rPr>
              <a:t>Parties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What is a Hackathon?</a:t>
            </a:r>
            <a:endParaRPr/>
          </a:p>
        </p:txBody>
      </p:sp>
      <p:sp>
        <p:nvSpPr>
          <p:cNvPr id="158" name="Google Shape;158;p3"/>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rmAutofit lnSpcReduction="10000"/>
          </a:bodyPr>
          <a:lstStyle/>
          <a:p>
            <a:pPr indent="-215900" lvl="0" marL="342900" rtl="0" algn="l">
              <a:lnSpc>
                <a:spcPct val="100000"/>
              </a:lnSpc>
              <a:spcBef>
                <a:spcPts val="0"/>
              </a:spcBef>
              <a:spcAft>
                <a:spcPts val="0"/>
              </a:spcAft>
              <a:buSzPts val="2000"/>
              <a:buFont typeface="Arial"/>
              <a:buNone/>
            </a:pPr>
            <a:r>
              <a:rPr lang="fr-FR"/>
              <a:t>A hackathon is a short event in which teams come together to respond to challenges, build solutions, and pitch their ideas in a friendly competitive environment. </a:t>
            </a:r>
            <a:endParaRPr/>
          </a:p>
          <a:p>
            <a:pPr indent="-342900" lvl="0" marL="469900" rtl="0" algn="l">
              <a:lnSpc>
                <a:spcPct val="100000"/>
              </a:lnSpc>
              <a:spcBef>
                <a:spcPts val="0"/>
              </a:spcBef>
              <a:spcAft>
                <a:spcPts val="0"/>
              </a:spcAft>
              <a:buSzPts val="2000"/>
              <a:buChar char="›"/>
            </a:pPr>
            <a:r>
              <a:rPr lang="fr-FR"/>
              <a:t>Usually 24 – 48 hours. </a:t>
            </a:r>
            <a:r>
              <a:rPr b="1" lang="fr-FR"/>
              <a:t>Yours </a:t>
            </a:r>
            <a:r>
              <a:rPr b="1" lang="fr-FR"/>
              <a:t>begins after class today. You will have 4 hours to work in-class on Friday (with access to advice and people to answer questions)</a:t>
            </a:r>
            <a:r>
              <a:rPr b="1" lang="fr-FR"/>
              <a:t>.</a:t>
            </a:r>
            <a:endParaRPr/>
          </a:p>
          <a:p>
            <a:pPr indent="-215900" lvl="0" marL="342900" rtl="0" algn="l">
              <a:lnSpc>
                <a:spcPct val="100000"/>
              </a:lnSpc>
              <a:spcBef>
                <a:spcPts val="0"/>
              </a:spcBef>
              <a:spcAft>
                <a:spcPts val="0"/>
              </a:spcAft>
              <a:buSzPts val="2000"/>
              <a:buFont typeface="Arial"/>
              <a:buNone/>
            </a:pPr>
            <a:r>
              <a:t/>
            </a:r>
            <a:endParaRPr/>
          </a:p>
          <a:p>
            <a:pPr indent="-215900" lvl="0" marL="342900" rtl="0" algn="l">
              <a:lnSpc>
                <a:spcPct val="100000"/>
              </a:lnSpc>
              <a:spcBef>
                <a:spcPts val="0"/>
              </a:spcBef>
              <a:spcAft>
                <a:spcPts val="0"/>
              </a:spcAft>
              <a:buSzPts val="2000"/>
              <a:buFont typeface="Arial"/>
              <a:buNone/>
            </a:pPr>
            <a:r>
              <a:rPr b="1" lang="fr-FR"/>
              <a:t>The participants:</a:t>
            </a:r>
            <a:endParaRPr b="1"/>
          </a:p>
          <a:p>
            <a:pPr indent="-342900" lvl="0" marL="469900" rtl="0" algn="l">
              <a:lnSpc>
                <a:spcPct val="100000"/>
              </a:lnSpc>
              <a:spcBef>
                <a:spcPts val="0"/>
              </a:spcBef>
              <a:spcAft>
                <a:spcPts val="0"/>
              </a:spcAft>
              <a:buSzPts val="2000"/>
              <a:buChar char="›"/>
            </a:pPr>
            <a:r>
              <a:rPr b="1" lang="fr-FR"/>
              <a:t>Teams:</a:t>
            </a:r>
            <a:r>
              <a:rPr lang="fr-FR"/>
              <a:t> you will divide up into 5 teams, each responding to a different </a:t>
            </a:r>
            <a:r>
              <a:rPr lang="fr-FR"/>
              <a:t>challenge</a:t>
            </a:r>
            <a:r>
              <a:rPr lang="fr-FR"/>
              <a:t>.</a:t>
            </a:r>
            <a:endParaRPr/>
          </a:p>
          <a:p>
            <a:pPr indent="-342900" lvl="0" marL="469900" rtl="0" algn="l">
              <a:lnSpc>
                <a:spcPct val="100000"/>
              </a:lnSpc>
              <a:spcBef>
                <a:spcPts val="0"/>
              </a:spcBef>
              <a:spcAft>
                <a:spcPts val="0"/>
              </a:spcAft>
              <a:buSzPts val="2000"/>
              <a:buChar char="›"/>
            </a:pPr>
            <a:r>
              <a:rPr b="1" lang="fr-FR"/>
              <a:t>Advisors:</a:t>
            </a:r>
            <a:r>
              <a:rPr lang="fr-FR"/>
              <a:t> will be present (or available online) to answer help.</a:t>
            </a:r>
            <a:endParaRPr/>
          </a:p>
          <a:p>
            <a:pPr indent="-342900" lvl="0" marL="469900" rtl="0" algn="l">
              <a:lnSpc>
                <a:spcPct val="100000"/>
              </a:lnSpc>
              <a:spcBef>
                <a:spcPts val="0"/>
              </a:spcBef>
              <a:spcAft>
                <a:spcPts val="0"/>
              </a:spcAft>
              <a:buSzPts val="2000"/>
              <a:buChar char="›"/>
            </a:pPr>
            <a:r>
              <a:rPr b="1" lang="fr-FR"/>
              <a:t>Judges:</a:t>
            </a:r>
            <a:r>
              <a:rPr lang="fr-FR"/>
              <a:t> the panel of judges will decide on a winner at the end of the event.</a:t>
            </a:r>
            <a:endParaRPr/>
          </a:p>
          <a:p>
            <a:pPr indent="-215900" lvl="0" marL="342900" rtl="0" algn="l">
              <a:lnSpc>
                <a:spcPct val="100000"/>
              </a:lnSpc>
              <a:spcBef>
                <a:spcPts val="0"/>
              </a:spcBef>
              <a:spcAft>
                <a:spcPts val="0"/>
              </a:spcAft>
              <a:buSzPts val="2000"/>
              <a:buFont typeface="Arial"/>
              <a:buNone/>
            </a:pPr>
            <a:r>
              <a:t/>
            </a:r>
            <a:endParaRPr/>
          </a:p>
          <a:p>
            <a:pPr indent="-215900" lvl="0" marL="342900" rtl="0" algn="l">
              <a:lnSpc>
                <a:spcPct val="100000"/>
              </a:lnSpc>
              <a:spcBef>
                <a:spcPts val="0"/>
              </a:spcBef>
              <a:spcAft>
                <a:spcPts val="0"/>
              </a:spcAft>
              <a:buSzPts val="2000"/>
              <a:buFont typeface="Arial"/>
              <a:buNone/>
            </a:pPr>
            <a:r>
              <a:rPr b="1" lang="fr-FR"/>
              <a:t>The goals: </a:t>
            </a:r>
            <a:endParaRPr b="1"/>
          </a:p>
          <a:p>
            <a:pPr indent="-342900" lvl="0" marL="469900" rtl="0" algn="l">
              <a:lnSpc>
                <a:spcPct val="100000"/>
              </a:lnSpc>
              <a:spcBef>
                <a:spcPts val="0"/>
              </a:spcBef>
              <a:spcAft>
                <a:spcPts val="0"/>
              </a:spcAft>
              <a:buSzPts val="2000"/>
              <a:buChar char="›"/>
            </a:pPr>
            <a:r>
              <a:rPr lang="fr-FR"/>
              <a:t>Propose an initiative, product, website, app, or other project responding to the challenge.</a:t>
            </a:r>
            <a:endParaRPr/>
          </a:p>
          <a:p>
            <a:pPr indent="-342900" lvl="0" marL="469900" rtl="0" algn="l">
              <a:lnSpc>
                <a:spcPct val="100000"/>
              </a:lnSpc>
              <a:spcBef>
                <a:spcPts val="0"/>
              </a:spcBef>
              <a:spcAft>
                <a:spcPts val="0"/>
              </a:spcAft>
              <a:buSzPts val="2000"/>
              <a:buChar char="›"/>
            </a:pPr>
            <a:r>
              <a:rPr lang="fr-FR"/>
              <a:t>Get as close to a full model of your solution as possible in the limited time.</a:t>
            </a:r>
            <a:endParaRPr/>
          </a:p>
          <a:p>
            <a:pPr indent="-342900" lvl="0" marL="469900" rtl="0" algn="l">
              <a:lnSpc>
                <a:spcPct val="100000"/>
              </a:lnSpc>
              <a:spcBef>
                <a:spcPts val="0"/>
              </a:spcBef>
              <a:spcAft>
                <a:spcPts val="0"/>
              </a:spcAft>
              <a:buSzPts val="2000"/>
              <a:buChar char="›"/>
            </a:pPr>
            <a:r>
              <a:rPr lang="fr-FR"/>
              <a:t>Pitch that solution in a way that makes it attractive to the judges &amp; potential participants.</a:t>
            </a:r>
            <a:endParaRPr/>
          </a:p>
          <a:p>
            <a:pPr indent="-215900" lvl="0" marL="469900" rtl="0" algn="l">
              <a:lnSpc>
                <a:spcPct val="100000"/>
              </a:lnSpc>
              <a:spcBef>
                <a:spcPts val="0"/>
              </a:spcBef>
              <a:spcAft>
                <a:spcPts val="0"/>
              </a:spcAft>
              <a:buSzPts val="2000"/>
              <a:buNone/>
            </a:pPr>
            <a:r>
              <a:t/>
            </a:r>
            <a:endParaRPr/>
          </a:p>
          <a:p>
            <a:pPr indent="0" lvl="0" marL="127000" rtl="0" algn="l">
              <a:lnSpc>
                <a:spcPct val="100000"/>
              </a:lnSpc>
              <a:spcBef>
                <a:spcPts val="0"/>
              </a:spcBef>
              <a:spcAft>
                <a:spcPts val="0"/>
              </a:spcAft>
              <a:buSzPts val="2000"/>
              <a:buNone/>
            </a:pPr>
            <a:r>
              <a:rPr lang="fr-FR"/>
              <a:t>Two prizes: one awarded by the judges and the other for the "audience favorite". Each member of these teams will get a 200 NOK gift certificate for the cafeteria.</a:t>
            </a:r>
            <a:endParaRPr/>
          </a:p>
        </p:txBody>
      </p:sp>
      <p:sp>
        <p:nvSpPr>
          <p:cNvPr id="159" name="Google Shape;159;p3"/>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fr-FR"/>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1e02f421301_0_7"/>
          <p:cNvSpPr txBox="1"/>
          <p:nvPr>
            <p:ph idx="1" type="body"/>
          </p:nvPr>
        </p:nvSpPr>
        <p:spPr>
          <a:xfrm>
            <a:off x="809427" y="1361080"/>
            <a:ext cx="10926000" cy="5058000"/>
          </a:xfrm>
          <a:prstGeom prst="rect">
            <a:avLst/>
          </a:prstGeom>
        </p:spPr>
        <p:txBody>
          <a:bodyPr anchorCtr="0" anchor="t" bIns="180000" lIns="180000" spcFirstLastPara="1" rIns="180000" wrap="square" tIns="180000">
            <a:noAutofit/>
          </a:bodyPr>
          <a:lstStyle/>
          <a:p>
            <a:pPr indent="0" lvl="0" marL="0" rtl="0" algn="l">
              <a:lnSpc>
                <a:spcPct val="115000"/>
              </a:lnSpc>
              <a:spcBef>
                <a:spcPts val="0"/>
              </a:spcBef>
              <a:spcAft>
                <a:spcPts val="0"/>
              </a:spcAft>
              <a:buNone/>
            </a:pPr>
            <a:r>
              <a:rPr lang="fr-FR">
                <a:solidFill>
                  <a:srgbClr val="073763"/>
                </a:solidFill>
              </a:rPr>
              <a:t>How can students make their housing a site for the circular economy?</a:t>
            </a:r>
            <a:endParaRPr>
              <a:solidFill>
                <a:srgbClr val="073763"/>
              </a:solidFill>
            </a:endParaRPr>
          </a:p>
          <a:p>
            <a:pPr indent="0" lvl="0" marL="0" rtl="0" algn="l">
              <a:lnSpc>
                <a:spcPct val="115000"/>
              </a:lnSpc>
              <a:spcBef>
                <a:spcPts val="0"/>
              </a:spcBef>
              <a:spcAft>
                <a:spcPts val="0"/>
              </a:spcAft>
              <a:buNone/>
            </a:pPr>
            <a:r>
              <a:t/>
            </a:r>
            <a:endParaRPr>
              <a:solidFill>
                <a:srgbClr val="073763"/>
              </a:solidFill>
            </a:endParaRPr>
          </a:p>
          <a:p>
            <a:pPr indent="-355600" lvl="0" marL="457200" rtl="0" algn="l">
              <a:lnSpc>
                <a:spcPct val="115000"/>
              </a:lnSpc>
              <a:spcBef>
                <a:spcPts val="0"/>
              </a:spcBef>
              <a:spcAft>
                <a:spcPts val="0"/>
              </a:spcAft>
              <a:buClr>
                <a:srgbClr val="073763"/>
              </a:buClr>
              <a:buSzPts val="2000"/>
              <a:buChar char="›"/>
            </a:pPr>
            <a:r>
              <a:rPr lang="fr-FR">
                <a:solidFill>
                  <a:srgbClr val="073763"/>
                </a:solidFill>
              </a:rPr>
              <a:t>What materials flow into student housing and how can they be made more circular?</a:t>
            </a:r>
            <a:endParaRPr>
              <a:solidFill>
                <a:srgbClr val="073763"/>
              </a:solidFill>
            </a:endParaRPr>
          </a:p>
          <a:p>
            <a:pPr indent="-355600" lvl="0" marL="457200" rtl="0" algn="l">
              <a:lnSpc>
                <a:spcPct val="115000"/>
              </a:lnSpc>
              <a:spcBef>
                <a:spcPts val="0"/>
              </a:spcBef>
              <a:spcAft>
                <a:spcPts val="0"/>
              </a:spcAft>
              <a:buClr>
                <a:srgbClr val="073763"/>
              </a:buClr>
              <a:buSzPts val="2000"/>
              <a:buChar char="›"/>
            </a:pPr>
            <a:r>
              <a:rPr lang="fr-FR">
                <a:solidFill>
                  <a:srgbClr val="073763"/>
                </a:solidFill>
              </a:rPr>
              <a:t>What are the major waste streams that come out of student housing and how can they be reduced, reused, and recycled?</a:t>
            </a:r>
            <a:endParaRPr>
              <a:solidFill>
                <a:srgbClr val="073763"/>
              </a:solidFill>
            </a:endParaRPr>
          </a:p>
          <a:p>
            <a:pPr indent="-355600" lvl="0" marL="457200" rtl="0" algn="l">
              <a:lnSpc>
                <a:spcPct val="115000"/>
              </a:lnSpc>
              <a:spcBef>
                <a:spcPts val="0"/>
              </a:spcBef>
              <a:spcAft>
                <a:spcPts val="0"/>
              </a:spcAft>
              <a:buClr>
                <a:srgbClr val="073763"/>
              </a:buClr>
              <a:buSzPts val="2000"/>
              <a:buChar char="›"/>
            </a:pPr>
            <a:r>
              <a:rPr lang="fr-FR">
                <a:solidFill>
                  <a:srgbClr val="073763"/>
                </a:solidFill>
              </a:rPr>
              <a:t>Can the rapid flux of students into and out of housing be an opportunity for increased circularity?</a:t>
            </a:r>
            <a:endParaRPr>
              <a:solidFill>
                <a:srgbClr val="073763"/>
              </a:solidFill>
            </a:endParaRPr>
          </a:p>
          <a:p>
            <a:pPr indent="0" lvl="0" marL="0" rtl="0" algn="l">
              <a:lnSpc>
                <a:spcPct val="115000"/>
              </a:lnSpc>
              <a:spcBef>
                <a:spcPts val="0"/>
              </a:spcBef>
              <a:spcAft>
                <a:spcPts val="0"/>
              </a:spcAft>
              <a:buNone/>
            </a:pPr>
            <a:r>
              <a:t/>
            </a:r>
            <a:endParaRPr>
              <a:solidFill>
                <a:srgbClr val="073763"/>
              </a:solidFill>
            </a:endParaRPr>
          </a:p>
          <a:p>
            <a:pPr indent="0" lvl="0" marL="0" rtl="0" algn="l">
              <a:lnSpc>
                <a:spcPct val="115000"/>
              </a:lnSpc>
              <a:spcBef>
                <a:spcPts val="0"/>
              </a:spcBef>
              <a:spcAft>
                <a:spcPts val="0"/>
              </a:spcAft>
              <a:buNone/>
            </a:pPr>
            <a:r>
              <a:rPr lang="fr-FR">
                <a:solidFill>
                  <a:srgbClr val="073763"/>
                </a:solidFill>
              </a:rPr>
              <a:t>Develop a student-led initiative (project, event, business, workshop, campaign, etc.) that addresses important shortcomings or leverages significant opportunities to make student housing more circular.</a:t>
            </a:r>
            <a:endParaRPr sz="2900">
              <a:solidFill>
                <a:srgbClr val="073763"/>
              </a:solidFill>
            </a:endParaRPr>
          </a:p>
        </p:txBody>
      </p:sp>
      <p:sp>
        <p:nvSpPr>
          <p:cNvPr id="387" name="Google Shape;387;g1e02f421301_0_7"/>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
        <p:nvSpPr>
          <p:cNvPr id="388" name="Google Shape;388;g1e02f421301_0_7"/>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dk2"/>
              </a:buClr>
              <a:buSzPts val="2800"/>
              <a:buFont typeface="Arial"/>
              <a:buNone/>
            </a:pPr>
            <a:r>
              <a:rPr lang="fr-FR" sz="4000"/>
              <a:t>Housing</a:t>
            </a:r>
            <a:endParaRPr sz="4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e02f421301_0_21"/>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a:bodyPr>
          <a:lstStyle/>
          <a:p>
            <a:pPr indent="0" lvl="0" marL="0" rtl="0" algn="l">
              <a:lnSpc>
                <a:spcPct val="115000"/>
              </a:lnSpc>
              <a:spcBef>
                <a:spcPts val="0"/>
              </a:spcBef>
              <a:spcAft>
                <a:spcPts val="0"/>
              </a:spcAft>
              <a:buNone/>
            </a:pPr>
            <a:r>
              <a:rPr lang="fr-FR">
                <a:solidFill>
                  <a:srgbClr val="073763"/>
                </a:solidFill>
              </a:rPr>
              <a:t>How can students make the way they eat contribute to the circular economy?</a:t>
            </a:r>
            <a:endParaRPr>
              <a:solidFill>
                <a:srgbClr val="073763"/>
              </a:solidFill>
            </a:endParaRPr>
          </a:p>
          <a:p>
            <a:pPr indent="0" lvl="0" marL="0" rtl="0" algn="l">
              <a:lnSpc>
                <a:spcPct val="115000"/>
              </a:lnSpc>
              <a:spcBef>
                <a:spcPts val="0"/>
              </a:spcBef>
              <a:spcAft>
                <a:spcPts val="0"/>
              </a:spcAft>
              <a:buNone/>
            </a:pPr>
            <a:r>
              <a:t/>
            </a:r>
            <a:endParaRPr>
              <a:solidFill>
                <a:srgbClr val="073763"/>
              </a:solidFill>
            </a:endParaRPr>
          </a:p>
          <a:p>
            <a:pPr indent="-355600" lvl="0" marL="457200" rtl="0" algn="l">
              <a:lnSpc>
                <a:spcPct val="115000"/>
              </a:lnSpc>
              <a:spcBef>
                <a:spcPts val="0"/>
              </a:spcBef>
              <a:spcAft>
                <a:spcPts val="0"/>
              </a:spcAft>
              <a:buClr>
                <a:srgbClr val="073763"/>
              </a:buClr>
              <a:buSzPts val="2000"/>
              <a:buChar char="›"/>
            </a:pPr>
            <a:r>
              <a:rPr lang="fr-FR">
                <a:solidFill>
                  <a:srgbClr val="073763"/>
                </a:solidFill>
              </a:rPr>
              <a:t>How can students impact the practices of university cafés and cafeterias to increase their circularity?</a:t>
            </a:r>
            <a:endParaRPr>
              <a:solidFill>
                <a:srgbClr val="073763"/>
              </a:solidFill>
            </a:endParaRPr>
          </a:p>
          <a:p>
            <a:pPr indent="-355600" lvl="0" marL="457200" rtl="0" algn="l">
              <a:lnSpc>
                <a:spcPct val="115000"/>
              </a:lnSpc>
              <a:spcBef>
                <a:spcPts val="0"/>
              </a:spcBef>
              <a:spcAft>
                <a:spcPts val="0"/>
              </a:spcAft>
              <a:buClr>
                <a:srgbClr val="073763"/>
              </a:buClr>
              <a:buSzPts val="2000"/>
              <a:buChar char="›"/>
            </a:pPr>
            <a:r>
              <a:rPr lang="fr-FR">
                <a:solidFill>
                  <a:srgbClr val="073763"/>
                </a:solidFill>
              </a:rPr>
              <a:t>What food waste streams from campus can be brought into circular systems in the Sogndal area?</a:t>
            </a:r>
            <a:endParaRPr>
              <a:solidFill>
                <a:srgbClr val="073763"/>
              </a:solidFill>
            </a:endParaRPr>
          </a:p>
          <a:p>
            <a:pPr indent="-355600" lvl="0" marL="457200" rtl="0" algn="l">
              <a:lnSpc>
                <a:spcPct val="115000"/>
              </a:lnSpc>
              <a:spcBef>
                <a:spcPts val="0"/>
              </a:spcBef>
              <a:spcAft>
                <a:spcPts val="0"/>
              </a:spcAft>
              <a:buClr>
                <a:srgbClr val="073763"/>
              </a:buClr>
              <a:buSzPts val="2000"/>
              <a:buChar char="›"/>
            </a:pPr>
            <a:r>
              <a:rPr lang="fr-FR">
                <a:solidFill>
                  <a:srgbClr val="073763"/>
                </a:solidFill>
              </a:rPr>
              <a:t>What are the barriers currently preventing student food purchasing, consumption, and disposal done off campus from becoming more circular?</a:t>
            </a:r>
            <a:endParaRPr>
              <a:solidFill>
                <a:srgbClr val="073763"/>
              </a:solidFill>
            </a:endParaRPr>
          </a:p>
          <a:p>
            <a:pPr indent="0" lvl="0" marL="0" rtl="0" algn="l">
              <a:lnSpc>
                <a:spcPct val="115000"/>
              </a:lnSpc>
              <a:spcBef>
                <a:spcPts val="0"/>
              </a:spcBef>
              <a:spcAft>
                <a:spcPts val="0"/>
              </a:spcAft>
              <a:buNone/>
            </a:pPr>
            <a:r>
              <a:t/>
            </a:r>
            <a:endParaRPr>
              <a:solidFill>
                <a:srgbClr val="073763"/>
              </a:solidFill>
            </a:endParaRPr>
          </a:p>
          <a:p>
            <a:pPr indent="0" lvl="0" marL="0" rtl="0" algn="l">
              <a:lnSpc>
                <a:spcPct val="115000"/>
              </a:lnSpc>
              <a:spcBef>
                <a:spcPts val="0"/>
              </a:spcBef>
              <a:spcAft>
                <a:spcPts val="0"/>
              </a:spcAft>
              <a:buNone/>
            </a:pPr>
            <a:r>
              <a:rPr lang="fr-FR">
                <a:solidFill>
                  <a:srgbClr val="073763"/>
                </a:solidFill>
              </a:rPr>
              <a:t>Develop a student-led initiative (project, event, business, workshop, campaign, etc.) that makes the systems that produce, distribute, prepare, or clean up after student food more circular.</a:t>
            </a:r>
            <a:endParaRPr>
              <a:solidFill>
                <a:srgbClr val="073763"/>
              </a:solidFill>
            </a:endParaRPr>
          </a:p>
        </p:txBody>
      </p:sp>
      <p:sp>
        <p:nvSpPr>
          <p:cNvPr id="395" name="Google Shape;395;g1e02f421301_0_21"/>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
        <p:nvSpPr>
          <p:cNvPr id="396" name="Google Shape;396;g1e02f421301_0_21"/>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dk2"/>
              </a:buClr>
              <a:buSzPts val="2800"/>
              <a:buFont typeface="Arial"/>
              <a:buNone/>
            </a:pPr>
            <a:r>
              <a:rPr lang="fr-FR" sz="4000"/>
              <a:t>Food</a:t>
            </a:r>
            <a:endParaRPr sz="4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1f8b17ef6be_0_16"/>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dk2"/>
              </a:buClr>
              <a:buSzPts val="2800"/>
              <a:buFont typeface="Arial"/>
              <a:buNone/>
            </a:pPr>
            <a:r>
              <a:rPr lang="fr-FR" sz="4000"/>
              <a:t>Outdoor sports</a:t>
            </a:r>
            <a:endParaRPr sz="4600"/>
          </a:p>
        </p:txBody>
      </p:sp>
      <p:sp>
        <p:nvSpPr>
          <p:cNvPr id="403" name="Google Shape;403;g1f8b17ef6be_0_16"/>
          <p:cNvSpPr txBox="1"/>
          <p:nvPr>
            <p:ph idx="1" type="body"/>
          </p:nvPr>
        </p:nvSpPr>
        <p:spPr>
          <a:xfrm>
            <a:off x="809425" y="1361066"/>
            <a:ext cx="10926000" cy="5045100"/>
          </a:xfrm>
          <a:prstGeom prst="rect">
            <a:avLst/>
          </a:prstGeom>
          <a:noFill/>
          <a:ln>
            <a:noFill/>
          </a:ln>
        </p:spPr>
        <p:txBody>
          <a:bodyPr anchorCtr="0" anchor="t" bIns="180000" lIns="180000" spcFirstLastPara="1" rIns="180000" wrap="square" tIns="180000">
            <a:noAutofit/>
          </a:bodyPr>
          <a:lstStyle/>
          <a:p>
            <a:pPr indent="0" lvl="0" marL="0" rtl="0" algn="l">
              <a:lnSpc>
                <a:spcPct val="115000"/>
              </a:lnSpc>
              <a:spcBef>
                <a:spcPts val="0"/>
              </a:spcBef>
              <a:spcAft>
                <a:spcPts val="0"/>
              </a:spcAft>
              <a:buNone/>
            </a:pPr>
            <a:r>
              <a:rPr lang="fr-FR" sz="2400"/>
              <a:t>How can students make the skiing experience in the Sogndal valley more circular for them and their peers?</a:t>
            </a:r>
            <a:endParaRPr sz="2400"/>
          </a:p>
          <a:p>
            <a:pPr indent="-381000" lvl="0" marL="457200" rtl="0" algn="l">
              <a:lnSpc>
                <a:spcPct val="115000"/>
              </a:lnSpc>
              <a:spcBef>
                <a:spcPts val="0"/>
              </a:spcBef>
              <a:spcAft>
                <a:spcPts val="0"/>
              </a:spcAft>
              <a:buClr>
                <a:schemeClr val="dk2"/>
              </a:buClr>
              <a:buSzPts val="2400"/>
              <a:buChar char="-"/>
            </a:pPr>
            <a:r>
              <a:rPr lang="fr-FR" sz="2400"/>
              <a:t>How can students influence the transportation to and from skiing destinations to respect circularity principles (3R-9R)?</a:t>
            </a:r>
            <a:endParaRPr sz="2400"/>
          </a:p>
          <a:p>
            <a:pPr indent="-381000" lvl="0" marL="457200" rtl="0" algn="l">
              <a:lnSpc>
                <a:spcPct val="115000"/>
              </a:lnSpc>
              <a:spcBef>
                <a:spcPts val="0"/>
              </a:spcBef>
              <a:spcAft>
                <a:spcPts val="0"/>
              </a:spcAft>
              <a:buClr>
                <a:schemeClr val="dk2"/>
              </a:buClr>
              <a:buSzPts val="2400"/>
              <a:buChar char="-"/>
            </a:pPr>
            <a:r>
              <a:rPr lang="fr-FR" sz="2400"/>
              <a:t>What outdoor equipment can be integrated into circular systems and how could students impact that?</a:t>
            </a:r>
            <a:endParaRPr sz="2400"/>
          </a:p>
          <a:p>
            <a:pPr indent="-381000" lvl="0" marL="457200" rtl="0" algn="l">
              <a:lnSpc>
                <a:spcPct val="115000"/>
              </a:lnSpc>
              <a:spcBef>
                <a:spcPts val="0"/>
              </a:spcBef>
              <a:spcAft>
                <a:spcPts val="0"/>
              </a:spcAft>
              <a:buClr>
                <a:schemeClr val="dk2"/>
              </a:buClr>
              <a:buSzPts val="2400"/>
              <a:buChar char="-"/>
            </a:pPr>
            <a:r>
              <a:rPr lang="fr-FR" sz="2400"/>
              <a:t>What are the current barriers that prevent skiing in the Sogndal valley from being more circular?</a:t>
            </a:r>
            <a:endParaRPr sz="2400"/>
          </a:p>
          <a:p>
            <a:pPr indent="0" lvl="0" marL="0" rtl="0" algn="l">
              <a:lnSpc>
                <a:spcPct val="115000"/>
              </a:lnSpc>
              <a:spcBef>
                <a:spcPts val="0"/>
              </a:spcBef>
              <a:spcAft>
                <a:spcPts val="0"/>
              </a:spcAft>
              <a:buNone/>
            </a:pPr>
            <a:r>
              <a:rPr lang="fr-FR" sz="2400"/>
              <a:t>Develop a student initiative/project that makes the student skiing activities in the Sogndal valley more circular and addresses current shortcomings.</a:t>
            </a:r>
            <a:endParaRPr sz="2400"/>
          </a:p>
        </p:txBody>
      </p:sp>
      <p:sp>
        <p:nvSpPr>
          <p:cNvPr id="404" name="Google Shape;404;g1f8b17ef6be_0_16"/>
          <p:cNvSpPr txBox="1"/>
          <p:nvPr>
            <p:ph idx="11" type="ftr"/>
          </p:nvPr>
        </p:nvSpPr>
        <p:spPr>
          <a:xfrm>
            <a:off x="811950" y="6408000"/>
            <a:ext cx="5252700" cy="450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05" name="Google Shape;405;g1f8b17ef6be_0_16"/>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1f8b17ef6be_0_33"/>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dk2"/>
              </a:buClr>
              <a:buSzPts val="2800"/>
              <a:buFont typeface="Arial"/>
              <a:buNone/>
            </a:pPr>
            <a:r>
              <a:rPr lang="fr-FR" sz="4000"/>
              <a:t>Campus life</a:t>
            </a:r>
            <a:endParaRPr sz="4600"/>
          </a:p>
        </p:txBody>
      </p:sp>
      <p:sp>
        <p:nvSpPr>
          <p:cNvPr id="412" name="Google Shape;412;g1f8b17ef6be_0_33"/>
          <p:cNvSpPr txBox="1"/>
          <p:nvPr>
            <p:ph idx="1" type="body"/>
          </p:nvPr>
        </p:nvSpPr>
        <p:spPr>
          <a:xfrm>
            <a:off x="809425" y="1361066"/>
            <a:ext cx="10926000" cy="5045100"/>
          </a:xfrm>
          <a:prstGeom prst="rect">
            <a:avLst/>
          </a:prstGeom>
          <a:noFill/>
          <a:ln>
            <a:noFill/>
          </a:ln>
        </p:spPr>
        <p:txBody>
          <a:bodyPr anchorCtr="0" anchor="t" bIns="180000" lIns="180000" spcFirstLastPara="1" rIns="180000" wrap="square" tIns="180000">
            <a:noAutofit/>
          </a:bodyPr>
          <a:lstStyle/>
          <a:p>
            <a:pPr indent="0" lvl="0" marL="0" rtl="0" algn="l">
              <a:lnSpc>
                <a:spcPct val="115000"/>
              </a:lnSpc>
              <a:spcBef>
                <a:spcPts val="0"/>
              </a:spcBef>
              <a:spcAft>
                <a:spcPts val="0"/>
              </a:spcAft>
              <a:buNone/>
            </a:pPr>
            <a:r>
              <a:rPr lang="fr-FR" sz="2400"/>
              <a:t>How can students make their everyday life on campus (other than housing) contribute to a circular economy?</a:t>
            </a:r>
            <a:endParaRPr sz="2400"/>
          </a:p>
          <a:p>
            <a:pPr indent="-381000" lvl="0" marL="457200" rtl="0" algn="l">
              <a:lnSpc>
                <a:spcPct val="115000"/>
              </a:lnSpc>
              <a:spcBef>
                <a:spcPts val="0"/>
              </a:spcBef>
              <a:spcAft>
                <a:spcPts val="0"/>
              </a:spcAft>
              <a:buClr>
                <a:schemeClr val="dk2"/>
              </a:buClr>
              <a:buSzPts val="2400"/>
              <a:buChar char="-"/>
            </a:pPr>
            <a:r>
              <a:rPr lang="fr-FR" sz="2400"/>
              <a:t>How can students influence library services, study rooms and training/sports facilities to help a circular economy approach emerge?</a:t>
            </a:r>
            <a:endParaRPr sz="2400"/>
          </a:p>
          <a:p>
            <a:pPr indent="-381000" lvl="0" marL="457200" rtl="0" algn="l">
              <a:lnSpc>
                <a:spcPct val="115000"/>
              </a:lnSpc>
              <a:spcBef>
                <a:spcPts val="0"/>
              </a:spcBef>
              <a:spcAft>
                <a:spcPts val="0"/>
              </a:spcAft>
              <a:buClr>
                <a:schemeClr val="dk2"/>
              </a:buClr>
              <a:buSzPts val="2400"/>
              <a:buChar char="-"/>
            </a:pPr>
            <a:r>
              <a:rPr lang="fr-FR" sz="2400"/>
              <a:t>What material flows in the on-campus life can be rethought to fit a circular economy?</a:t>
            </a:r>
            <a:endParaRPr sz="2400"/>
          </a:p>
          <a:p>
            <a:pPr indent="-381000" lvl="0" marL="457200" rtl="0" algn="l">
              <a:lnSpc>
                <a:spcPct val="115000"/>
              </a:lnSpc>
              <a:spcBef>
                <a:spcPts val="0"/>
              </a:spcBef>
              <a:spcAft>
                <a:spcPts val="0"/>
              </a:spcAft>
              <a:buClr>
                <a:schemeClr val="dk2"/>
              </a:buClr>
              <a:buSzPts val="2400"/>
              <a:buChar char="-"/>
            </a:pPr>
            <a:r>
              <a:rPr lang="fr-FR" sz="2400"/>
              <a:t>What barriers are preventing student and staff behaviour from complying with a circular approach on campus?</a:t>
            </a:r>
            <a:endParaRPr sz="2400"/>
          </a:p>
          <a:p>
            <a:pPr indent="0" lvl="0" marL="0" rtl="0" algn="l">
              <a:lnSpc>
                <a:spcPct val="115000"/>
              </a:lnSpc>
              <a:spcBef>
                <a:spcPts val="0"/>
              </a:spcBef>
              <a:spcAft>
                <a:spcPts val="0"/>
              </a:spcAft>
              <a:buNone/>
            </a:pPr>
            <a:r>
              <a:rPr lang="fr-FR" sz="2400"/>
              <a:t>Develop a student initiative/project that addresses shortcomings of current practices at HVL campus Sogndal to create more circularity.</a:t>
            </a:r>
            <a:endParaRPr sz="2400"/>
          </a:p>
          <a:p>
            <a:pPr indent="-215900" lvl="0" marL="342900" rtl="0" algn="l">
              <a:lnSpc>
                <a:spcPct val="100000"/>
              </a:lnSpc>
              <a:spcBef>
                <a:spcPts val="0"/>
              </a:spcBef>
              <a:spcAft>
                <a:spcPts val="0"/>
              </a:spcAft>
              <a:buSzPts val="2000"/>
              <a:buFont typeface="Arial"/>
              <a:buNone/>
            </a:pPr>
            <a:r>
              <a:t/>
            </a:r>
            <a:endParaRPr/>
          </a:p>
        </p:txBody>
      </p:sp>
      <p:sp>
        <p:nvSpPr>
          <p:cNvPr id="413" name="Google Shape;413;g1f8b17ef6be_0_33"/>
          <p:cNvSpPr txBox="1"/>
          <p:nvPr>
            <p:ph idx="11" type="ftr"/>
          </p:nvPr>
        </p:nvSpPr>
        <p:spPr>
          <a:xfrm>
            <a:off x="811950" y="6408000"/>
            <a:ext cx="5252700" cy="450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14" name="Google Shape;414;g1f8b17ef6be_0_33"/>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1f90595b8fb_0_129"/>
          <p:cNvSpPr txBox="1"/>
          <p:nvPr>
            <p:ph idx="1" type="body"/>
          </p:nvPr>
        </p:nvSpPr>
        <p:spPr>
          <a:xfrm>
            <a:off x="677543" y="1438274"/>
            <a:ext cx="6892500" cy="5058000"/>
          </a:xfrm>
          <a:prstGeom prst="rect">
            <a:avLst/>
          </a:prstGeom>
          <a:noFill/>
          <a:ln>
            <a:noFill/>
          </a:ln>
        </p:spPr>
        <p:txBody>
          <a:bodyPr anchorCtr="0" anchor="t" bIns="180000" lIns="180000" spcFirstLastPara="1" rIns="180000" wrap="square" tIns="180000">
            <a:noAutofit/>
          </a:bodyPr>
          <a:lstStyle/>
          <a:p>
            <a:pPr indent="0" lvl="0" marL="101600" rtl="0" algn="l">
              <a:lnSpc>
                <a:spcPct val="100000"/>
              </a:lnSpc>
              <a:spcBef>
                <a:spcPts val="1000"/>
              </a:spcBef>
              <a:spcAft>
                <a:spcPts val="0"/>
              </a:spcAft>
              <a:buSzPts val="2000"/>
              <a:buNone/>
            </a:pPr>
            <a:r>
              <a:rPr lang="fr-FR">
                <a:solidFill>
                  <a:srgbClr val="073763"/>
                </a:solidFill>
              </a:rPr>
              <a:t>How can students bring their clothing habits more into alignment with the principles of the circular economy?</a:t>
            </a:r>
            <a:endParaRPr>
              <a:solidFill>
                <a:srgbClr val="073763"/>
              </a:solidFill>
            </a:endParaRPr>
          </a:p>
          <a:p>
            <a:pPr indent="-355600" lvl="0" marL="457200" rtl="0" algn="l">
              <a:spcBef>
                <a:spcPts val="1000"/>
              </a:spcBef>
              <a:spcAft>
                <a:spcPts val="0"/>
              </a:spcAft>
              <a:buClr>
                <a:srgbClr val="073763"/>
              </a:buClr>
              <a:buSzPts val="2000"/>
              <a:buChar char="-"/>
            </a:pPr>
            <a:r>
              <a:rPr lang="fr-FR">
                <a:solidFill>
                  <a:srgbClr val="073763"/>
                </a:solidFill>
              </a:rPr>
              <a:t>How can students contribute to making their acquisition, use, and disposal of </a:t>
            </a:r>
            <a:r>
              <a:rPr lang="fr-FR">
                <a:solidFill>
                  <a:srgbClr val="073763"/>
                </a:solidFill>
              </a:rPr>
              <a:t>clothes</a:t>
            </a:r>
            <a:r>
              <a:rPr lang="fr-FR">
                <a:solidFill>
                  <a:srgbClr val="073763"/>
                </a:solidFill>
              </a:rPr>
              <a:t> more circular?</a:t>
            </a:r>
            <a:endParaRPr>
              <a:solidFill>
                <a:srgbClr val="073763"/>
              </a:solidFill>
            </a:endParaRPr>
          </a:p>
          <a:p>
            <a:pPr indent="-355600" lvl="0" marL="457200" rtl="0" algn="l">
              <a:spcBef>
                <a:spcPts val="0"/>
              </a:spcBef>
              <a:spcAft>
                <a:spcPts val="0"/>
              </a:spcAft>
              <a:buClr>
                <a:srgbClr val="073763"/>
              </a:buClr>
              <a:buSzPts val="2000"/>
              <a:buChar char="-"/>
            </a:pPr>
            <a:r>
              <a:rPr lang="fr-FR">
                <a:solidFill>
                  <a:srgbClr val="073763"/>
                </a:solidFill>
              </a:rPr>
              <a:t>What opportunities for upcycling exist in the clothes that students wear?</a:t>
            </a:r>
            <a:endParaRPr>
              <a:solidFill>
                <a:srgbClr val="073763"/>
              </a:solidFill>
            </a:endParaRPr>
          </a:p>
          <a:p>
            <a:pPr indent="-355600" lvl="0" marL="457200" rtl="0" algn="l">
              <a:spcBef>
                <a:spcPts val="0"/>
              </a:spcBef>
              <a:spcAft>
                <a:spcPts val="0"/>
              </a:spcAft>
              <a:buClr>
                <a:srgbClr val="073763"/>
              </a:buClr>
              <a:buSzPts val="2000"/>
              <a:buChar char="-"/>
            </a:pPr>
            <a:r>
              <a:rPr lang="fr-FR">
                <a:solidFill>
                  <a:srgbClr val="073763"/>
                </a:solidFill>
              </a:rPr>
              <a:t>What practical actions can students take for sustainable clothing use and what obstacles hinder these actions?</a:t>
            </a:r>
            <a:endParaRPr>
              <a:solidFill>
                <a:srgbClr val="073763"/>
              </a:solidFill>
            </a:endParaRPr>
          </a:p>
          <a:p>
            <a:pPr indent="0" lvl="0" marL="101600" rtl="0" algn="l">
              <a:lnSpc>
                <a:spcPct val="100000"/>
              </a:lnSpc>
              <a:spcBef>
                <a:spcPts val="1000"/>
              </a:spcBef>
              <a:spcAft>
                <a:spcPts val="0"/>
              </a:spcAft>
              <a:buSzPts val="2000"/>
              <a:buNone/>
            </a:pPr>
            <a:r>
              <a:rPr lang="fr-FR">
                <a:solidFill>
                  <a:srgbClr val="073763"/>
                </a:solidFill>
              </a:rPr>
              <a:t>Develop a student-led initiative (project, event, business, workshop, campaign, etc.) that addresses how students can overcome obstacles to rethink, reduce, reuse, and recycle their clothes.</a:t>
            </a:r>
            <a:endParaRPr>
              <a:solidFill>
                <a:srgbClr val="073763"/>
              </a:solidFill>
            </a:endParaRPr>
          </a:p>
          <a:p>
            <a:pPr indent="-228600" lvl="0" marL="457200" rtl="0" algn="l">
              <a:lnSpc>
                <a:spcPct val="100000"/>
              </a:lnSpc>
              <a:spcBef>
                <a:spcPts val="1000"/>
              </a:spcBef>
              <a:spcAft>
                <a:spcPts val="0"/>
              </a:spcAft>
              <a:buSzPts val="2000"/>
              <a:buFont typeface="Arial"/>
              <a:buNone/>
            </a:pPr>
            <a:r>
              <a:t/>
            </a:r>
            <a:endParaRPr/>
          </a:p>
        </p:txBody>
      </p:sp>
      <p:sp>
        <p:nvSpPr>
          <p:cNvPr id="420" name="Google Shape;420;g1f90595b8fb_0_129"/>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421" name="Google Shape;421;g1f90595b8fb_0_129"/>
          <p:cNvPicPr preferRelativeResize="0"/>
          <p:nvPr/>
        </p:nvPicPr>
        <p:blipFill rotWithShape="1">
          <a:blip r:embed="rId3">
            <a:alphaModFix/>
          </a:blip>
          <a:srcRect b="0" l="0" r="0" t="0"/>
          <a:stretch/>
        </p:blipFill>
        <p:spPr>
          <a:xfrm>
            <a:off x="7491046" y="1719629"/>
            <a:ext cx="4146651" cy="3195271"/>
          </a:xfrm>
          <a:prstGeom prst="rect">
            <a:avLst/>
          </a:prstGeom>
          <a:noFill/>
          <a:ln>
            <a:noFill/>
          </a:ln>
        </p:spPr>
      </p:pic>
      <p:sp>
        <p:nvSpPr>
          <p:cNvPr id="422" name="Google Shape;422;g1f90595b8fb_0_129"/>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dk2"/>
              </a:buClr>
              <a:buSzPts val="2800"/>
              <a:buFont typeface="Arial"/>
              <a:buNone/>
            </a:pPr>
            <a:r>
              <a:rPr lang="fr-FR" sz="4000"/>
              <a:t>Clothing</a:t>
            </a:r>
            <a:endParaRPr sz="4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1f90595b8fb_0_144"/>
          <p:cNvSpPr txBox="1"/>
          <p:nvPr>
            <p:ph idx="1" type="body"/>
          </p:nvPr>
        </p:nvSpPr>
        <p:spPr>
          <a:xfrm>
            <a:off x="809975" y="1492975"/>
            <a:ext cx="6986700" cy="5058000"/>
          </a:xfrm>
          <a:prstGeom prst="rect">
            <a:avLst/>
          </a:prstGeom>
          <a:noFill/>
          <a:ln>
            <a:noFill/>
          </a:ln>
        </p:spPr>
        <p:txBody>
          <a:bodyPr anchorCtr="0" anchor="t" bIns="180000" lIns="180000" spcFirstLastPara="1" rIns="180000" wrap="square" tIns="180000">
            <a:normAutofit/>
          </a:bodyPr>
          <a:lstStyle/>
          <a:p>
            <a:pPr indent="0" lvl="0" marL="101600" rtl="0" algn="l">
              <a:lnSpc>
                <a:spcPct val="100000"/>
              </a:lnSpc>
              <a:spcBef>
                <a:spcPts val="1000"/>
              </a:spcBef>
              <a:spcAft>
                <a:spcPts val="0"/>
              </a:spcAft>
              <a:buSzPts val="2000"/>
              <a:buNone/>
            </a:pPr>
            <a:r>
              <a:rPr lang="fr-FR"/>
              <a:t>How can students make the way they party/organize events contribute to the circular economy?</a:t>
            </a:r>
            <a:endParaRPr/>
          </a:p>
          <a:p>
            <a:pPr indent="-355600" lvl="0" marL="457200" rtl="0" algn="l">
              <a:lnSpc>
                <a:spcPct val="100000"/>
              </a:lnSpc>
              <a:spcBef>
                <a:spcPts val="1000"/>
              </a:spcBef>
              <a:spcAft>
                <a:spcPts val="0"/>
              </a:spcAft>
              <a:buSzPts val="2000"/>
              <a:buChar char="-"/>
            </a:pPr>
            <a:r>
              <a:rPr lang="fr-FR"/>
              <a:t>What are some ways to source materials (decorations, food, disposable items, etc.) for student parties/events that can be made more circular? </a:t>
            </a:r>
            <a:endParaRPr/>
          </a:p>
          <a:p>
            <a:pPr indent="-355600" lvl="0" marL="457200" rtl="0" algn="l">
              <a:lnSpc>
                <a:spcPct val="100000"/>
              </a:lnSpc>
              <a:spcBef>
                <a:spcPts val="0"/>
              </a:spcBef>
              <a:spcAft>
                <a:spcPts val="0"/>
              </a:spcAft>
              <a:buSzPts val="2000"/>
              <a:buChar char="-"/>
            </a:pPr>
            <a:r>
              <a:rPr lang="fr-FR"/>
              <a:t>How can students manage the waste generated during or after parties/events and how can it be linked to circular economy principles ?</a:t>
            </a:r>
            <a:endParaRPr/>
          </a:p>
          <a:p>
            <a:pPr indent="-355600" lvl="0" marL="457200" rtl="0" algn="l">
              <a:lnSpc>
                <a:spcPct val="100000"/>
              </a:lnSpc>
              <a:spcBef>
                <a:spcPts val="0"/>
              </a:spcBef>
              <a:spcAft>
                <a:spcPts val="0"/>
              </a:spcAft>
              <a:buSzPts val="2000"/>
              <a:buChar char="-"/>
            </a:pPr>
            <a:r>
              <a:rPr lang="fr-FR"/>
              <a:t>What are the main challenges of transitioning to a circular economy in student parties/events?</a:t>
            </a:r>
            <a:endParaRPr/>
          </a:p>
          <a:p>
            <a:pPr indent="0" lvl="0" marL="101600" rtl="0" algn="l">
              <a:lnSpc>
                <a:spcPct val="100000"/>
              </a:lnSpc>
              <a:spcBef>
                <a:spcPts val="1000"/>
              </a:spcBef>
              <a:spcAft>
                <a:spcPts val="0"/>
              </a:spcAft>
              <a:buSzPts val="2000"/>
              <a:buNone/>
            </a:pPr>
            <a:r>
              <a:rPr lang="fr-FR">
                <a:solidFill>
                  <a:srgbClr val="073763"/>
                </a:solidFill>
              </a:rPr>
              <a:t>Develop a student-led initiative (project, event, business, workshop, campaign, etc.)</a:t>
            </a:r>
            <a:r>
              <a:rPr lang="fr-FR"/>
              <a:t> that helps to make students parties and events less linear and more circular in their ecological and economic impacts.</a:t>
            </a:r>
            <a:endParaRPr/>
          </a:p>
        </p:txBody>
      </p:sp>
      <p:sp>
        <p:nvSpPr>
          <p:cNvPr id="428" name="Google Shape;428;g1f90595b8fb_0_144"/>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429" name="Google Shape;429;g1f90595b8fb_0_144"/>
          <p:cNvPicPr preferRelativeResize="0"/>
          <p:nvPr/>
        </p:nvPicPr>
        <p:blipFill rotWithShape="1">
          <a:blip r:embed="rId3">
            <a:alphaModFix/>
          </a:blip>
          <a:srcRect b="0" l="0" r="0" t="0"/>
          <a:stretch/>
        </p:blipFill>
        <p:spPr>
          <a:xfrm>
            <a:off x="7796725" y="1430621"/>
            <a:ext cx="3841201" cy="2137391"/>
          </a:xfrm>
          <a:prstGeom prst="rect">
            <a:avLst/>
          </a:prstGeom>
          <a:noFill/>
          <a:ln>
            <a:noFill/>
          </a:ln>
        </p:spPr>
      </p:pic>
      <p:sp>
        <p:nvSpPr>
          <p:cNvPr id="430" name="Google Shape;430;g1f90595b8fb_0_144"/>
          <p:cNvSpPr txBox="1"/>
          <p:nvPr>
            <p:ph idx="1" type="body"/>
          </p:nvPr>
        </p:nvSpPr>
        <p:spPr>
          <a:xfrm>
            <a:off x="7796725" y="3650700"/>
            <a:ext cx="3841200" cy="2137500"/>
          </a:xfrm>
          <a:prstGeom prst="rect">
            <a:avLst/>
          </a:prstGeom>
          <a:noFill/>
          <a:ln cap="flat" cmpd="sng" w="38100">
            <a:solidFill>
              <a:srgbClr val="073763"/>
            </a:solidFill>
            <a:prstDash val="solid"/>
            <a:round/>
            <a:headEnd len="sm" w="sm" type="none"/>
            <a:tailEnd len="sm" w="sm" type="none"/>
          </a:ln>
        </p:spPr>
        <p:txBody>
          <a:bodyPr anchorCtr="0" anchor="ctr" bIns="180000" lIns="180000" spcFirstLastPara="1" rIns="180000" wrap="square" tIns="180000">
            <a:normAutofit/>
          </a:bodyPr>
          <a:lstStyle/>
          <a:p>
            <a:pPr indent="0" lvl="0" marL="101600" rtl="0" algn="l">
              <a:lnSpc>
                <a:spcPct val="100000"/>
              </a:lnSpc>
              <a:spcBef>
                <a:spcPts val="1000"/>
              </a:spcBef>
              <a:spcAft>
                <a:spcPts val="0"/>
              </a:spcAft>
              <a:buSzPts val="2000"/>
              <a:buNone/>
            </a:pPr>
            <a:r>
              <a:rPr lang="fr-FR"/>
              <a:t>Idea: you could choose to plan a real party to test how circular these events can be &amp; spread the word about the circular economy.</a:t>
            </a:r>
            <a:endParaRPr/>
          </a:p>
        </p:txBody>
      </p:sp>
      <p:sp>
        <p:nvSpPr>
          <p:cNvPr id="431" name="Google Shape;431;g1f90595b8fb_0_144"/>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dk2"/>
              </a:buClr>
              <a:buSzPts val="2800"/>
              <a:buFont typeface="Arial"/>
              <a:buNone/>
            </a:pPr>
            <a:r>
              <a:rPr lang="fr-FR" sz="4000"/>
              <a:t>Parties &amp; events</a:t>
            </a:r>
            <a:endParaRPr sz="4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9"/>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Forming groups of 4 or 5</a:t>
            </a:r>
            <a:endParaRPr/>
          </a:p>
        </p:txBody>
      </p:sp>
      <p:sp>
        <p:nvSpPr>
          <p:cNvPr id="437" name="Google Shape;437;p9"/>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rmAutofit/>
          </a:bodyPr>
          <a:lstStyle/>
          <a:p>
            <a:pPr indent="-457200" lvl="0" marL="558800" rtl="0" algn="l">
              <a:lnSpc>
                <a:spcPct val="100000"/>
              </a:lnSpc>
              <a:spcBef>
                <a:spcPts val="0"/>
              </a:spcBef>
              <a:spcAft>
                <a:spcPts val="0"/>
              </a:spcAft>
              <a:buSzPts val="2000"/>
              <a:buFont typeface="Arial"/>
              <a:buAutoNum type="arabicPeriod"/>
            </a:pPr>
            <a:r>
              <a:rPr b="0" i="0" lang="fr-FR" u="none" strike="noStrike">
                <a:solidFill>
                  <a:schemeClr val="dk2"/>
                </a:solidFill>
                <a:latin typeface="Arial"/>
                <a:ea typeface="Arial"/>
                <a:cs typeface="Arial"/>
                <a:sym typeface="Arial"/>
              </a:rPr>
              <a:t>Each student writes down their 1st, 2nd, and 3rd choice for challenges individually.</a:t>
            </a:r>
            <a:endParaRPr/>
          </a:p>
          <a:p>
            <a:pPr indent="-330200" lvl="0" marL="558800" rtl="0" algn="l">
              <a:lnSpc>
                <a:spcPct val="100000"/>
              </a:lnSpc>
              <a:spcBef>
                <a:spcPts val="0"/>
              </a:spcBef>
              <a:spcAft>
                <a:spcPts val="0"/>
              </a:spcAft>
              <a:buSzPts val="2000"/>
              <a:buFont typeface="Arial"/>
              <a:buNone/>
            </a:pPr>
            <a:r>
              <a:t/>
            </a:r>
            <a:endParaRPr b="0" i="0" u="none" strike="noStrike">
              <a:solidFill>
                <a:schemeClr val="dk2"/>
              </a:solidFill>
              <a:latin typeface="Arial"/>
              <a:ea typeface="Arial"/>
              <a:cs typeface="Arial"/>
              <a:sym typeface="Arial"/>
            </a:endParaRPr>
          </a:p>
          <a:p>
            <a:pPr indent="-457200" lvl="0" marL="558800" rtl="0" algn="l">
              <a:lnSpc>
                <a:spcPct val="100000"/>
              </a:lnSpc>
              <a:spcBef>
                <a:spcPts val="0"/>
              </a:spcBef>
              <a:spcAft>
                <a:spcPts val="0"/>
              </a:spcAft>
              <a:buSzPts val="2000"/>
              <a:buFont typeface="Arial"/>
              <a:buAutoNum type="arabicPeriod"/>
            </a:pPr>
            <a:r>
              <a:rPr b="0" i="0" lang="fr-FR" u="none" strike="noStrike">
                <a:solidFill>
                  <a:schemeClr val="dk2"/>
                </a:solidFill>
                <a:latin typeface="Arial"/>
                <a:ea typeface="Arial"/>
                <a:cs typeface="Arial"/>
                <a:sym typeface="Arial"/>
              </a:rPr>
              <a:t>We go through each challenge and get students to raise their hands and count up the number of votes on the board.</a:t>
            </a:r>
            <a:endParaRPr/>
          </a:p>
          <a:p>
            <a:pPr indent="-330200" lvl="0" marL="558800" rtl="0" algn="l">
              <a:lnSpc>
                <a:spcPct val="100000"/>
              </a:lnSpc>
              <a:spcBef>
                <a:spcPts val="0"/>
              </a:spcBef>
              <a:spcAft>
                <a:spcPts val="0"/>
              </a:spcAft>
              <a:buSzPts val="2000"/>
              <a:buFont typeface="Arial"/>
              <a:buNone/>
            </a:pPr>
            <a:r>
              <a:t/>
            </a:r>
            <a:endParaRPr b="0" i="0" u="none" strike="noStrike">
              <a:solidFill>
                <a:schemeClr val="dk2"/>
              </a:solidFill>
              <a:latin typeface="Arial"/>
              <a:ea typeface="Arial"/>
              <a:cs typeface="Arial"/>
              <a:sym typeface="Arial"/>
            </a:endParaRPr>
          </a:p>
          <a:p>
            <a:pPr indent="-457200" lvl="0" marL="558800" rtl="0" algn="l">
              <a:lnSpc>
                <a:spcPct val="100000"/>
              </a:lnSpc>
              <a:spcBef>
                <a:spcPts val="0"/>
              </a:spcBef>
              <a:spcAft>
                <a:spcPts val="0"/>
              </a:spcAft>
              <a:buSzPts val="2000"/>
              <a:buFont typeface="Arial"/>
              <a:buAutoNum type="arabicPeriod"/>
            </a:pPr>
            <a:r>
              <a:rPr b="0" i="0" lang="fr-FR" u="none" strike="noStrike">
                <a:solidFill>
                  <a:schemeClr val="dk2"/>
                </a:solidFill>
                <a:latin typeface="Arial"/>
                <a:ea typeface="Arial"/>
                <a:cs typeface="Arial"/>
                <a:sym typeface="Arial"/>
              </a:rPr>
              <a:t>The challenge with the fewest 1st choice votes is eliminated. The people who chose the eliminated challenge as their 1st choice have priority on their 2nd choice challenge.</a:t>
            </a:r>
            <a:endParaRPr/>
          </a:p>
          <a:p>
            <a:pPr indent="-330200" lvl="0" marL="558800" rtl="0" algn="l">
              <a:lnSpc>
                <a:spcPct val="100000"/>
              </a:lnSpc>
              <a:spcBef>
                <a:spcPts val="0"/>
              </a:spcBef>
              <a:spcAft>
                <a:spcPts val="0"/>
              </a:spcAft>
              <a:buSzPts val="2000"/>
              <a:buFont typeface="Arial"/>
              <a:buNone/>
            </a:pPr>
            <a:r>
              <a:t/>
            </a:r>
            <a:endParaRPr b="0" i="0" u="none" strike="noStrike">
              <a:solidFill>
                <a:schemeClr val="dk2"/>
              </a:solidFill>
              <a:latin typeface="Arial"/>
              <a:ea typeface="Arial"/>
              <a:cs typeface="Arial"/>
              <a:sym typeface="Arial"/>
            </a:endParaRPr>
          </a:p>
          <a:p>
            <a:pPr indent="-457200" lvl="0" marL="558800" rtl="0" algn="l">
              <a:lnSpc>
                <a:spcPct val="100000"/>
              </a:lnSpc>
              <a:spcBef>
                <a:spcPts val="0"/>
              </a:spcBef>
              <a:spcAft>
                <a:spcPts val="0"/>
              </a:spcAft>
              <a:buSzPts val="2000"/>
              <a:buFont typeface="Arial"/>
              <a:buAutoNum type="arabicPeriod"/>
            </a:pPr>
            <a:r>
              <a:rPr b="0" i="0" lang="fr-FR" u="none" strike="noStrike">
                <a:solidFill>
                  <a:schemeClr val="dk2"/>
                </a:solidFill>
                <a:latin typeface="Arial"/>
                <a:ea typeface="Arial"/>
                <a:cs typeface="Arial"/>
                <a:sym typeface="Arial"/>
              </a:rPr>
              <a:t>Any challenges with the right number of 1st choice votes forms a group</a:t>
            </a:r>
            <a:endParaRPr/>
          </a:p>
          <a:p>
            <a:pPr indent="-330200" lvl="0" marL="558800" rtl="0" algn="l">
              <a:lnSpc>
                <a:spcPct val="100000"/>
              </a:lnSpc>
              <a:spcBef>
                <a:spcPts val="0"/>
              </a:spcBef>
              <a:spcAft>
                <a:spcPts val="0"/>
              </a:spcAft>
              <a:buSzPts val="2000"/>
              <a:buFont typeface="Arial"/>
              <a:buNone/>
            </a:pPr>
            <a:r>
              <a:t/>
            </a:r>
            <a:endParaRPr b="0" i="0" u="none" strike="noStrike">
              <a:solidFill>
                <a:schemeClr val="dk2"/>
              </a:solidFill>
              <a:latin typeface="Arial"/>
              <a:ea typeface="Arial"/>
              <a:cs typeface="Arial"/>
              <a:sym typeface="Arial"/>
            </a:endParaRPr>
          </a:p>
          <a:p>
            <a:pPr indent="-457200" lvl="0" marL="558800" rtl="0" algn="l">
              <a:lnSpc>
                <a:spcPct val="100000"/>
              </a:lnSpc>
              <a:spcBef>
                <a:spcPts val="0"/>
              </a:spcBef>
              <a:spcAft>
                <a:spcPts val="0"/>
              </a:spcAft>
              <a:buSzPts val="2000"/>
              <a:buFont typeface="Arial"/>
              <a:buAutoNum type="arabicPeriod"/>
            </a:pPr>
            <a:r>
              <a:rPr b="0" i="0" lang="fr-FR" u="none" strike="noStrike">
                <a:solidFill>
                  <a:schemeClr val="dk2"/>
                </a:solidFill>
                <a:latin typeface="Arial"/>
                <a:ea typeface="Arial"/>
                <a:cs typeface="Arial"/>
                <a:sym typeface="Arial"/>
              </a:rPr>
              <a:t>Any challenges missing 1st choice votes are filled in with 2nd choice votes (or 3rd choice votes if necessary)</a:t>
            </a:r>
            <a:endParaRPr/>
          </a:p>
          <a:p>
            <a:pPr indent="-330200" lvl="0" marL="558800" rtl="0" algn="l">
              <a:lnSpc>
                <a:spcPct val="100000"/>
              </a:lnSpc>
              <a:spcBef>
                <a:spcPts val="0"/>
              </a:spcBef>
              <a:spcAft>
                <a:spcPts val="0"/>
              </a:spcAft>
              <a:buSzPts val="2000"/>
              <a:buFont typeface="Arial"/>
              <a:buNone/>
            </a:pPr>
            <a:r>
              <a:t/>
            </a:r>
            <a:endParaRPr b="0" i="0" u="none" strike="noStrike">
              <a:solidFill>
                <a:schemeClr val="dk2"/>
              </a:solidFill>
              <a:latin typeface="Arial"/>
              <a:ea typeface="Arial"/>
              <a:cs typeface="Arial"/>
              <a:sym typeface="Arial"/>
            </a:endParaRPr>
          </a:p>
          <a:p>
            <a:pPr indent="-457200" lvl="0" marL="558800" rtl="0" algn="l">
              <a:lnSpc>
                <a:spcPct val="100000"/>
              </a:lnSpc>
              <a:spcBef>
                <a:spcPts val="0"/>
              </a:spcBef>
              <a:spcAft>
                <a:spcPts val="0"/>
              </a:spcAft>
              <a:buSzPts val="2000"/>
              <a:buFont typeface="Arial"/>
              <a:buAutoNum type="arabicPeriod"/>
            </a:pPr>
            <a:r>
              <a:rPr b="0" i="0" lang="fr-FR" u="none" strike="noStrike">
                <a:solidFill>
                  <a:schemeClr val="dk2"/>
                </a:solidFill>
                <a:latin typeface="Arial"/>
                <a:ea typeface="Arial"/>
                <a:cs typeface="Arial"/>
                <a:sym typeface="Arial"/>
              </a:rPr>
              <a:t>Any challenges with too many 1st choice votes have people volunteer to drop down to their 2nd choice until they have the right number to form a group</a:t>
            </a:r>
            <a:endParaRPr/>
          </a:p>
          <a:p>
            <a:pPr indent="-228600" lvl="0" marL="457200" rtl="0" algn="l">
              <a:lnSpc>
                <a:spcPct val="100000"/>
              </a:lnSpc>
              <a:spcBef>
                <a:spcPts val="1000"/>
              </a:spcBef>
              <a:spcAft>
                <a:spcPts val="0"/>
              </a:spcAft>
              <a:buSzPts val="2000"/>
              <a:buFont typeface="Arial"/>
              <a:buNone/>
            </a:pPr>
            <a:r>
              <a:t/>
            </a:r>
            <a:endParaRPr/>
          </a:p>
        </p:txBody>
      </p:sp>
      <p:sp>
        <p:nvSpPr>
          <p:cNvPr id="438" name="Google Shape;438;p9"/>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fr-FR"/>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1d6940bf2f7_1_1"/>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How you will get (and give) feedback</a:t>
            </a:r>
            <a:endParaRPr/>
          </a:p>
        </p:txBody>
      </p:sp>
      <p:sp>
        <p:nvSpPr>
          <p:cNvPr id="445" name="Google Shape;445;g1d6940bf2f7_1_1"/>
          <p:cNvSpPr txBox="1"/>
          <p:nvPr>
            <p:ph idx="1" type="body"/>
          </p:nvPr>
        </p:nvSpPr>
        <p:spPr>
          <a:xfrm>
            <a:off x="809425" y="1361078"/>
            <a:ext cx="10926000" cy="2475000"/>
          </a:xfrm>
          <a:prstGeom prst="rect">
            <a:avLst/>
          </a:prstGeom>
        </p:spPr>
        <p:txBody>
          <a:bodyPr anchorCtr="0" anchor="t" bIns="180000" lIns="180000" spcFirstLastPara="1" rIns="180000" wrap="square" tIns="180000">
            <a:noAutofit/>
          </a:bodyPr>
          <a:lstStyle/>
          <a:p>
            <a:pPr indent="0" lvl="0" marL="101600" rtl="0" algn="l">
              <a:lnSpc>
                <a:spcPct val="105000"/>
              </a:lnSpc>
              <a:spcBef>
                <a:spcPts val="0"/>
              </a:spcBef>
              <a:spcAft>
                <a:spcPts val="0"/>
              </a:spcAft>
              <a:buSzPts val="1018"/>
              <a:buNone/>
            </a:pPr>
            <a:r>
              <a:rPr lang="fr-FR" sz="1772"/>
              <a:t>Each group will be responsible for asking questions and giving feedback to one other group. Please come up with at least one specific piece of positive feedback, at least one specific piece of critical feedback, and at least one question.</a:t>
            </a:r>
            <a:endParaRPr sz="1772"/>
          </a:p>
          <a:p>
            <a:pPr indent="0" lvl="0" marL="101600" rtl="0" algn="l">
              <a:lnSpc>
                <a:spcPct val="105000"/>
              </a:lnSpc>
              <a:spcBef>
                <a:spcPts val="0"/>
              </a:spcBef>
              <a:spcAft>
                <a:spcPts val="0"/>
              </a:spcAft>
              <a:buSzPts val="1018"/>
              <a:buNone/>
            </a:pPr>
            <a:r>
              <a:t/>
            </a:r>
            <a:endParaRPr sz="1772"/>
          </a:p>
          <a:p>
            <a:pPr indent="0" lvl="0" marL="101600" rtl="0" algn="l">
              <a:lnSpc>
                <a:spcPct val="105000"/>
              </a:lnSpc>
              <a:spcBef>
                <a:spcPts val="0"/>
              </a:spcBef>
              <a:spcAft>
                <a:spcPts val="0"/>
              </a:spcAft>
              <a:buSzPts val="1018"/>
              <a:buNone/>
            </a:pPr>
            <a:r>
              <a:rPr lang="fr-FR" sz="1772"/>
              <a:t>At the end of each presentation, there will be time for questions from that other group, the teachers and judges, and anyone else who wants to ask questions.</a:t>
            </a:r>
            <a:endParaRPr sz="1772"/>
          </a:p>
          <a:p>
            <a:pPr indent="0" lvl="0" marL="101600" rtl="0" algn="l">
              <a:lnSpc>
                <a:spcPct val="105000"/>
              </a:lnSpc>
              <a:spcBef>
                <a:spcPts val="0"/>
              </a:spcBef>
              <a:spcAft>
                <a:spcPts val="0"/>
              </a:spcAft>
              <a:buSzPts val="1018"/>
              <a:buNone/>
            </a:pPr>
            <a:r>
              <a:t/>
            </a:r>
            <a:endParaRPr sz="1772"/>
          </a:p>
          <a:p>
            <a:pPr indent="0" lvl="0" marL="101600" rtl="0" algn="l">
              <a:lnSpc>
                <a:spcPct val="105000"/>
              </a:lnSpc>
              <a:spcBef>
                <a:spcPts val="0"/>
              </a:spcBef>
              <a:spcAft>
                <a:spcPts val="0"/>
              </a:spcAft>
              <a:buSzPts val="1018"/>
              <a:buNone/>
            </a:pPr>
            <a:r>
              <a:rPr lang="fr-FR" sz="1772"/>
              <a:t>When all the presentations are over, each group will give feedback to their assigned other group, and then the teachers and invited judges will give feedback as well.</a:t>
            </a:r>
            <a:endParaRPr sz="1772"/>
          </a:p>
        </p:txBody>
      </p:sp>
      <p:sp>
        <p:nvSpPr>
          <p:cNvPr id="446" name="Google Shape;446;g1d6940bf2f7_1_1"/>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graphicFrame>
        <p:nvGraphicFramePr>
          <p:cNvPr id="447" name="Google Shape;447;g1d6940bf2f7_1_1"/>
          <p:cNvGraphicFramePr/>
          <p:nvPr/>
        </p:nvGraphicFramePr>
        <p:xfrm>
          <a:off x="6915775" y="3836075"/>
          <a:ext cx="3000000" cy="3000000"/>
        </p:xfrm>
        <a:graphic>
          <a:graphicData uri="http://schemas.openxmlformats.org/drawingml/2006/table">
            <a:tbl>
              <a:tblPr>
                <a:noFill/>
                <a:tableStyleId>{EAD37120-490F-48E2-898A-F43DEB5F2190}</a:tableStyleId>
              </a:tblPr>
              <a:tblGrid>
                <a:gridCol w="2409825"/>
                <a:gridCol w="2409825"/>
              </a:tblGrid>
              <a:tr h="371475">
                <a:tc>
                  <a:txBody>
                    <a:bodyPr/>
                    <a:lstStyle/>
                    <a:p>
                      <a:pPr indent="0" lvl="0" marL="0" rtl="0" algn="ctr">
                        <a:lnSpc>
                          <a:spcPct val="115000"/>
                        </a:lnSpc>
                        <a:spcBef>
                          <a:spcPts val="0"/>
                        </a:spcBef>
                        <a:spcAft>
                          <a:spcPts val="0"/>
                        </a:spcAft>
                        <a:buNone/>
                      </a:pPr>
                      <a:r>
                        <a:rPr b="1" lang="fr-FR">
                          <a:solidFill>
                            <a:srgbClr val="282828"/>
                          </a:solidFill>
                        </a:rPr>
                        <a:t>Group number:</a:t>
                      </a:r>
                      <a:endParaRPr b="1">
                        <a:solidFill>
                          <a:srgbClr val="282828"/>
                        </a:solidFill>
                      </a:endParaRPr>
                    </a:p>
                  </a:txBody>
                  <a:tcPr marT="91425" marB="91425" marR="91425" marL="91425"/>
                </a:tc>
                <a:tc>
                  <a:txBody>
                    <a:bodyPr/>
                    <a:lstStyle/>
                    <a:p>
                      <a:pPr indent="0" lvl="0" marL="0" rtl="0" algn="ctr">
                        <a:lnSpc>
                          <a:spcPct val="115000"/>
                        </a:lnSpc>
                        <a:spcBef>
                          <a:spcPts val="0"/>
                        </a:spcBef>
                        <a:spcAft>
                          <a:spcPts val="0"/>
                        </a:spcAft>
                        <a:buNone/>
                      </a:pPr>
                      <a:r>
                        <a:rPr b="1" lang="fr-FR">
                          <a:solidFill>
                            <a:srgbClr val="282828"/>
                          </a:solidFill>
                        </a:rPr>
                        <a:t>Gives feedback to group:</a:t>
                      </a:r>
                      <a:endParaRPr b="1">
                        <a:solidFill>
                          <a:srgbClr val="282828"/>
                        </a:solidFill>
                      </a:endParaRPr>
                    </a:p>
                  </a:txBody>
                  <a:tcPr marT="91425" marB="91425" marR="91425" marL="91425"/>
                </a:tc>
              </a:tr>
              <a:tr h="371475">
                <a:tc>
                  <a:txBody>
                    <a:bodyPr/>
                    <a:lstStyle/>
                    <a:p>
                      <a:pPr indent="0" lvl="0" marL="0" rtl="0" algn="ctr">
                        <a:lnSpc>
                          <a:spcPct val="115000"/>
                        </a:lnSpc>
                        <a:spcBef>
                          <a:spcPts val="0"/>
                        </a:spcBef>
                        <a:spcAft>
                          <a:spcPts val="0"/>
                        </a:spcAft>
                        <a:buNone/>
                      </a:pPr>
                      <a:r>
                        <a:rPr b="1" lang="fr-FR">
                          <a:solidFill>
                            <a:srgbClr val="515151"/>
                          </a:solidFill>
                        </a:rPr>
                        <a:t>One</a:t>
                      </a:r>
                      <a:endParaRPr b="1">
                        <a:solidFill>
                          <a:srgbClr val="515151"/>
                        </a:solidFill>
                      </a:endParaRPr>
                    </a:p>
                  </a:txBody>
                  <a:tcPr marT="91425" marB="91425" marR="91425" marL="91425"/>
                </a:tc>
                <a:tc>
                  <a:txBody>
                    <a:bodyPr/>
                    <a:lstStyle/>
                    <a:p>
                      <a:pPr indent="0" lvl="0" marL="0" rtl="0" algn="ctr">
                        <a:lnSpc>
                          <a:spcPct val="115000"/>
                        </a:lnSpc>
                        <a:spcBef>
                          <a:spcPts val="0"/>
                        </a:spcBef>
                        <a:spcAft>
                          <a:spcPts val="0"/>
                        </a:spcAft>
                        <a:buNone/>
                      </a:pPr>
                      <a:r>
                        <a:rPr b="1" lang="fr-FR">
                          <a:solidFill>
                            <a:srgbClr val="515151"/>
                          </a:solidFill>
                        </a:rPr>
                        <a:t>Two</a:t>
                      </a:r>
                      <a:endParaRPr b="1">
                        <a:solidFill>
                          <a:srgbClr val="515151"/>
                        </a:solidFill>
                      </a:endParaRPr>
                    </a:p>
                  </a:txBody>
                  <a:tcPr marT="91425" marB="91425" marR="91425" marL="91425"/>
                </a:tc>
              </a:tr>
              <a:tr h="371475">
                <a:tc>
                  <a:txBody>
                    <a:bodyPr/>
                    <a:lstStyle/>
                    <a:p>
                      <a:pPr indent="0" lvl="0" marL="0" rtl="0" algn="ctr">
                        <a:lnSpc>
                          <a:spcPct val="115000"/>
                        </a:lnSpc>
                        <a:spcBef>
                          <a:spcPts val="0"/>
                        </a:spcBef>
                        <a:spcAft>
                          <a:spcPts val="0"/>
                        </a:spcAft>
                        <a:buNone/>
                      </a:pPr>
                      <a:r>
                        <a:rPr b="1" lang="fr-FR">
                          <a:solidFill>
                            <a:srgbClr val="515151"/>
                          </a:solidFill>
                        </a:rPr>
                        <a:t>Two</a:t>
                      </a:r>
                      <a:endParaRPr b="1">
                        <a:solidFill>
                          <a:srgbClr val="515151"/>
                        </a:solidFill>
                      </a:endParaRPr>
                    </a:p>
                  </a:txBody>
                  <a:tcPr marT="91425" marB="91425" marR="91425" marL="91425"/>
                </a:tc>
                <a:tc>
                  <a:txBody>
                    <a:bodyPr/>
                    <a:lstStyle/>
                    <a:p>
                      <a:pPr indent="0" lvl="0" marL="0" rtl="0" algn="ctr">
                        <a:lnSpc>
                          <a:spcPct val="115000"/>
                        </a:lnSpc>
                        <a:spcBef>
                          <a:spcPts val="0"/>
                        </a:spcBef>
                        <a:spcAft>
                          <a:spcPts val="0"/>
                        </a:spcAft>
                        <a:buNone/>
                      </a:pPr>
                      <a:r>
                        <a:rPr b="1" lang="fr-FR">
                          <a:solidFill>
                            <a:srgbClr val="515151"/>
                          </a:solidFill>
                        </a:rPr>
                        <a:t>Three</a:t>
                      </a:r>
                      <a:endParaRPr b="1">
                        <a:solidFill>
                          <a:srgbClr val="515151"/>
                        </a:solidFill>
                      </a:endParaRPr>
                    </a:p>
                  </a:txBody>
                  <a:tcPr marT="91425" marB="91425" marR="91425" marL="91425"/>
                </a:tc>
              </a:tr>
              <a:tr h="371475">
                <a:tc>
                  <a:txBody>
                    <a:bodyPr/>
                    <a:lstStyle/>
                    <a:p>
                      <a:pPr indent="0" lvl="0" marL="0" rtl="0" algn="ctr">
                        <a:lnSpc>
                          <a:spcPct val="115000"/>
                        </a:lnSpc>
                        <a:spcBef>
                          <a:spcPts val="0"/>
                        </a:spcBef>
                        <a:spcAft>
                          <a:spcPts val="0"/>
                        </a:spcAft>
                        <a:buNone/>
                      </a:pPr>
                      <a:r>
                        <a:rPr b="1" lang="fr-FR">
                          <a:solidFill>
                            <a:srgbClr val="515151"/>
                          </a:solidFill>
                        </a:rPr>
                        <a:t>Three</a:t>
                      </a:r>
                      <a:endParaRPr b="1">
                        <a:solidFill>
                          <a:srgbClr val="515151"/>
                        </a:solidFill>
                      </a:endParaRPr>
                    </a:p>
                  </a:txBody>
                  <a:tcPr marT="91425" marB="91425" marR="91425" marL="91425"/>
                </a:tc>
                <a:tc>
                  <a:txBody>
                    <a:bodyPr/>
                    <a:lstStyle/>
                    <a:p>
                      <a:pPr indent="0" lvl="0" marL="0" rtl="0" algn="ctr">
                        <a:lnSpc>
                          <a:spcPct val="115000"/>
                        </a:lnSpc>
                        <a:spcBef>
                          <a:spcPts val="0"/>
                        </a:spcBef>
                        <a:spcAft>
                          <a:spcPts val="0"/>
                        </a:spcAft>
                        <a:buNone/>
                      </a:pPr>
                      <a:r>
                        <a:rPr b="1" lang="fr-FR">
                          <a:solidFill>
                            <a:srgbClr val="515151"/>
                          </a:solidFill>
                        </a:rPr>
                        <a:t>Four</a:t>
                      </a:r>
                      <a:endParaRPr b="1">
                        <a:solidFill>
                          <a:srgbClr val="515151"/>
                        </a:solidFill>
                      </a:endParaRPr>
                    </a:p>
                  </a:txBody>
                  <a:tcPr marT="91425" marB="91425" marR="91425" marL="91425"/>
                </a:tc>
              </a:tr>
              <a:tr h="371475">
                <a:tc>
                  <a:txBody>
                    <a:bodyPr/>
                    <a:lstStyle/>
                    <a:p>
                      <a:pPr indent="0" lvl="0" marL="0" rtl="0" algn="ctr">
                        <a:lnSpc>
                          <a:spcPct val="115000"/>
                        </a:lnSpc>
                        <a:spcBef>
                          <a:spcPts val="0"/>
                        </a:spcBef>
                        <a:spcAft>
                          <a:spcPts val="0"/>
                        </a:spcAft>
                        <a:buNone/>
                      </a:pPr>
                      <a:r>
                        <a:rPr b="1" lang="fr-FR">
                          <a:solidFill>
                            <a:srgbClr val="515151"/>
                          </a:solidFill>
                        </a:rPr>
                        <a:t>Four</a:t>
                      </a:r>
                      <a:endParaRPr b="1">
                        <a:solidFill>
                          <a:srgbClr val="515151"/>
                        </a:solidFill>
                      </a:endParaRPr>
                    </a:p>
                  </a:txBody>
                  <a:tcPr marT="91425" marB="91425" marR="91425" marL="91425"/>
                </a:tc>
                <a:tc>
                  <a:txBody>
                    <a:bodyPr/>
                    <a:lstStyle/>
                    <a:p>
                      <a:pPr indent="0" lvl="0" marL="0" rtl="0" algn="ctr">
                        <a:lnSpc>
                          <a:spcPct val="115000"/>
                        </a:lnSpc>
                        <a:spcBef>
                          <a:spcPts val="0"/>
                        </a:spcBef>
                        <a:spcAft>
                          <a:spcPts val="0"/>
                        </a:spcAft>
                        <a:buNone/>
                      </a:pPr>
                      <a:r>
                        <a:rPr b="1" lang="fr-FR">
                          <a:solidFill>
                            <a:srgbClr val="515151"/>
                          </a:solidFill>
                        </a:rPr>
                        <a:t>Five</a:t>
                      </a:r>
                      <a:endParaRPr b="1">
                        <a:solidFill>
                          <a:srgbClr val="515151"/>
                        </a:solidFill>
                      </a:endParaRPr>
                    </a:p>
                  </a:txBody>
                  <a:tcPr marT="91425" marB="91425" marR="91425" marL="91425"/>
                </a:tc>
              </a:tr>
              <a:tr h="371475">
                <a:tc>
                  <a:txBody>
                    <a:bodyPr/>
                    <a:lstStyle/>
                    <a:p>
                      <a:pPr indent="0" lvl="0" marL="0" rtl="0" algn="ctr">
                        <a:lnSpc>
                          <a:spcPct val="115000"/>
                        </a:lnSpc>
                        <a:spcBef>
                          <a:spcPts val="0"/>
                        </a:spcBef>
                        <a:spcAft>
                          <a:spcPts val="0"/>
                        </a:spcAft>
                        <a:buNone/>
                      </a:pPr>
                      <a:r>
                        <a:rPr b="1" lang="fr-FR">
                          <a:solidFill>
                            <a:srgbClr val="515151"/>
                          </a:solidFill>
                        </a:rPr>
                        <a:t>Five</a:t>
                      </a:r>
                      <a:endParaRPr b="1">
                        <a:solidFill>
                          <a:srgbClr val="515151"/>
                        </a:solidFill>
                      </a:endParaRPr>
                    </a:p>
                  </a:txBody>
                  <a:tcPr marT="91425" marB="91425" marR="91425" marL="91425"/>
                </a:tc>
                <a:tc>
                  <a:txBody>
                    <a:bodyPr/>
                    <a:lstStyle/>
                    <a:p>
                      <a:pPr indent="0" lvl="0" marL="0" rtl="0" algn="ctr">
                        <a:lnSpc>
                          <a:spcPct val="115000"/>
                        </a:lnSpc>
                        <a:spcBef>
                          <a:spcPts val="0"/>
                        </a:spcBef>
                        <a:spcAft>
                          <a:spcPts val="0"/>
                        </a:spcAft>
                        <a:buNone/>
                      </a:pPr>
                      <a:r>
                        <a:rPr b="1" lang="fr-FR">
                          <a:solidFill>
                            <a:srgbClr val="515151"/>
                          </a:solidFill>
                        </a:rPr>
                        <a:t>One</a:t>
                      </a:r>
                      <a:endParaRPr b="1">
                        <a:solidFill>
                          <a:srgbClr val="515151"/>
                        </a:solidFill>
                      </a:endParaRPr>
                    </a:p>
                  </a:txBody>
                  <a:tcPr marT="91425" marB="91425" marR="91425" marL="91425"/>
                </a:tc>
              </a:tr>
            </a:tbl>
          </a:graphicData>
        </a:graphic>
      </p:graphicFrame>
      <p:sp>
        <p:nvSpPr>
          <p:cNvPr id="448" name="Google Shape;448;g1d6940bf2f7_1_1"/>
          <p:cNvSpPr txBox="1"/>
          <p:nvPr>
            <p:ph idx="1" type="body"/>
          </p:nvPr>
        </p:nvSpPr>
        <p:spPr>
          <a:xfrm>
            <a:off x="809975" y="4059900"/>
            <a:ext cx="6021300" cy="2475000"/>
          </a:xfrm>
          <a:prstGeom prst="rect">
            <a:avLst/>
          </a:prstGeom>
        </p:spPr>
        <p:txBody>
          <a:bodyPr anchorCtr="0" anchor="t" bIns="180000" lIns="180000" spcFirstLastPara="1" rIns="180000" wrap="square" tIns="180000">
            <a:normAutofit/>
          </a:bodyPr>
          <a:lstStyle/>
          <a:p>
            <a:pPr indent="0" lvl="0" marL="101600" rtl="0" algn="l">
              <a:lnSpc>
                <a:spcPct val="115000"/>
              </a:lnSpc>
              <a:spcBef>
                <a:spcPts val="0"/>
              </a:spcBef>
              <a:spcAft>
                <a:spcPts val="0"/>
              </a:spcAft>
              <a:buNone/>
            </a:pPr>
            <a:r>
              <a:rPr lang="fr-FR" sz="1750"/>
              <a:t>In the end, there will be two winning groups. One will be chosen by the judges, and the other by audience members. Both groups will receive gift cards to the campus cafeteria.</a:t>
            </a:r>
            <a:endParaRPr sz="1750"/>
          </a:p>
          <a:p>
            <a:pPr indent="0" lvl="0" marL="101600" rtl="0" algn="l">
              <a:lnSpc>
                <a:spcPct val="115000"/>
              </a:lnSpc>
              <a:spcBef>
                <a:spcPts val="0"/>
              </a:spcBef>
              <a:spcAft>
                <a:spcPts val="0"/>
              </a:spcAft>
              <a:buNone/>
            </a:pPr>
            <a:r>
              <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0503656bf4_0_192"/>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Judging</a:t>
            </a:r>
            <a:endParaRPr/>
          </a:p>
        </p:txBody>
      </p:sp>
      <p:sp>
        <p:nvSpPr>
          <p:cNvPr id="455" name="Google Shape;455;g20503656bf4_0_192"/>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rPr lang="fr-FR"/>
              <a:t>The projects will be judged qualitatively by the teaching team, as well as by Jørn Morgenstern of SIMAS, on the following criteria (adapted from UNSW Hackathon, 2020):</a:t>
            </a:r>
            <a:endParaRPr/>
          </a:p>
          <a:p>
            <a:pPr indent="0" lvl="0" marL="0" rtl="0" algn="l">
              <a:spcBef>
                <a:spcPts val="1000"/>
              </a:spcBef>
              <a:spcAft>
                <a:spcPts val="0"/>
              </a:spcAft>
              <a:buNone/>
            </a:pPr>
            <a:r>
              <a:t/>
            </a:r>
            <a:endParaRPr/>
          </a:p>
        </p:txBody>
      </p:sp>
      <p:sp>
        <p:nvSpPr>
          <p:cNvPr id="456" name="Google Shape;456;g20503656bf4_0_192"/>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graphicFrame>
        <p:nvGraphicFramePr>
          <p:cNvPr id="457" name="Google Shape;457;g20503656bf4_0_192"/>
          <p:cNvGraphicFramePr/>
          <p:nvPr/>
        </p:nvGraphicFramePr>
        <p:xfrm>
          <a:off x="952500" y="2352350"/>
          <a:ext cx="3000000" cy="3000000"/>
        </p:xfrm>
        <a:graphic>
          <a:graphicData uri="http://schemas.openxmlformats.org/drawingml/2006/table">
            <a:tbl>
              <a:tblPr>
                <a:noFill/>
                <a:tableStyleId>{667F61F1-0E03-4F7D-A715-6B9C8A79B8DF}</a:tableStyleId>
              </a:tblPr>
              <a:tblGrid>
                <a:gridCol w="1714500"/>
                <a:gridCol w="1714500"/>
                <a:gridCol w="1714500"/>
                <a:gridCol w="1714500"/>
                <a:gridCol w="1714500"/>
                <a:gridCol w="1714500"/>
              </a:tblGrid>
              <a:tr h="381000">
                <a:tc>
                  <a:txBody>
                    <a:bodyPr/>
                    <a:lstStyle/>
                    <a:p>
                      <a:pPr indent="0" lvl="0" marL="0" rtl="0" algn="l">
                        <a:spcBef>
                          <a:spcPts val="0"/>
                        </a:spcBef>
                        <a:spcAft>
                          <a:spcPts val="0"/>
                        </a:spcAft>
                        <a:buNone/>
                      </a:pPr>
                      <a:r>
                        <a:rPr lang="fr-FR"/>
                        <a:t>The Idea</a:t>
                      </a:r>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fr-FR"/>
                        <a:t>Project Potential</a:t>
                      </a:r>
                      <a:endParaRPr/>
                    </a:p>
                  </a:txBody>
                  <a:tcPr marT="91425" marB="91425" marR="91425" marL="91425">
                    <a:lnB cap="flat" cmpd="sng" w="9525">
                      <a:solidFill>
                        <a:srgbClr val="9E9E9E"/>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fr-FR"/>
                        <a:t>Implementation</a:t>
                      </a:r>
                      <a:endParaRPr/>
                    </a:p>
                  </a:txBody>
                  <a:tcPr marT="91425" marB="91425" marR="91425" marL="91425">
                    <a:solidFill>
                      <a:schemeClr val="accent1"/>
                    </a:solidFill>
                  </a:tcPr>
                </a:tc>
                <a:tc>
                  <a:txBody>
                    <a:bodyPr/>
                    <a:lstStyle/>
                    <a:p>
                      <a:pPr indent="0" lvl="0" marL="0" rtl="0" algn="l">
                        <a:spcBef>
                          <a:spcPts val="0"/>
                        </a:spcBef>
                        <a:spcAft>
                          <a:spcPts val="0"/>
                        </a:spcAft>
                        <a:buNone/>
                      </a:pPr>
                      <a:r>
                        <a:rPr lang="fr-FR"/>
                        <a:t>Presentation</a:t>
                      </a:r>
                      <a:endParaRPr/>
                    </a:p>
                  </a:txBody>
                  <a:tcPr marT="91425" marB="91425" marR="91425" marL="91425">
                    <a:solidFill>
                      <a:schemeClr val="accent1"/>
                    </a:solidFill>
                  </a:tcPr>
                </a:tc>
                <a:tc>
                  <a:txBody>
                    <a:bodyPr/>
                    <a:lstStyle/>
                    <a:p>
                      <a:pPr indent="0" lvl="0" marL="0" rtl="0" algn="l">
                        <a:spcBef>
                          <a:spcPts val="0"/>
                        </a:spcBef>
                        <a:spcAft>
                          <a:spcPts val="0"/>
                        </a:spcAft>
                        <a:buNone/>
                      </a:pPr>
                      <a:r>
                        <a:rPr lang="fr-FR"/>
                        <a:t>Pitch Structure</a:t>
                      </a:r>
                      <a:endParaRPr/>
                    </a:p>
                  </a:txBody>
                  <a:tcPr marT="91425" marB="91425" marR="91425" marL="91425">
                    <a:solidFill>
                      <a:schemeClr val="accent1"/>
                    </a:solidFill>
                  </a:tcPr>
                </a:tc>
                <a:tc>
                  <a:txBody>
                    <a:bodyPr/>
                    <a:lstStyle/>
                    <a:p>
                      <a:pPr indent="0" lvl="0" marL="0" rtl="0" algn="l">
                        <a:spcBef>
                          <a:spcPts val="0"/>
                        </a:spcBef>
                        <a:spcAft>
                          <a:spcPts val="0"/>
                        </a:spcAft>
                        <a:buNone/>
                      </a:pPr>
                      <a:r>
                        <a:rPr lang="fr-FR"/>
                        <a:t>Pitch Delivery</a:t>
                      </a:r>
                      <a:endParaRPr/>
                    </a:p>
                  </a:txBody>
                  <a:tcPr marT="91425" marB="91425" marR="91425" marL="91425">
                    <a:solidFill>
                      <a:schemeClr val="accent1"/>
                    </a:solidFill>
                  </a:tcPr>
                </a:tc>
              </a:tr>
              <a:tr h="381000">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Need: Does the project identify a need and present a clear solution to the challenge?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Growth: Is the potential for the concept to grow or scale explained?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Budget: Is there a coherent budget?</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Presentation: Is the overall appearance of the presentation clear and effective?</a:t>
                      </a:r>
                      <a:endParaRPr/>
                    </a:p>
                  </a:txBody>
                  <a:tcPr marT="91425" marB="91425" marR="91425" marL="91425"/>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Structure: Is the team’s pitch organized, clear and concise? Is it 5 minutes or less?</a:t>
                      </a:r>
                      <a:endParaRPr/>
                    </a:p>
                  </a:txBody>
                  <a:tcPr marT="91425" marB="91425" marR="91425" marL="91425"/>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Delivery: Does the team have professionalism &amp; confidence?</a:t>
                      </a:r>
                      <a:endParaRPr/>
                    </a:p>
                  </a:txBody>
                  <a:tcPr marT="91425" marB="91425" marR="91425" marL="91425"/>
                </a:tc>
              </a:tr>
              <a:tr h="381000">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Originality: How bold or fresh is the idea driving this project?</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Sustainability: Does the project demonstrate the ability to sustain itself?</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Timeline: Is the timeline for implementation feasible and well thought out?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Impact: Is the predicted impact of the project well explained?</a:t>
                      </a:r>
                      <a:endParaRPr/>
                    </a:p>
                  </a:txBody>
                  <a:tcPr marT="91425" marB="91425" marR="91425" marL="91425"/>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Risks: Does the  team address risks and challenges and how to overcome them?</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Circularity: Does the idea fit the circular economy model?</a:t>
                      </a:r>
                      <a:endParaRPr/>
                    </a:p>
                  </a:txBody>
                  <a:tcPr marT="91425" marB="91425" marR="91425" marL="91425"/>
                </a:tc>
                <a:tc>
                  <a:txBody>
                    <a:bodyPr/>
                    <a:lstStyle/>
                    <a:p>
                      <a:pPr indent="0" lvl="0" marL="0" rtl="0" algn="l">
                        <a:spcBef>
                          <a:spcPts val="0"/>
                        </a:spcBef>
                        <a:spcAft>
                          <a:spcPts val="0"/>
                        </a:spcAft>
                        <a:buNone/>
                      </a:pPr>
                      <a:r>
                        <a:rPr lang="fr-FR" sz="1200">
                          <a:latin typeface="Times New Roman"/>
                          <a:ea typeface="Times New Roman"/>
                          <a:cs typeface="Times New Roman"/>
                          <a:sym typeface="Times New Roman"/>
                        </a:rPr>
                        <a:t>Feasibility: How feasible and well thought out is the implementation?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f90595b8fb_0_1"/>
          <p:cNvSpPr txBox="1"/>
          <p:nvPr>
            <p:ph type="title"/>
          </p:nvPr>
        </p:nvSpPr>
        <p:spPr>
          <a:xfrm>
            <a:off x="809975" y="-2075"/>
            <a:ext cx="110349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Taking your project further: opportunities for experience &amp; networking	</a:t>
            </a:r>
            <a:endParaRPr/>
          </a:p>
        </p:txBody>
      </p:sp>
      <p:sp>
        <p:nvSpPr>
          <p:cNvPr id="463" name="Google Shape;463;g1f90595b8fb_0_1"/>
          <p:cNvSpPr txBox="1"/>
          <p:nvPr>
            <p:ph idx="1" type="body"/>
          </p:nvPr>
        </p:nvSpPr>
        <p:spPr>
          <a:xfrm>
            <a:off x="809427" y="1361080"/>
            <a:ext cx="10926000" cy="1071300"/>
          </a:xfrm>
          <a:prstGeom prst="rect">
            <a:avLst/>
          </a:prstGeom>
          <a:noFill/>
          <a:ln>
            <a:noFill/>
          </a:ln>
        </p:spPr>
        <p:txBody>
          <a:bodyPr anchorCtr="0" anchor="t" bIns="180000" lIns="180000" spcFirstLastPara="1" rIns="180000" wrap="square" tIns="180000">
            <a:normAutofit/>
          </a:bodyPr>
          <a:lstStyle/>
          <a:p>
            <a:pPr indent="0" lvl="0" marL="101600" rtl="0" algn="l">
              <a:lnSpc>
                <a:spcPct val="100000"/>
              </a:lnSpc>
              <a:spcBef>
                <a:spcPts val="1000"/>
              </a:spcBef>
              <a:spcAft>
                <a:spcPts val="0"/>
              </a:spcAft>
              <a:buSzPts val="2000"/>
              <a:buNone/>
            </a:pPr>
            <a:r>
              <a:rPr lang="fr-FR"/>
              <a:t>If you are really inspired by your project or that of another group, here are two opportunities to take your project further and maybe even make it real:</a:t>
            </a:r>
            <a:endParaRPr/>
          </a:p>
        </p:txBody>
      </p:sp>
      <p:sp>
        <p:nvSpPr>
          <p:cNvPr id="464" name="Google Shape;464;g1f90595b8fb_0_1"/>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pic>
        <p:nvPicPr>
          <p:cNvPr id="465" name="Google Shape;465;g1f90595b8fb_0_1">
            <a:hlinkClick r:id="rId3"/>
          </p:cNvPr>
          <p:cNvPicPr preferRelativeResize="0"/>
          <p:nvPr/>
        </p:nvPicPr>
        <p:blipFill rotWithShape="1">
          <a:blip r:embed="rId4">
            <a:alphaModFix/>
          </a:blip>
          <a:srcRect b="0" l="0" r="0" t="0"/>
          <a:stretch/>
        </p:blipFill>
        <p:spPr>
          <a:xfrm>
            <a:off x="1056442" y="4178569"/>
            <a:ext cx="2920755" cy="479186"/>
          </a:xfrm>
          <a:prstGeom prst="rect">
            <a:avLst/>
          </a:prstGeom>
          <a:noFill/>
          <a:ln>
            <a:noFill/>
          </a:ln>
        </p:spPr>
      </p:pic>
      <p:sp>
        <p:nvSpPr>
          <p:cNvPr id="466" name="Google Shape;466;g1f90595b8fb_0_1"/>
          <p:cNvSpPr txBox="1"/>
          <p:nvPr/>
        </p:nvSpPr>
        <p:spPr>
          <a:xfrm>
            <a:off x="809427" y="4599537"/>
            <a:ext cx="10847700" cy="2031600"/>
          </a:xfrm>
          <a:prstGeom prst="rect">
            <a:avLst/>
          </a:prstGeom>
          <a:noFill/>
          <a:ln>
            <a:noFill/>
          </a:ln>
        </p:spPr>
        <p:txBody>
          <a:bodyPr anchorCtr="0" anchor="t" bIns="180000" lIns="180000" spcFirstLastPara="1" rIns="180000" wrap="square" tIns="180000">
            <a:normAutofit fontScale="92500"/>
          </a:bodyPr>
          <a:lstStyle/>
          <a:p>
            <a:pPr indent="0" lvl="0" marL="101600" marR="0" rtl="0" algn="l">
              <a:lnSpc>
                <a:spcPct val="100000"/>
              </a:lnSpc>
              <a:spcBef>
                <a:spcPts val="1000"/>
              </a:spcBef>
              <a:spcAft>
                <a:spcPts val="0"/>
              </a:spcAft>
              <a:buClr>
                <a:schemeClr val="accent1"/>
              </a:buClr>
              <a:buSzPct val="108107"/>
              <a:buFont typeface="Arial"/>
              <a:buNone/>
            </a:pPr>
            <a:r>
              <a:rPr b="0" i="0" lang="fr-FR" sz="2000" u="none" cap="none" strike="noStrike">
                <a:solidFill>
                  <a:schemeClr val="dk2"/>
                </a:solidFill>
                <a:latin typeface="Arial"/>
                <a:ea typeface="Arial"/>
                <a:cs typeface="Arial"/>
                <a:sym typeface="Arial"/>
              </a:rPr>
              <a:t>An entrepreneurial competition held during the Mountain Sports Festival where people and groups with ideas pitch them and have the opportunity to win a 50,000NOK prize to help them get their project started. This is a good opportunity for any group with a business-type project.</a:t>
            </a:r>
            <a:endParaRPr/>
          </a:p>
          <a:p>
            <a:pPr indent="0" lvl="0" marL="101600" marR="0" rtl="0" algn="l">
              <a:lnSpc>
                <a:spcPct val="100000"/>
              </a:lnSpc>
              <a:spcBef>
                <a:spcPts val="1000"/>
              </a:spcBef>
              <a:spcAft>
                <a:spcPts val="0"/>
              </a:spcAft>
              <a:buClr>
                <a:schemeClr val="accent1"/>
              </a:buClr>
              <a:buSzPct val="108107"/>
              <a:buFont typeface="Arial"/>
              <a:buNone/>
            </a:pPr>
            <a:r>
              <a:rPr b="1" i="0" lang="fr-FR" sz="2000" u="none" cap="none" strike="noStrike">
                <a:solidFill>
                  <a:schemeClr val="dk2"/>
                </a:solidFill>
                <a:latin typeface="Arial"/>
                <a:ea typeface="Arial"/>
                <a:cs typeface="Arial"/>
                <a:sym typeface="Arial"/>
              </a:rPr>
              <a:t>Registration deadline: </a:t>
            </a:r>
            <a:r>
              <a:rPr b="0" i="0" lang="fr-FR" sz="2000" u="none" cap="none" strike="noStrike">
                <a:solidFill>
                  <a:schemeClr val="dk2"/>
                </a:solidFill>
                <a:latin typeface="Arial"/>
                <a:ea typeface="Arial"/>
                <a:cs typeface="Arial"/>
                <a:sym typeface="Arial"/>
              </a:rPr>
              <a:t>February 13th (</a:t>
            </a:r>
            <a:r>
              <a:rPr b="0" i="0" lang="fr-FR" sz="2000" u="sng" cap="none" strike="noStrike">
                <a:solidFill>
                  <a:schemeClr val="dk2"/>
                </a:solidFill>
                <a:latin typeface="Arial"/>
                <a:ea typeface="Arial"/>
                <a:cs typeface="Arial"/>
                <a:sym typeface="Arial"/>
                <a:hlinkClick r:id="rId5">
                  <a:extLst>
                    <a:ext uri="{A12FA001-AC4F-418D-AE19-62706E023703}">
                      <ahyp:hlinkClr val="tx"/>
                    </a:ext>
                  </a:extLst>
                </a:hlinkClick>
              </a:rPr>
              <a:t>register this weekend!)</a:t>
            </a:r>
            <a:endParaRPr b="0" i="0" sz="2000" u="none" cap="none" strike="noStrike">
              <a:solidFill>
                <a:schemeClr val="dk2"/>
              </a:solidFill>
              <a:latin typeface="Arial"/>
              <a:ea typeface="Arial"/>
              <a:cs typeface="Arial"/>
              <a:sym typeface="Arial"/>
            </a:endParaRPr>
          </a:p>
          <a:p>
            <a:pPr indent="0" lvl="0" marL="101600" marR="0" rtl="0" algn="l">
              <a:lnSpc>
                <a:spcPct val="100000"/>
              </a:lnSpc>
              <a:spcBef>
                <a:spcPts val="1000"/>
              </a:spcBef>
              <a:spcAft>
                <a:spcPts val="0"/>
              </a:spcAft>
              <a:buClr>
                <a:schemeClr val="accent1"/>
              </a:buClr>
              <a:buSzPct val="108107"/>
              <a:buFont typeface="Arial"/>
              <a:buNone/>
            </a:pPr>
            <a:r>
              <a:rPr b="1" i="0" lang="fr-FR" sz="2000" u="none" cap="none" strike="noStrike">
                <a:solidFill>
                  <a:schemeClr val="dk2"/>
                </a:solidFill>
                <a:latin typeface="Arial"/>
                <a:ea typeface="Arial"/>
                <a:cs typeface="Arial"/>
                <a:sym typeface="Arial"/>
              </a:rPr>
              <a:t>Event: </a:t>
            </a:r>
            <a:r>
              <a:rPr b="0" i="0" lang="fr-FR" sz="2000" u="none" cap="none" strike="noStrike">
                <a:solidFill>
                  <a:schemeClr val="dk2"/>
                </a:solidFill>
                <a:latin typeface="Arial"/>
                <a:ea typeface="Arial"/>
                <a:cs typeface="Arial"/>
                <a:sym typeface="Arial"/>
              </a:rPr>
              <a:t>February 23, Sogndal Campus</a:t>
            </a:r>
            <a:endParaRPr/>
          </a:p>
        </p:txBody>
      </p:sp>
      <p:pic>
        <p:nvPicPr>
          <p:cNvPr id="467" name="Google Shape;467;g1f90595b8fb_0_1">
            <a:hlinkClick r:id="rId6"/>
          </p:cNvPr>
          <p:cNvPicPr preferRelativeResize="0"/>
          <p:nvPr/>
        </p:nvPicPr>
        <p:blipFill rotWithShape="1">
          <a:blip r:embed="rId7">
            <a:alphaModFix/>
          </a:blip>
          <a:srcRect b="0" l="0" r="0" t="0"/>
          <a:stretch/>
        </p:blipFill>
        <p:spPr>
          <a:xfrm>
            <a:off x="1056449" y="2169599"/>
            <a:ext cx="3199699" cy="1799849"/>
          </a:xfrm>
          <a:prstGeom prst="rect">
            <a:avLst/>
          </a:prstGeom>
          <a:noFill/>
          <a:ln>
            <a:noFill/>
          </a:ln>
        </p:spPr>
      </p:pic>
      <p:sp>
        <p:nvSpPr>
          <p:cNvPr id="468" name="Google Shape;468;g1f90595b8fb_0_1"/>
          <p:cNvSpPr txBox="1"/>
          <p:nvPr/>
        </p:nvSpPr>
        <p:spPr>
          <a:xfrm>
            <a:off x="4159125" y="2069875"/>
            <a:ext cx="7576200" cy="2108700"/>
          </a:xfrm>
          <a:prstGeom prst="rect">
            <a:avLst/>
          </a:prstGeom>
          <a:noFill/>
          <a:ln>
            <a:noFill/>
          </a:ln>
        </p:spPr>
        <p:txBody>
          <a:bodyPr anchorCtr="0" anchor="t" bIns="180000" lIns="180000" spcFirstLastPara="1" rIns="180000" wrap="square" tIns="180000">
            <a:normAutofit fontScale="85000" lnSpcReduction="20000"/>
          </a:bodyPr>
          <a:lstStyle/>
          <a:p>
            <a:pPr indent="0" lvl="0" marL="101600" marR="0" rtl="0" algn="l">
              <a:lnSpc>
                <a:spcPct val="100000"/>
              </a:lnSpc>
              <a:spcBef>
                <a:spcPts val="1000"/>
              </a:spcBef>
              <a:spcAft>
                <a:spcPts val="0"/>
              </a:spcAft>
              <a:buClr>
                <a:schemeClr val="accent1"/>
              </a:buClr>
              <a:buSzPct val="117647"/>
              <a:buFont typeface="Arial"/>
              <a:buNone/>
            </a:pPr>
            <a:r>
              <a:rPr b="1" i="0" lang="fr-FR" sz="2000" u="none" cap="none" strike="noStrike">
                <a:solidFill>
                  <a:schemeClr val="dk2"/>
                </a:solidFill>
                <a:latin typeface="Arial"/>
                <a:ea typeface="Arial"/>
                <a:cs typeface="Arial"/>
                <a:sym typeface="Arial"/>
              </a:rPr>
              <a:t>Circular days</a:t>
            </a:r>
            <a:endParaRPr b="1" i="0" sz="2000" u="none" cap="none" strike="noStrike">
              <a:solidFill>
                <a:schemeClr val="dk2"/>
              </a:solidFill>
              <a:latin typeface="Arial"/>
              <a:ea typeface="Arial"/>
              <a:cs typeface="Arial"/>
              <a:sym typeface="Arial"/>
            </a:endParaRPr>
          </a:p>
          <a:p>
            <a:pPr indent="0" lvl="0" marL="101600" marR="0" rtl="0" algn="l">
              <a:lnSpc>
                <a:spcPct val="100000"/>
              </a:lnSpc>
              <a:spcBef>
                <a:spcPts val="1000"/>
              </a:spcBef>
              <a:spcAft>
                <a:spcPts val="0"/>
              </a:spcAft>
              <a:buClr>
                <a:schemeClr val="accent1"/>
              </a:buClr>
              <a:buSzPct val="117647"/>
              <a:buFont typeface="Arial"/>
              <a:buNone/>
            </a:pPr>
            <a:r>
              <a:rPr b="0" i="0" lang="fr-FR" sz="2000" u="none" cap="none" strike="noStrike">
                <a:solidFill>
                  <a:schemeClr val="dk2"/>
                </a:solidFill>
                <a:latin typeface="Arial"/>
                <a:ea typeface="Arial"/>
                <a:cs typeface="Arial"/>
                <a:sym typeface="Arial"/>
              </a:rPr>
              <a:t>A two-day celebration of the circular economy at HVL, including presentations on projects within the university. An ambitious group could ask to become a part of this event and perhaps get some funding.</a:t>
            </a:r>
            <a:endParaRPr/>
          </a:p>
          <a:p>
            <a:pPr indent="0" lvl="0" marL="101600" marR="0" rtl="0" algn="l">
              <a:lnSpc>
                <a:spcPct val="100000"/>
              </a:lnSpc>
              <a:spcBef>
                <a:spcPts val="1000"/>
              </a:spcBef>
              <a:spcAft>
                <a:spcPts val="0"/>
              </a:spcAft>
              <a:buClr>
                <a:schemeClr val="accent1"/>
              </a:buClr>
              <a:buSzPct val="117647"/>
              <a:buFont typeface="Arial"/>
              <a:buNone/>
            </a:pPr>
            <a:r>
              <a:rPr b="1" i="0" lang="fr-FR" sz="2000" u="none" cap="none" strike="noStrike">
                <a:solidFill>
                  <a:schemeClr val="dk2"/>
                </a:solidFill>
                <a:latin typeface="Arial"/>
                <a:ea typeface="Arial"/>
                <a:cs typeface="Arial"/>
                <a:sym typeface="Arial"/>
              </a:rPr>
              <a:t>Who to talk to: </a:t>
            </a:r>
            <a:r>
              <a:rPr b="0" i="0" lang="fr-FR" sz="2000" u="sng" cap="none" strike="noStrike">
                <a:solidFill>
                  <a:schemeClr val="dk2"/>
                </a:solidFill>
                <a:latin typeface="Arial"/>
                <a:ea typeface="Arial"/>
                <a:cs typeface="Arial"/>
                <a:sym typeface="Arial"/>
                <a:hlinkClick r:id="rId8">
                  <a:extLst>
                    <a:ext uri="{A12FA001-AC4F-418D-AE19-62706E023703}">
                      <ahyp:hlinkClr val="tx"/>
                    </a:ext>
                  </a:extLst>
                </a:hlinkClick>
              </a:rPr>
              <a:t>Climate and Sustainability Coordinator Siri Smith</a:t>
            </a:r>
            <a:endParaRPr b="0" i="0" sz="2000" u="none" cap="none" strike="noStrike">
              <a:solidFill>
                <a:schemeClr val="dk2"/>
              </a:solidFill>
              <a:latin typeface="Arial"/>
              <a:ea typeface="Arial"/>
              <a:cs typeface="Arial"/>
              <a:sym typeface="Arial"/>
            </a:endParaRPr>
          </a:p>
          <a:p>
            <a:pPr indent="0" lvl="0" marL="101600" marR="0" rtl="0" algn="l">
              <a:lnSpc>
                <a:spcPct val="100000"/>
              </a:lnSpc>
              <a:spcBef>
                <a:spcPts val="1000"/>
              </a:spcBef>
              <a:spcAft>
                <a:spcPts val="0"/>
              </a:spcAft>
              <a:buClr>
                <a:schemeClr val="accent1"/>
              </a:buClr>
              <a:buSzPct val="117647"/>
              <a:buFont typeface="Arial"/>
              <a:buNone/>
            </a:pPr>
            <a:r>
              <a:rPr b="1" i="0" lang="fr-FR" sz="2000" u="none" cap="none" strike="noStrike">
                <a:solidFill>
                  <a:schemeClr val="dk2"/>
                </a:solidFill>
                <a:latin typeface="Arial"/>
                <a:ea typeface="Arial"/>
                <a:cs typeface="Arial"/>
                <a:sym typeface="Arial"/>
              </a:rPr>
              <a:t>Event: </a:t>
            </a:r>
            <a:r>
              <a:rPr b="0" i="0" lang="fr-FR" sz="2000" u="none" cap="none" strike="noStrike">
                <a:solidFill>
                  <a:schemeClr val="dk2"/>
                </a:solidFill>
                <a:latin typeface="Arial"/>
                <a:ea typeface="Arial"/>
                <a:cs typeface="Arial"/>
                <a:sym typeface="Arial"/>
              </a:rPr>
              <a:t>March 13th &amp; 14th, Sogndal Campus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0503656bf4_0_238"/>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What makes a good project for a Hackathon?</a:t>
            </a:r>
            <a:endParaRPr/>
          </a:p>
        </p:txBody>
      </p:sp>
      <p:sp>
        <p:nvSpPr>
          <p:cNvPr id="166" name="Google Shape;166;g20503656bf4_0_238"/>
          <p:cNvSpPr txBox="1"/>
          <p:nvPr>
            <p:ph idx="1" type="body"/>
          </p:nvPr>
        </p:nvSpPr>
        <p:spPr>
          <a:xfrm>
            <a:off x="809425" y="1361075"/>
            <a:ext cx="10926000" cy="52551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rPr lang="fr-FR"/>
              <a:t>A project can be almost anything: a business, an app, a platform, an event, a campaign…</a:t>
            </a:r>
            <a:endParaRPr/>
          </a:p>
          <a:p>
            <a:pPr indent="0" lvl="0" marL="0" rtl="0" algn="l">
              <a:spcBef>
                <a:spcPts val="1000"/>
              </a:spcBef>
              <a:spcAft>
                <a:spcPts val="0"/>
              </a:spcAft>
              <a:buNone/>
            </a:pPr>
            <a:r>
              <a:rPr lang="fr-FR"/>
              <a:t>Here are some important things to consider when coming up with your project idea:</a:t>
            </a:r>
            <a:endParaRPr/>
          </a:p>
          <a:p>
            <a:pPr indent="-355600" lvl="0" marL="457200" rtl="0" algn="l">
              <a:spcBef>
                <a:spcPts val="1000"/>
              </a:spcBef>
              <a:spcAft>
                <a:spcPts val="0"/>
              </a:spcAft>
              <a:buSzPts val="2000"/>
              <a:buChar char="›"/>
            </a:pPr>
            <a:r>
              <a:rPr lang="fr-FR"/>
              <a:t>Does it respond to an important problem? The problem has to be important for the solution to be important.</a:t>
            </a:r>
            <a:endParaRPr/>
          </a:p>
          <a:p>
            <a:pPr indent="-355600" lvl="0" marL="457200" rtl="0" algn="l">
              <a:spcBef>
                <a:spcPts val="0"/>
              </a:spcBef>
              <a:spcAft>
                <a:spcPts val="0"/>
              </a:spcAft>
              <a:buSzPts val="2000"/>
              <a:buChar char="›"/>
            </a:pPr>
            <a:r>
              <a:rPr lang="fr-FR"/>
              <a:t>What level of impact does it have? Does it fully solve the problem? If not, how big a contribution does it make?</a:t>
            </a:r>
            <a:endParaRPr/>
          </a:p>
          <a:p>
            <a:pPr indent="-355600" lvl="0" marL="457200" rtl="0" algn="l">
              <a:spcBef>
                <a:spcPts val="0"/>
              </a:spcBef>
              <a:spcAft>
                <a:spcPts val="0"/>
              </a:spcAft>
              <a:buSzPts val="2000"/>
              <a:buChar char="›"/>
            </a:pPr>
            <a:r>
              <a:rPr lang="fr-FR"/>
              <a:t>Is it innovative? New ideas that haven't been tried before (at least in this specific form) are more exciting for audiences and judges.</a:t>
            </a:r>
            <a:endParaRPr/>
          </a:p>
          <a:p>
            <a:pPr indent="-355600" lvl="0" marL="457200" rtl="0" algn="l">
              <a:spcBef>
                <a:spcPts val="0"/>
              </a:spcBef>
              <a:spcAft>
                <a:spcPts val="0"/>
              </a:spcAft>
              <a:buSzPts val="2000"/>
              <a:buChar char="›"/>
            </a:pPr>
            <a:r>
              <a:rPr lang="fr-FR"/>
              <a:t>Does it leverage an unexploited opportunity? Is there some reason why now is a good time and HVL - Sogndal is a good place to do this project?</a:t>
            </a:r>
            <a:endParaRPr/>
          </a:p>
          <a:p>
            <a:pPr indent="-355600" lvl="0" marL="457200" rtl="0" algn="l">
              <a:spcBef>
                <a:spcPts val="0"/>
              </a:spcBef>
              <a:spcAft>
                <a:spcPts val="0"/>
              </a:spcAft>
              <a:buSzPts val="2000"/>
              <a:buChar char="›"/>
            </a:pPr>
            <a:r>
              <a:rPr lang="fr-FR"/>
              <a:t>Does your team have the skills needed to make the project happen? You should make the best use of the talents and abilities of the people on your team. If not, how are you going to find those skills?</a:t>
            </a:r>
            <a:endParaRPr/>
          </a:p>
          <a:p>
            <a:pPr indent="-355600" lvl="0" marL="457200" rtl="0" algn="l">
              <a:spcBef>
                <a:spcPts val="0"/>
              </a:spcBef>
              <a:spcAft>
                <a:spcPts val="0"/>
              </a:spcAft>
              <a:buSzPts val="2000"/>
              <a:buChar char="›"/>
            </a:pPr>
            <a:r>
              <a:rPr lang="fr-FR"/>
              <a:t>Is it realistic? You should be clear on how you will gather the resources needed and how you plan to implement your project</a:t>
            </a:r>
            <a:endParaRPr/>
          </a:p>
        </p:txBody>
      </p:sp>
      <p:sp>
        <p:nvSpPr>
          <p:cNvPr id="167" name="Google Shape;167;g20503656bf4_0_238"/>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5"/>
          <p:cNvSpPr txBox="1"/>
          <p:nvPr>
            <p:ph type="ctrTitle"/>
          </p:nvPr>
        </p:nvSpPr>
        <p:spPr>
          <a:xfrm>
            <a:off x="2856000" y="5755342"/>
            <a:ext cx="6480000" cy="360000"/>
          </a:xfrm>
          <a:prstGeom prst="rect">
            <a:avLst/>
          </a:prstGeom>
          <a:noFill/>
          <a:ln>
            <a:noFill/>
          </a:ln>
        </p:spPr>
        <p:txBody>
          <a:bodyPr anchorCtr="0" anchor="b" bIns="0" lIns="0" spcFirstLastPara="1" rIns="0" wrap="square" tIns="0">
            <a:normAutofit fontScale="90000"/>
          </a:bodyPr>
          <a:lstStyle/>
          <a:p>
            <a:pPr indent="0" lvl="0" marL="0" rtl="0" algn="ctr">
              <a:lnSpc>
                <a:spcPct val="100000"/>
              </a:lnSpc>
              <a:spcBef>
                <a:spcPts val="0"/>
              </a:spcBef>
              <a:spcAft>
                <a:spcPts val="0"/>
              </a:spcAft>
              <a:buClr>
                <a:schemeClr val="lt1"/>
              </a:buClr>
              <a:buSzPct val="100000"/>
              <a:buFont typeface="Arial"/>
              <a:buNone/>
            </a:pPr>
            <a:r>
              <a:rPr lang="fr-FR"/>
              <a:t>Happy hacking!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What will you produce during this Hackathon?</a:t>
            </a:r>
            <a:endParaRPr/>
          </a:p>
        </p:txBody>
      </p:sp>
      <p:sp>
        <p:nvSpPr>
          <p:cNvPr id="173" name="Google Shape;173;p4"/>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rmAutofit/>
          </a:bodyPr>
          <a:lstStyle/>
          <a:p>
            <a:pPr indent="0" lvl="0" marL="101600" rtl="0" algn="l">
              <a:lnSpc>
                <a:spcPct val="100000"/>
              </a:lnSpc>
              <a:spcBef>
                <a:spcPts val="1000"/>
              </a:spcBef>
              <a:spcAft>
                <a:spcPts val="0"/>
              </a:spcAft>
              <a:buSzPts val="2000"/>
              <a:buNone/>
            </a:pPr>
            <a:r>
              <a:rPr lang="fr-FR"/>
              <a:t>Some things you could produce to pitch your project:</a:t>
            </a:r>
            <a:endParaRPr/>
          </a:p>
          <a:p>
            <a:pPr indent="-355600" lvl="0" marL="457200" rtl="0" algn="l">
              <a:spcBef>
                <a:spcPts val="1000"/>
              </a:spcBef>
              <a:spcAft>
                <a:spcPts val="0"/>
              </a:spcAft>
              <a:buSzPts val="2000"/>
              <a:buChar char="›"/>
            </a:pPr>
            <a:r>
              <a:rPr lang="fr-FR"/>
              <a:t>A name (and maybe a logo)</a:t>
            </a:r>
            <a:endParaRPr/>
          </a:p>
          <a:p>
            <a:pPr indent="-355600" lvl="0" marL="457200" rtl="0" algn="l">
              <a:lnSpc>
                <a:spcPct val="100000"/>
              </a:lnSpc>
              <a:spcBef>
                <a:spcPts val="1000"/>
              </a:spcBef>
              <a:spcAft>
                <a:spcPts val="0"/>
              </a:spcAft>
              <a:buSzPts val="2000"/>
              <a:buFont typeface="Arial"/>
              <a:buChar char="›"/>
            </a:pPr>
            <a:r>
              <a:rPr lang="fr-FR"/>
              <a:t>A timeline/calendar that shows how you plan to make this solution real</a:t>
            </a:r>
            <a:endParaRPr/>
          </a:p>
          <a:p>
            <a:pPr indent="-355600" lvl="0" marL="457200" rtl="0" algn="l">
              <a:lnSpc>
                <a:spcPct val="100000"/>
              </a:lnSpc>
              <a:spcBef>
                <a:spcPts val="1000"/>
              </a:spcBef>
              <a:spcAft>
                <a:spcPts val="0"/>
              </a:spcAft>
              <a:buSzPts val="2000"/>
              <a:buFont typeface="Arial"/>
              <a:buChar char="›"/>
            </a:pPr>
            <a:r>
              <a:rPr lang="fr-FR"/>
              <a:t>A rough budget or business plan</a:t>
            </a:r>
            <a:endParaRPr/>
          </a:p>
          <a:p>
            <a:pPr indent="-355600" lvl="0" marL="457200" rtl="0" algn="l">
              <a:spcBef>
                <a:spcPts val="1000"/>
              </a:spcBef>
              <a:spcAft>
                <a:spcPts val="0"/>
              </a:spcAft>
              <a:buSzPts val="2000"/>
              <a:buChar char="›"/>
            </a:pPr>
            <a:r>
              <a:rPr lang="fr-FR"/>
              <a:t>A website, facebook page, or similar that shows off your solution</a:t>
            </a:r>
            <a:endParaRPr/>
          </a:p>
          <a:p>
            <a:pPr indent="-355600" lvl="0" marL="457200" rtl="0" algn="l">
              <a:lnSpc>
                <a:spcPct val="100000"/>
              </a:lnSpc>
              <a:spcBef>
                <a:spcPts val="1000"/>
              </a:spcBef>
              <a:spcAft>
                <a:spcPts val="0"/>
              </a:spcAft>
              <a:buSzPts val="2000"/>
              <a:buFont typeface="Arial"/>
              <a:buChar char="›"/>
            </a:pPr>
            <a:r>
              <a:rPr lang="fr-FR"/>
              <a:t>A one-page proposal to get support (financing, volunteers, administration, members, etc.)</a:t>
            </a:r>
            <a:endParaRPr/>
          </a:p>
          <a:p>
            <a:pPr indent="-355600" lvl="0" marL="457200" rtl="0" algn="l">
              <a:lnSpc>
                <a:spcPct val="100000"/>
              </a:lnSpc>
              <a:spcBef>
                <a:spcPts val="1000"/>
              </a:spcBef>
              <a:spcAft>
                <a:spcPts val="0"/>
              </a:spcAft>
              <a:buSzPts val="2000"/>
              <a:buFont typeface="Arial"/>
              <a:buChar char="›"/>
            </a:pPr>
            <a:r>
              <a:rPr lang="fr-FR"/>
              <a:t>A presentation to accompany your pitch</a:t>
            </a:r>
            <a:endParaRPr/>
          </a:p>
          <a:p>
            <a:pPr indent="-355600" lvl="0" marL="457200" rtl="0" algn="l">
              <a:lnSpc>
                <a:spcPct val="100000"/>
              </a:lnSpc>
              <a:spcBef>
                <a:spcPts val="1000"/>
              </a:spcBef>
              <a:spcAft>
                <a:spcPts val="0"/>
              </a:spcAft>
              <a:buSzPts val="2000"/>
              <a:buFont typeface="Arial"/>
              <a:buChar char="›"/>
            </a:pPr>
            <a:r>
              <a:rPr lang="fr-FR"/>
              <a:t>A rough idea of impact of your project.</a:t>
            </a:r>
            <a:endParaRPr/>
          </a:p>
          <a:p>
            <a:pPr indent="0" lvl="0" marL="0" rtl="0" algn="l">
              <a:lnSpc>
                <a:spcPct val="100000"/>
              </a:lnSpc>
              <a:spcBef>
                <a:spcPts val="1000"/>
              </a:spcBef>
              <a:spcAft>
                <a:spcPts val="0"/>
              </a:spcAft>
              <a:buNone/>
            </a:pPr>
            <a:r>
              <a:t/>
            </a:r>
            <a:endParaRPr/>
          </a:p>
          <a:p>
            <a:pPr indent="0" lvl="0" marL="0" rtl="0" algn="l">
              <a:lnSpc>
                <a:spcPct val="100000"/>
              </a:lnSpc>
              <a:spcBef>
                <a:spcPts val="1000"/>
              </a:spcBef>
              <a:spcAft>
                <a:spcPts val="0"/>
              </a:spcAft>
              <a:buSzPts val="2000"/>
              <a:buFont typeface="Arial"/>
              <a:buNone/>
            </a:pPr>
            <a:r>
              <a:rPr lang="fr-FR"/>
              <a:t>You don't need all of these things, just the ones most relevant to your project and team.</a:t>
            </a:r>
            <a:endParaRPr/>
          </a:p>
        </p:txBody>
      </p:sp>
      <p:sp>
        <p:nvSpPr>
          <p:cNvPr id="174" name="Google Shape;174;p4"/>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fr-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d57e69e943_0_7"/>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Some advice for better pitches</a:t>
            </a:r>
            <a:endParaRPr/>
          </a:p>
        </p:txBody>
      </p:sp>
      <p:sp>
        <p:nvSpPr>
          <p:cNvPr id="181" name="Google Shape;181;g1d57e69e943_0_7"/>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rPr lang="fr-FR"/>
              <a:t>What is the </a:t>
            </a:r>
            <a:r>
              <a:rPr b="1" lang="fr-FR"/>
              <a:t>first thing</a:t>
            </a:r>
            <a:r>
              <a:rPr lang="fr-FR"/>
              <a:t> you should talk about in your presentation?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fr-FR"/>
              <a:t>Your team's biography and work experience?</a:t>
            </a:r>
            <a:endParaRPr/>
          </a:p>
          <a:p>
            <a:pPr indent="0" lvl="0" marL="0" rtl="0" algn="l">
              <a:spcBef>
                <a:spcPts val="1000"/>
              </a:spcBef>
              <a:spcAft>
                <a:spcPts val="0"/>
              </a:spcAft>
              <a:buNone/>
            </a:pPr>
            <a:r>
              <a:rPr lang="fr-FR"/>
              <a:t>How the world will be different after your project?</a:t>
            </a:r>
            <a:endParaRPr/>
          </a:p>
          <a:p>
            <a:pPr indent="0" lvl="0" marL="0" rtl="0" algn="l">
              <a:spcBef>
                <a:spcPts val="1000"/>
              </a:spcBef>
              <a:spcAft>
                <a:spcPts val="0"/>
              </a:spcAft>
              <a:buNone/>
            </a:pPr>
            <a:r>
              <a:rPr lang="fr-FR"/>
              <a:t>A quick description of the project you are presenting?</a:t>
            </a:r>
            <a:endParaRPr/>
          </a:p>
          <a:p>
            <a:pPr indent="0" lvl="0" marL="0" rtl="0" algn="l">
              <a:spcBef>
                <a:spcPts val="1000"/>
              </a:spcBef>
              <a:spcAft>
                <a:spcPts val="0"/>
              </a:spcAft>
              <a:buNone/>
            </a:pPr>
            <a:r>
              <a:rPr lang="fr-FR"/>
              <a:t>The problem you are trying to solve?</a:t>
            </a:r>
            <a:endParaRPr/>
          </a:p>
          <a:p>
            <a:pPr indent="0" lvl="0" marL="0" rtl="0" algn="l">
              <a:spcBef>
                <a:spcPts val="1000"/>
              </a:spcBef>
              <a:spcAft>
                <a:spcPts val="0"/>
              </a:spcAft>
              <a:buNone/>
            </a:pPr>
            <a:r>
              <a:rPr lang="fr-FR"/>
              <a:t>What you want audience members to actually do?</a:t>
            </a:r>
            <a:endParaRPr/>
          </a:p>
          <a:p>
            <a:pPr indent="0" lvl="0" marL="0" rtl="0" algn="l">
              <a:spcBef>
                <a:spcPts val="1000"/>
              </a:spcBef>
              <a:spcAft>
                <a:spcPts val="0"/>
              </a:spcAft>
              <a:buNone/>
            </a:pPr>
            <a:r>
              <a:rPr lang="fr-FR"/>
              <a:t>Details about the implementation of your project?</a:t>
            </a:r>
            <a:endParaRPr/>
          </a:p>
          <a:p>
            <a:pPr indent="0" lvl="0" marL="0" rtl="0" algn="l">
              <a:spcBef>
                <a:spcPts val="1000"/>
              </a:spcBef>
              <a:spcAft>
                <a:spcPts val="0"/>
              </a:spcAft>
              <a:buNone/>
            </a:pPr>
            <a:r>
              <a:rPr lang="fr-FR"/>
              <a:t>Who will benefit if your project is put into place?</a:t>
            </a:r>
            <a:endParaRPr/>
          </a:p>
          <a:p>
            <a:pPr indent="0" lvl="0" marL="0" rtl="0" algn="l">
              <a:spcBef>
                <a:spcPts val="1000"/>
              </a:spcBef>
              <a:spcAft>
                <a:spcPts val="0"/>
              </a:spcAft>
              <a:buNone/>
            </a:pPr>
            <a:r>
              <a:rPr lang="fr-FR"/>
              <a:t>Something else?</a:t>
            </a:r>
            <a:endParaRPr/>
          </a:p>
        </p:txBody>
      </p:sp>
      <p:sp>
        <p:nvSpPr>
          <p:cNvPr id="182" name="Google Shape;182;g1d57e69e943_0_7"/>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
        <p:nvSpPr>
          <p:cNvPr id="183" name="Google Shape;183;g1d57e69e943_0_7"/>
          <p:cNvSpPr txBox="1"/>
          <p:nvPr/>
        </p:nvSpPr>
        <p:spPr>
          <a:xfrm>
            <a:off x="7511925" y="2181575"/>
            <a:ext cx="4031700" cy="3417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FR" sz="3500"/>
              <a:t>Start with why: </a:t>
            </a:r>
            <a:endParaRPr sz="3500"/>
          </a:p>
          <a:p>
            <a:pPr indent="0" lvl="0" marL="0" rtl="0" algn="l">
              <a:spcBef>
                <a:spcPts val="0"/>
              </a:spcBef>
              <a:spcAft>
                <a:spcPts val="0"/>
              </a:spcAft>
              <a:buNone/>
            </a:pPr>
            <a:r>
              <a:rPr lang="fr-FR" sz="3500"/>
              <a:t>a problem or unfulfilled need the the world or in a specific area or population</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d57e69e943_0_0"/>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Some more advice for better pitches: </a:t>
            </a:r>
            <a:r>
              <a:rPr lang="fr-FR"/>
              <a:t>T</a:t>
            </a:r>
            <a:r>
              <a:rPr lang="fr-FR"/>
              <a:t>he motivated sequence </a:t>
            </a:r>
            <a:endParaRPr/>
          </a:p>
        </p:txBody>
      </p:sp>
      <p:sp>
        <p:nvSpPr>
          <p:cNvPr id="190" name="Google Shape;190;g1d57e69e943_0_0"/>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a:bodyPr>
          <a:lstStyle/>
          <a:p>
            <a:pPr indent="0" lvl="0" marL="0" rtl="0" algn="l">
              <a:spcBef>
                <a:spcPts val="1000"/>
              </a:spcBef>
              <a:spcAft>
                <a:spcPts val="0"/>
              </a:spcAft>
              <a:buNone/>
            </a:pPr>
            <a:r>
              <a:rPr b="1" lang="fr-FR"/>
              <a:t>The motivated sequence (ANSVA): structure your presentation like this for best impact</a:t>
            </a:r>
            <a:endParaRPr b="1"/>
          </a:p>
          <a:p>
            <a:pPr indent="-355600" lvl="0" marL="457200" rtl="0" algn="l">
              <a:spcBef>
                <a:spcPts val="1000"/>
              </a:spcBef>
              <a:spcAft>
                <a:spcPts val="0"/>
              </a:spcAft>
              <a:buSzPts val="2000"/>
              <a:buAutoNum type="arabicPeriod"/>
            </a:pPr>
            <a:r>
              <a:rPr b="1" lang="fr-FR"/>
              <a:t>A = Attention: </a:t>
            </a:r>
            <a:r>
              <a:rPr lang="fr-FR"/>
              <a:t>something to get the audience's attention. Very important in the age of smartphones. A short video, story, joke, bright colors, music, a bold vision statement, etc. Should be quick.</a:t>
            </a:r>
            <a:endParaRPr/>
          </a:p>
          <a:p>
            <a:pPr indent="0" lvl="0" marL="0" rtl="0" algn="l">
              <a:spcBef>
                <a:spcPts val="1000"/>
              </a:spcBef>
              <a:spcAft>
                <a:spcPts val="0"/>
              </a:spcAft>
              <a:buNone/>
            </a:pPr>
            <a:r>
              <a:t/>
            </a:r>
            <a:endParaRPr b="1" sz="100"/>
          </a:p>
          <a:p>
            <a:pPr indent="-355600" lvl="0" marL="457200" rtl="0" algn="l">
              <a:spcBef>
                <a:spcPts val="1000"/>
              </a:spcBef>
              <a:spcAft>
                <a:spcPts val="0"/>
              </a:spcAft>
              <a:buSzPts val="2000"/>
              <a:buAutoNum type="arabicPeriod"/>
            </a:pPr>
            <a:r>
              <a:rPr b="1" lang="fr-FR"/>
              <a:t>N = Need: </a:t>
            </a:r>
            <a:r>
              <a:rPr lang="fr-FR"/>
              <a:t>what </a:t>
            </a:r>
            <a:r>
              <a:rPr lang="fr-FR"/>
              <a:t>existing</a:t>
            </a:r>
            <a:r>
              <a:rPr lang="fr-FR"/>
              <a:t> need in the world does your project fill? What is the problem that you are trying to solve? Why is it important that you solve this problem? Don't talk about your project yet, just why it matters. Make sure to describe the problem in a way that allows you to solve it.</a:t>
            </a:r>
            <a:endParaRPr/>
          </a:p>
          <a:p>
            <a:pPr indent="0" lvl="0" marL="0" rtl="0" algn="l">
              <a:spcBef>
                <a:spcPts val="1000"/>
              </a:spcBef>
              <a:spcAft>
                <a:spcPts val="0"/>
              </a:spcAft>
              <a:buNone/>
            </a:pPr>
            <a:r>
              <a:t/>
            </a:r>
            <a:endParaRPr sz="100"/>
          </a:p>
          <a:p>
            <a:pPr indent="0" lvl="0" marL="0" rtl="0" algn="l">
              <a:spcBef>
                <a:spcPts val="1000"/>
              </a:spcBef>
              <a:spcAft>
                <a:spcPts val="0"/>
              </a:spcAft>
              <a:buNone/>
            </a:pPr>
            <a:r>
              <a:t/>
            </a:r>
            <a:endParaRPr/>
          </a:p>
        </p:txBody>
      </p:sp>
      <p:sp>
        <p:nvSpPr>
          <p:cNvPr id="191" name="Google Shape;191;g1d57e69e943_0_0"/>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0503656bf4_0_8"/>
          <p:cNvSpPr txBox="1"/>
          <p:nvPr>
            <p:ph type="title"/>
          </p:nvPr>
        </p:nvSpPr>
        <p:spPr>
          <a:xfrm>
            <a:off x="809976" y="-2081"/>
            <a:ext cx="10926000" cy="1350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fr-FR"/>
              <a:t>For better pitches: The motivated sequence (continued) </a:t>
            </a:r>
            <a:endParaRPr/>
          </a:p>
        </p:txBody>
      </p:sp>
      <p:sp>
        <p:nvSpPr>
          <p:cNvPr id="198" name="Google Shape;198;g20503656bf4_0_8"/>
          <p:cNvSpPr txBox="1"/>
          <p:nvPr>
            <p:ph idx="1" type="body"/>
          </p:nvPr>
        </p:nvSpPr>
        <p:spPr>
          <a:xfrm>
            <a:off x="809427" y="1361080"/>
            <a:ext cx="10926000" cy="5058000"/>
          </a:xfrm>
          <a:prstGeom prst="rect">
            <a:avLst/>
          </a:prstGeom>
        </p:spPr>
        <p:txBody>
          <a:bodyPr anchorCtr="0" anchor="t" bIns="180000" lIns="180000" spcFirstLastPara="1" rIns="180000" wrap="square" tIns="180000">
            <a:normAutofit lnSpcReduction="20000"/>
          </a:bodyPr>
          <a:lstStyle/>
          <a:p>
            <a:pPr indent="0" lvl="0" marL="0" rtl="0" algn="l">
              <a:spcBef>
                <a:spcPts val="1000"/>
              </a:spcBef>
              <a:spcAft>
                <a:spcPts val="0"/>
              </a:spcAft>
              <a:buNone/>
            </a:pPr>
            <a:r>
              <a:t/>
            </a:r>
            <a:endParaRPr/>
          </a:p>
          <a:p>
            <a:pPr indent="-355600" lvl="0" marL="457200" rtl="0" algn="l">
              <a:spcBef>
                <a:spcPts val="1000"/>
              </a:spcBef>
              <a:spcAft>
                <a:spcPts val="0"/>
              </a:spcAft>
              <a:buSzPts val="2000"/>
              <a:buAutoNum type="arabicPeriod" startAt="3"/>
            </a:pPr>
            <a:r>
              <a:rPr b="1" lang="fr-FR"/>
              <a:t>S = Solution:</a:t>
            </a:r>
            <a:r>
              <a:rPr lang="fr-FR"/>
              <a:t> how you plan to solve the problem you presented, your project. Describe your project with enough detail to demonstrate how it connects to the problem, and to give the audience confidence in the solution. Adapt your description to your audience in terms of level of technical details and complexity of the concepts. Diagrams &amp; illustrations are very helpful.</a:t>
            </a:r>
            <a:endParaRPr/>
          </a:p>
          <a:p>
            <a:pPr indent="0" lvl="0" marL="0" rtl="0" algn="l">
              <a:spcBef>
                <a:spcPts val="1000"/>
              </a:spcBef>
              <a:spcAft>
                <a:spcPts val="0"/>
              </a:spcAft>
              <a:buNone/>
            </a:pPr>
            <a:r>
              <a:t/>
            </a:r>
            <a:endParaRPr sz="100"/>
          </a:p>
          <a:p>
            <a:pPr indent="-355600" lvl="0" marL="457200" rtl="0" algn="l">
              <a:spcBef>
                <a:spcPts val="1000"/>
              </a:spcBef>
              <a:spcAft>
                <a:spcPts val="0"/>
              </a:spcAft>
              <a:buSzPts val="2000"/>
              <a:buAutoNum type="arabicPeriod" startAt="3"/>
            </a:pPr>
            <a:r>
              <a:rPr b="1" lang="fr-FR"/>
              <a:t>V = Visualization:</a:t>
            </a:r>
            <a:r>
              <a:rPr lang="fr-FR"/>
              <a:t> give your audience a clear image of what your solution will look like once it is put in place. This can mean a rendering of the final version of a product, a timeline for a campaign, a website, or some other way of really showing people what this will look like in its finished form. Be sure to include some information or description of how the world will be different after the "Need" is fulfilled. Help them visualize the change.</a:t>
            </a:r>
            <a:endParaRPr/>
          </a:p>
          <a:p>
            <a:pPr indent="0" lvl="0" marL="0" rtl="0" algn="l">
              <a:spcBef>
                <a:spcPts val="1000"/>
              </a:spcBef>
              <a:spcAft>
                <a:spcPts val="0"/>
              </a:spcAft>
              <a:buNone/>
            </a:pPr>
            <a:r>
              <a:t/>
            </a:r>
            <a:endParaRPr sz="100"/>
          </a:p>
          <a:p>
            <a:pPr indent="-355600" lvl="0" marL="457200" rtl="0" algn="l">
              <a:spcBef>
                <a:spcPts val="1000"/>
              </a:spcBef>
              <a:spcAft>
                <a:spcPts val="0"/>
              </a:spcAft>
              <a:buSzPts val="2000"/>
              <a:buAutoNum type="arabicPeriod" startAt="3"/>
            </a:pPr>
            <a:r>
              <a:rPr b="1" lang="fr-FR"/>
              <a:t>A = Action:</a:t>
            </a:r>
            <a:r>
              <a:rPr lang="fr-FR"/>
              <a:t> finally, what do you actually want people to </a:t>
            </a:r>
            <a:r>
              <a:rPr b="1" lang="fr-FR"/>
              <a:t>do</a:t>
            </a:r>
            <a:r>
              <a:rPr lang="fr-FR"/>
              <a:t> after they hear your presentation? Should they invest in your company? Sign up for your campaign? Vote for your project? Tell the audience, very specifically, what you want them to do now that they have heard your presentation.</a:t>
            </a:r>
            <a:endParaRPr/>
          </a:p>
        </p:txBody>
      </p:sp>
      <p:sp>
        <p:nvSpPr>
          <p:cNvPr id="199" name="Google Shape;199;g20503656bf4_0_8"/>
          <p:cNvSpPr txBox="1"/>
          <p:nvPr>
            <p:ph idx="12" type="sldNum"/>
          </p:nvPr>
        </p:nvSpPr>
        <p:spPr>
          <a:xfrm>
            <a:off x="11738087" y="6406054"/>
            <a:ext cx="450000" cy="450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000"/>
              <a:buFont typeface="Arial"/>
              <a:buNone/>
            </a:pPr>
            <a:fld id="{00000000-1234-1234-1234-123412341234}" type="slidenum">
              <a:rPr lang="fr-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
          <p:cNvSpPr txBox="1"/>
          <p:nvPr>
            <p:ph type="title"/>
          </p:nvPr>
        </p:nvSpPr>
        <p:spPr>
          <a:xfrm>
            <a:off x="809976" y="-2081"/>
            <a:ext cx="10926000" cy="135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2800"/>
              <a:buFont typeface="Arial"/>
              <a:buNone/>
            </a:pPr>
            <a:r>
              <a:rPr lang="fr-FR"/>
              <a:t>Making your pitch presentation</a:t>
            </a:r>
            <a:endParaRPr/>
          </a:p>
        </p:txBody>
      </p:sp>
      <p:sp>
        <p:nvSpPr>
          <p:cNvPr id="205" name="Google Shape;205;p6"/>
          <p:cNvSpPr txBox="1"/>
          <p:nvPr>
            <p:ph idx="1" type="body"/>
          </p:nvPr>
        </p:nvSpPr>
        <p:spPr>
          <a:xfrm>
            <a:off x="809427" y="1361080"/>
            <a:ext cx="10926000" cy="5058000"/>
          </a:xfrm>
          <a:prstGeom prst="rect">
            <a:avLst/>
          </a:prstGeom>
          <a:noFill/>
          <a:ln>
            <a:noFill/>
          </a:ln>
        </p:spPr>
        <p:txBody>
          <a:bodyPr anchorCtr="0" anchor="t" bIns="180000" lIns="180000" spcFirstLastPara="1" rIns="180000" wrap="square" tIns="180000">
            <a:normAutofit lnSpcReduction="10000"/>
          </a:bodyPr>
          <a:lstStyle/>
          <a:p>
            <a:pPr indent="0" lvl="0" marL="101600" rtl="0" algn="l">
              <a:spcBef>
                <a:spcPts val="1000"/>
              </a:spcBef>
              <a:spcAft>
                <a:spcPts val="0"/>
              </a:spcAft>
              <a:buNone/>
            </a:pPr>
            <a:r>
              <a:rPr lang="fr-FR"/>
              <a:t>Your 5 minute (maximum) presentation should include:</a:t>
            </a:r>
            <a:endParaRPr/>
          </a:p>
          <a:p>
            <a:pPr indent="-355600" lvl="0" marL="457200" rtl="0" algn="l">
              <a:lnSpc>
                <a:spcPct val="115000"/>
              </a:lnSpc>
              <a:spcBef>
                <a:spcPts val="1000"/>
              </a:spcBef>
              <a:spcAft>
                <a:spcPts val="0"/>
              </a:spcAft>
              <a:buSzPts val="2000"/>
              <a:buChar char="›"/>
            </a:pPr>
            <a:r>
              <a:rPr b="1" lang="fr-FR" sz="1900"/>
              <a:t>Why/the problem: </a:t>
            </a:r>
            <a:r>
              <a:rPr lang="fr-FR" sz="1900"/>
              <a:t>The problem you are trying to solve and why that matters. This can include statistics on the amount of waste you are dealing with, or evocative descriptions of the current bad situation. What conditions make it so that this project absolutely needs to happen? We have to care about the presentation before we start seriously listening to it, and that means caring about the problem.</a:t>
            </a:r>
            <a:endParaRPr sz="1900"/>
          </a:p>
          <a:p>
            <a:pPr indent="0" lvl="0" marL="457200" rtl="0" algn="l">
              <a:lnSpc>
                <a:spcPct val="115000"/>
              </a:lnSpc>
              <a:spcBef>
                <a:spcPts val="1000"/>
              </a:spcBef>
              <a:spcAft>
                <a:spcPts val="0"/>
              </a:spcAft>
              <a:buNone/>
            </a:pPr>
            <a:r>
              <a:t/>
            </a:r>
            <a:endParaRPr sz="1900"/>
          </a:p>
          <a:p>
            <a:pPr indent="-355600" lvl="0" marL="457200" rtl="0" algn="l">
              <a:lnSpc>
                <a:spcPct val="115000"/>
              </a:lnSpc>
              <a:spcBef>
                <a:spcPts val="1000"/>
              </a:spcBef>
              <a:spcAft>
                <a:spcPts val="0"/>
              </a:spcAft>
              <a:buSzPts val="2000"/>
              <a:buChar char="›"/>
            </a:pPr>
            <a:r>
              <a:rPr b="1" lang="fr-FR" sz="1900"/>
              <a:t>Your solution: </a:t>
            </a:r>
            <a:r>
              <a:rPr lang="fr-FR" sz="1900"/>
              <a:t>Explain what your response is to the challenge. What is the core concept? How does it work? Who is doing the work? How do you get the resources you need (budget)? What is your plan to make the solution continue functioning long-term? Who are going to be your users/customers? Here, you need to show us what you plan to do and why it is both a good idea and realistic. Images and diagrams are helpful.</a:t>
            </a:r>
            <a:endParaRPr sz="1900"/>
          </a:p>
          <a:p>
            <a:pPr indent="0" lvl="0" marL="0" rtl="0" algn="l">
              <a:lnSpc>
                <a:spcPct val="115000"/>
              </a:lnSpc>
              <a:spcBef>
                <a:spcPts val="1000"/>
              </a:spcBef>
              <a:spcAft>
                <a:spcPts val="0"/>
              </a:spcAft>
              <a:buNone/>
            </a:pPr>
            <a:r>
              <a:rPr b="1" lang="fr-FR" sz="1900"/>
              <a:t>.</a:t>
            </a:r>
            <a:endParaRPr b="1" sz="1900"/>
          </a:p>
        </p:txBody>
      </p:sp>
      <p:sp>
        <p:nvSpPr>
          <p:cNvPr id="206" name="Google Shape;206;p6"/>
          <p:cNvSpPr txBox="1"/>
          <p:nvPr>
            <p:ph idx="12" type="sldNum"/>
          </p:nvPr>
        </p:nvSpPr>
        <p:spPr>
          <a:xfrm>
            <a:off x="11738087" y="6406054"/>
            <a:ext cx="450000" cy="450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fr-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VL">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VL">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