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no-NO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oogle.com/url?sa=i&amp;url=https%3A%2F%2Farchive.ellenmacarthurfoundation.org%2Fexplore%2Fthe-circular-economy-in-detail&amp;psig=AOvVaw298C21gs_fRQonNM5jBUe4&amp;ust=1671721774710000&amp;source=images&amp;cd=vfe&amp;ved=0CBEQjhxqFwoTCMDwwIb_ivwCFQAAAAAdAAAAABAI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eet.techsoup.org/what-we-offer/" TargetMode="External"/><Relationship Id="rId3" Type="http://schemas.openxmlformats.org/officeDocument/2006/relationships/hyperlink" Target="https://circularcomputing.com/about/" TargetMode="External"/><Relationship Id="rId4" Type="http://schemas.openxmlformats.org/officeDocument/2006/relationships/hyperlink" Target="https://www.komatsu.eu/en/genuine-parts/remanufactured-components" TargetMode="External"/><Relationship Id="rId5" Type="http://schemas.openxmlformats.org/officeDocument/2006/relationships/hyperlink" Target="https://www.nibusinessinfo.co.uk/content/what-products-can-be-remanufactured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kwg.at/strom-aus-wasserkraft/" TargetMode="External"/><Relationship Id="rId3" Type="http://schemas.openxmlformats.org/officeDocument/2006/relationships/hyperlink" Target="https://www.tripalium.org/reseau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energie-obereggen.it/#info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u="sng">
                <a:solidFill>
                  <a:schemeClr val="hlink"/>
                </a:solidFill>
                <a:hlinkClick r:id="rId2"/>
              </a:rPr>
              <a:t>https://www.google.com/url?sa=i&amp;url=https%3A%2F%2Farchive.ellenmacarthurfoundation.org%2Fexplore%2Fthe-circular-economy-in-detail&amp;psig=AOvVaw298C21gs_fRQonNM5jBUe4&amp;ust=1671721774710000&amp;source=images&amp;cd=vfe&amp;ved=0CBEQjhxqFwoTCMDwwIb_ivwCFQAAAAAdAAAAABAI</a:t>
            </a:r>
            <a:r>
              <a:rPr lang="no-NO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bebb139b52_0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g1bebb139b52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B2C7C"/>
              </a:solidFill>
              <a:highlight>
                <a:srgbClr val="F9F7F7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1bebb139b52_0_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bebb139b52_0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g1bebb139b52_0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1bebb139b52_0_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bebb139b52_0_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g1bebb139b52_0_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1bebb139b52_0_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bebb139b52_0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g1bebb139b52_0_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other examples: </a:t>
            </a:r>
            <a:r>
              <a:rPr lang="no-NO" u="sng">
                <a:solidFill>
                  <a:schemeClr val="hlink"/>
                </a:solidFill>
                <a:hlinkClick r:id="rId2"/>
              </a:rPr>
              <a:t>https://meet.techsoup.org/what-we-offer/</a:t>
            </a:r>
            <a:r>
              <a:rPr lang="no-NO"/>
              <a:t> ; </a:t>
            </a:r>
            <a:r>
              <a:rPr lang="no-NO" u="sng">
                <a:solidFill>
                  <a:schemeClr val="hlink"/>
                </a:solidFill>
                <a:hlinkClick r:id="rId3"/>
              </a:rPr>
              <a:t>https://circularcomputing.com/about/</a:t>
            </a:r>
            <a:r>
              <a:rPr lang="no-NO"/>
              <a:t> ; </a:t>
            </a:r>
            <a:r>
              <a:rPr lang="no-NO" u="sng">
                <a:solidFill>
                  <a:schemeClr val="hlink"/>
                </a:solidFill>
                <a:hlinkClick r:id="rId4"/>
              </a:rPr>
              <a:t>https://www.komatsu.eu/en/genuine-parts/remanufactured-components</a:t>
            </a:r>
            <a:r>
              <a:rPr lang="no-NO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u="sng">
                <a:solidFill>
                  <a:schemeClr val="hlink"/>
                </a:solidFill>
                <a:hlinkClick r:id="rId5"/>
              </a:rPr>
              <a:t>https://www.nibusinessinfo.co.uk/content/what-products-can-be-remanufactured</a:t>
            </a:r>
            <a:r>
              <a:rPr lang="no-NO"/>
              <a:t> </a:t>
            </a:r>
            <a:endParaRPr/>
          </a:p>
        </p:txBody>
      </p:sp>
      <p:sp>
        <p:nvSpPr>
          <p:cNvPr id="260" name="Google Shape;260;g1bebb139b52_0_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bebb139b52_0_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g1bebb139b52_0_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KWG - </a:t>
            </a:r>
            <a:r>
              <a:rPr lang="no-NO" sz="1000">
                <a:solidFill>
                  <a:srgbClr val="7A7A7A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Kraftwerk Glatzing-Rüstorf eGen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u="sng">
                <a:solidFill>
                  <a:schemeClr val="hlink"/>
                </a:solidFill>
                <a:hlinkClick r:id="rId2"/>
              </a:rPr>
              <a:t>https://www.kwg.at/strom-aus-wasserkraft/</a:t>
            </a:r>
            <a:r>
              <a:rPr lang="no-NO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Repurposing of car alternators in self build windmills: </a:t>
            </a:r>
            <a:r>
              <a:rPr lang="no-NO" sz="1000" u="sng">
                <a:solidFill>
                  <a:srgbClr val="008AA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https://www.tripalium.org/reseau</a:t>
            </a:r>
            <a:endParaRPr/>
          </a:p>
        </p:txBody>
      </p:sp>
      <p:sp>
        <p:nvSpPr>
          <p:cNvPr id="271" name="Google Shape;271;g1bebb139b52_0_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bebb139b52_0_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g1bebb139b52_0_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1bebb139b52_0_9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bebb139b52_0_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g1bebb139b52_0_1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o-NO"/>
              <a:t>cooperative district heating network in Obereggen, Italy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o-NO"/>
              <a:t>runs 100% on locally produced wood waste/chips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u="sng">
                <a:solidFill>
                  <a:schemeClr val="hlink"/>
                </a:solidFill>
                <a:hlinkClick r:id="rId2"/>
              </a:rPr>
              <a:t>http://www.energie-obereggen.it/#info</a:t>
            </a:r>
            <a:r>
              <a:rPr lang="no-NO"/>
              <a:t> </a:t>
            </a:r>
            <a:endParaRPr/>
          </a:p>
        </p:txBody>
      </p:sp>
      <p:sp>
        <p:nvSpPr>
          <p:cNvPr id="290" name="Google Shape;290;g1bebb139b52_0_1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bebb139b52_0_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g1bebb139b52_0_1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g1bebb139b52_0_1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04fda75ec1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g204fda75ec1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g204fda75ec1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bd69473d0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g1bd69473d0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800">
                <a:solidFill>
                  <a:srgbClr val="004357"/>
                </a:solidFill>
                <a:latin typeface="Arial"/>
                <a:ea typeface="Arial"/>
                <a:cs typeface="Arial"/>
                <a:sym typeface="Arial"/>
              </a:rPr>
              <a:t>CE definitions </a:t>
            </a:r>
            <a:r>
              <a:rPr lang="no-NO" sz="2800">
                <a:solidFill>
                  <a:srgbClr val="004357"/>
                </a:solidFill>
                <a:latin typeface="Arial"/>
                <a:ea typeface="Arial"/>
                <a:cs typeface="Arial"/>
                <a:sym typeface="Arial"/>
              </a:rPr>
              <a:t>(highlight variety of them out there)</a:t>
            </a:r>
            <a:endParaRPr/>
          </a:p>
        </p:txBody>
      </p:sp>
      <p:sp>
        <p:nvSpPr>
          <p:cNvPr id="132" name="Google Shape;132;g1bd69473d02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bebb139b52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g1bebb139b52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1bebb139b52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bebb139b52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g1bebb139b52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1bebb139b52_0_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fe407441c7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g1fe407441c7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1fe407441c7_0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fe407441c7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g1fe407441c7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1fe407441c7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bebb139b52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g1bebb139b52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1bebb139b52_0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bebb139b52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g1bebb139b52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1bebb139b52_0_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bebb139b52_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g1bebb139b52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1587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1A1A1A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1bebb139b52_0_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rside lys - stående bilde">
  <p:cSld name="Forside lys - stående bilde"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type="ctrTitle"/>
          </p:nvPr>
        </p:nvSpPr>
        <p:spPr>
          <a:xfrm>
            <a:off x="1619511" y="2054942"/>
            <a:ext cx="5040000" cy="125852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sz="2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1619512" y="3718184"/>
            <a:ext cx="5040000" cy="10504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8139" y="553771"/>
            <a:ext cx="3113909" cy="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/>
          <p:nvPr>
            <p:ph idx="2" type="body"/>
          </p:nvPr>
        </p:nvSpPr>
        <p:spPr>
          <a:xfrm>
            <a:off x="1619512" y="5596146"/>
            <a:ext cx="5040000" cy="908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69696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9696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69696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69696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696"/>
              </a:buClr>
              <a:buSzPts val="1600"/>
              <a:buNone/>
              <a:defRPr sz="1600">
                <a:solidFill>
                  <a:srgbClr val="969696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696"/>
              </a:buClr>
              <a:buSzPts val="1600"/>
              <a:buNone/>
              <a:defRPr sz="1600">
                <a:solidFill>
                  <a:srgbClr val="969696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696"/>
              </a:buClr>
              <a:buSzPts val="1600"/>
              <a:buNone/>
              <a:defRPr sz="1600">
                <a:solidFill>
                  <a:srgbClr val="969696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696"/>
              </a:buClr>
              <a:buSzPts val="1600"/>
              <a:buNone/>
              <a:defRPr sz="1600">
                <a:solidFill>
                  <a:srgbClr val="969696"/>
                </a:solidFill>
              </a:defRPr>
            </a:lvl9pPr>
          </a:lstStyle>
          <a:p/>
        </p:txBody>
      </p:sp>
      <p:cxnSp>
        <p:nvCxnSpPr>
          <p:cNvPr id="19" name="Google Shape;19;p2"/>
          <p:cNvCxnSpPr/>
          <p:nvPr/>
        </p:nvCxnSpPr>
        <p:spPr>
          <a:xfrm>
            <a:off x="1619512" y="5433342"/>
            <a:ext cx="421939" cy="0"/>
          </a:xfrm>
          <a:prstGeom prst="straightConnector1">
            <a:avLst/>
          </a:prstGeom>
          <a:noFill/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" name="Google Shape;20;p2"/>
          <p:cNvSpPr/>
          <p:nvPr>
            <p:ph idx="3" type="pic"/>
          </p:nvPr>
        </p:nvSpPr>
        <p:spPr>
          <a:xfrm>
            <a:off x="7152000" y="0"/>
            <a:ext cx="5040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rside mørk - stående bilde">
  <p:cSld name="Forside mørk - stående bilde">
    <p:bg>
      <p:bgPr>
        <a:solidFill>
          <a:schemeClr val="dk2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/>
          <p:nvPr>
            <p:ph type="ctrTitle"/>
          </p:nvPr>
        </p:nvSpPr>
        <p:spPr>
          <a:xfrm>
            <a:off x="1619512" y="2054942"/>
            <a:ext cx="5040000" cy="125852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1" type="subTitle"/>
          </p:nvPr>
        </p:nvSpPr>
        <p:spPr>
          <a:xfrm>
            <a:off x="1619512" y="3718184"/>
            <a:ext cx="5040000" cy="10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5" name="Google Shape;85;p11"/>
          <p:cNvSpPr txBox="1"/>
          <p:nvPr>
            <p:ph idx="2" type="body"/>
          </p:nvPr>
        </p:nvSpPr>
        <p:spPr>
          <a:xfrm>
            <a:off x="1619512" y="5596146"/>
            <a:ext cx="5040000" cy="908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86" name="Google Shape;86;p11"/>
          <p:cNvCxnSpPr/>
          <p:nvPr/>
        </p:nvCxnSpPr>
        <p:spPr>
          <a:xfrm>
            <a:off x="1619512" y="5433342"/>
            <a:ext cx="421939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" name="Google Shape;87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8140" y="537312"/>
            <a:ext cx="3113908" cy="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1"/>
          <p:cNvSpPr/>
          <p:nvPr>
            <p:ph idx="3" type="pic"/>
          </p:nvPr>
        </p:nvSpPr>
        <p:spPr>
          <a:xfrm>
            <a:off x="7152000" y="0"/>
            <a:ext cx="5040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rside mørk - liggende bilder">
  <p:cSld name="Forside mørk - liggende bilder">
    <p:bg>
      <p:bgPr>
        <a:solidFill>
          <a:schemeClr val="dk2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/>
          <p:nvPr>
            <p:ph type="ctrTitle"/>
          </p:nvPr>
        </p:nvSpPr>
        <p:spPr>
          <a:xfrm>
            <a:off x="1619512" y="2054942"/>
            <a:ext cx="5040000" cy="125852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2"/>
          <p:cNvSpPr txBox="1"/>
          <p:nvPr>
            <p:ph idx="1" type="subTitle"/>
          </p:nvPr>
        </p:nvSpPr>
        <p:spPr>
          <a:xfrm>
            <a:off x="1619512" y="3718184"/>
            <a:ext cx="5040000" cy="10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2" name="Google Shape;92;p12"/>
          <p:cNvSpPr txBox="1"/>
          <p:nvPr>
            <p:ph idx="2" type="body"/>
          </p:nvPr>
        </p:nvSpPr>
        <p:spPr>
          <a:xfrm>
            <a:off x="1619512" y="5596146"/>
            <a:ext cx="5040000" cy="908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93" name="Google Shape;93;p12"/>
          <p:cNvCxnSpPr/>
          <p:nvPr/>
        </p:nvCxnSpPr>
        <p:spPr>
          <a:xfrm>
            <a:off x="1619512" y="5433342"/>
            <a:ext cx="421939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" name="Google Shape;94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8140" y="537312"/>
            <a:ext cx="3113908" cy="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2"/>
          <p:cNvSpPr/>
          <p:nvPr>
            <p:ph idx="3" type="pic"/>
          </p:nvPr>
        </p:nvSpPr>
        <p:spPr>
          <a:xfrm>
            <a:off x="7152000" y="0"/>
            <a:ext cx="5040000" cy="33840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12"/>
          <p:cNvSpPr/>
          <p:nvPr>
            <p:ph idx="4" type="pic"/>
          </p:nvPr>
        </p:nvSpPr>
        <p:spPr>
          <a:xfrm>
            <a:off x="7152000" y="3474000"/>
            <a:ext cx="5040000" cy="3384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killeside lys - stående bilde">
  <p:cSld name="Skilleside lys - stående bilde">
    <p:bg>
      <p:bgPr>
        <a:solidFill>
          <a:schemeClr val="l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3"/>
          <p:cNvSpPr/>
          <p:nvPr>
            <p:ph idx="2" type="pic"/>
          </p:nvPr>
        </p:nvSpPr>
        <p:spPr>
          <a:xfrm>
            <a:off x="6252000" y="5495"/>
            <a:ext cx="5940000" cy="6852505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3"/>
          <p:cNvSpPr txBox="1"/>
          <p:nvPr>
            <p:ph type="ctrTitle"/>
          </p:nvPr>
        </p:nvSpPr>
        <p:spPr>
          <a:xfrm>
            <a:off x="809426" y="1879389"/>
            <a:ext cx="4914000" cy="125852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sz="2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3"/>
          <p:cNvSpPr txBox="1"/>
          <p:nvPr>
            <p:ph idx="1" type="subTitle"/>
          </p:nvPr>
        </p:nvSpPr>
        <p:spPr>
          <a:xfrm>
            <a:off x="809426" y="3703967"/>
            <a:ext cx="4860000" cy="10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101" name="Google Shape;101;p13"/>
          <p:cNvCxnSpPr/>
          <p:nvPr/>
        </p:nvCxnSpPr>
        <p:spPr>
          <a:xfrm>
            <a:off x="809427" y="3434389"/>
            <a:ext cx="421939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killeside mørk - stående bilde">
  <p:cSld name="Skilleside mørk - stående bilde">
    <p:bg>
      <p:bgPr>
        <a:solidFill>
          <a:schemeClr val="dk2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/>
          <p:nvPr>
            <p:ph idx="2" type="pic"/>
          </p:nvPr>
        </p:nvSpPr>
        <p:spPr>
          <a:xfrm>
            <a:off x="6252000" y="5495"/>
            <a:ext cx="5940000" cy="6852505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14"/>
          <p:cNvSpPr txBox="1"/>
          <p:nvPr>
            <p:ph type="ctrTitle"/>
          </p:nvPr>
        </p:nvSpPr>
        <p:spPr>
          <a:xfrm>
            <a:off x="809426" y="1879389"/>
            <a:ext cx="4914000" cy="125852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4"/>
          <p:cNvSpPr txBox="1"/>
          <p:nvPr>
            <p:ph idx="1" type="subTitle"/>
          </p:nvPr>
        </p:nvSpPr>
        <p:spPr>
          <a:xfrm>
            <a:off x="809426" y="3703967"/>
            <a:ext cx="4860000" cy="10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106" name="Google Shape;106;p14"/>
          <p:cNvCxnSpPr/>
          <p:nvPr/>
        </p:nvCxnSpPr>
        <p:spPr>
          <a:xfrm>
            <a:off x="809427" y="3434389"/>
            <a:ext cx="421939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killeside mørk - to liggende bilder">
  <p:cSld name="Skilleside mørk - to liggende bilder">
    <p:bg>
      <p:bgPr>
        <a:solidFill>
          <a:schemeClr val="dk2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/>
          <p:nvPr>
            <p:ph type="ctrTitle"/>
          </p:nvPr>
        </p:nvSpPr>
        <p:spPr>
          <a:xfrm>
            <a:off x="809426" y="1879389"/>
            <a:ext cx="5760000" cy="125852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5"/>
          <p:cNvSpPr txBox="1"/>
          <p:nvPr>
            <p:ph idx="1" type="subTitle"/>
          </p:nvPr>
        </p:nvSpPr>
        <p:spPr>
          <a:xfrm>
            <a:off x="809426" y="3703967"/>
            <a:ext cx="5760000" cy="10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10" name="Google Shape;110;p15"/>
          <p:cNvSpPr/>
          <p:nvPr>
            <p:ph idx="2" type="pic"/>
          </p:nvPr>
        </p:nvSpPr>
        <p:spPr>
          <a:xfrm>
            <a:off x="7152000" y="5495"/>
            <a:ext cx="5040000" cy="3384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11" name="Google Shape;111;p15"/>
          <p:cNvCxnSpPr/>
          <p:nvPr/>
        </p:nvCxnSpPr>
        <p:spPr>
          <a:xfrm>
            <a:off x="809427" y="3434389"/>
            <a:ext cx="421939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2" name="Google Shape;112;p15"/>
          <p:cNvSpPr/>
          <p:nvPr>
            <p:ph idx="3" type="pic"/>
          </p:nvPr>
        </p:nvSpPr>
        <p:spPr>
          <a:xfrm>
            <a:off x="7152000" y="3468783"/>
            <a:ext cx="5040000" cy="3384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m" type="blank">
  <p:cSld name="BLANK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vslutningsside mørk">
  <p:cSld name="Avslutningsside mørk">
    <p:bg>
      <p:bgPr>
        <a:solidFill>
          <a:schemeClr val="dk2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>
            <p:ph type="ctrTitle"/>
          </p:nvPr>
        </p:nvSpPr>
        <p:spPr>
          <a:xfrm>
            <a:off x="2856000" y="5755342"/>
            <a:ext cx="648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16" name="Google Shape;116;p17"/>
          <p:cNvGrpSpPr/>
          <p:nvPr/>
        </p:nvGrpSpPr>
        <p:grpSpPr>
          <a:xfrm>
            <a:off x="3774141" y="1039515"/>
            <a:ext cx="4643718" cy="4052830"/>
            <a:chOff x="5122863" y="2579688"/>
            <a:chExt cx="1946276" cy="1698625"/>
          </a:xfrm>
        </p:grpSpPr>
        <p:sp>
          <p:nvSpPr>
            <p:cNvPr id="117" name="Google Shape;117;p17"/>
            <p:cNvSpPr/>
            <p:nvPr/>
          </p:nvSpPr>
          <p:spPr>
            <a:xfrm>
              <a:off x="5122863" y="2579688"/>
              <a:ext cx="554038" cy="747713"/>
            </a:xfrm>
            <a:custGeom>
              <a:rect b="b" l="l" r="r" t="t"/>
              <a:pathLst>
                <a:path extrusionOk="0" h="471" w="349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7"/>
            <p:cNvSpPr/>
            <p:nvPr/>
          </p:nvSpPr>
          <p:spPr>
            <a:xfrm>
              <a:off x="5756276" y="2579688"/>
              <a:ext cx="1312863" cy="1698625"/>
            </a:xfrm>
            <a:custGeom>
              <a:rect b="b" l="l" r="r" t="t"/>
              <a:pathLst>
                <a:path extrusionOk="0" h="1070" w="827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spalte med bakgrunn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3"/>
          <p:cNvGrpSpPr/>
          <p:nvPr/>
        </p:nvGrpSpPr>
        <p:grpSpPr>
          <a:xfrm>
            <a:off x="279820" y="6504062"/>
            <a:ext cx="250360" cy="218504"/>
            <a:chOff x="5122863" y="2579688"/>
            <a:chExt cx="1946276" cy="1698625"/>
          </a:xfrm>
        </p:grpSpPr>
        <p:sp>
          <p:nvSpPr>
            <p:cNvPr id="23" name="Google Shape;23;p3"/>
            <p:cNvSpPr/>
            <p:nvPr/>
          </p:nvSpPr>
          <p:spPr>
            <a:xfrm>
              <a:off x="5122863" y="2579688"/>
              <a:ext cx="554038" cy="747713"/>
            </a:xfrm>
            <a:custGeom>
              <a:rect b="b" l="l" r="r" t="t"/>
              <a:pathLst>
                <a:path extrusionOk="0" h="471" w="349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5756276" y="2579688"/>
              <a:ext cx="1312863" cy="1698625"/>
            </a:xfrm>
            <a:custGeom>
              <a:rect b="b" l="l" r="r" t="t"/>
              <a:pathLst>
                <a:path extrusionOk="0" h="1070" w="827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" name="Google Shape;25;p3"/>
          <p:cNvSpPr/>
          <p:nvPr/>
        </p:nvSpPr>
        <p:spPr>
          <a:xfrm>
            <a:off x="812602" y="1363946"/>
            <a:ext cx="10926000" cy="5058000"/>
          </a:xfrm>
          <a:prstGeom prst="rect">
            <a:avLst/>
          </a:prstGeom>
          <a:solidFill>
            <a:srgbClr val="F2F2F2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" name="Google Shape;26;p3"/>
          <p:cNvCxnSpPr/>
          <p:nvPr/>
        </p:nvCxnSpPr>
        <p:spPr>
          <a:xfrm>
            <a:off x="809427" y="1358552"/>
            <a:ext cx="109260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" name="Google Shape;27;p3"/>
          <p:cNvSpPr txBox="1"/>
          <p:nvPr>
            <p:ph type="title"/>
          </p:nvPr>
        </p:nvSpPr>
        <p:spPr>
          <a:xfrm>
            <a:off x="809976" y="-2081"/>
            <a:ext cx="109260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809427" y="1361080"/>
            <a:ext cx="10926000" cy="50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180000" spcFirstLastPara="1" rIns="180000" wrap="square" tIns="1800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›"/>
              <a:defRPr sz="2000"/>
            </a:lvl1pPr>
            <a:lvl2pPr indent="-355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Char char="›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Char char="›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Char char="›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Char char="›"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3"/>
          <p:cNvSpPr txBox="1"/>
          <p:nvPr>
            <p:ph idx="11" type="ftr"/>
          </p:nvPr>
        </p:nvSpPr>
        <p:spPr>
          <a:xfrm>
            <a:off x="811950" y="6408000"/>
            <a:ext cx="5252673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"/>
          <p:cNvSpPr txBox="1"/>
          <p:nvPr>
            <p:ph idx="12" type="sldNum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 spalter med bakgrunn">
  <p:cSld name="To spalter med bakgrunn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4"/>
          <p:cNvGrpSpPr/>
          <p:nvPr/>
        </p:nvGrpSpPr>
        <p:grpSpPr>
          <a:xfrm>
            <a:off x="279820" y="6504062"/>
            <a:ext cx="250360" cy="218504"/>
            <a:chOff x="5122863" y="2579688"/>
            <a:chExt cx="1946276" cy="1698625"/>
          </a:xfrm>
        </p:grpSpPr>
        <p:sp>
          <p:nvSpPr>
            <p:cNvPr id="33" name="Google Shape;33;p4"/>
            <p:cNvSpPr/>
            <p:nvPr/>
          </p:nvSpPr>
          <p:spPr>
            <a:xfrm>
              <a:off x="5122863" y="2579688"/>
              <a:ext cx="554038" cy="747713"/>
            </a:xfrm>
            <a:custGeom>
              <a:rect b="b" l="l" r="r" t="t"/>
              <a:pathLst>
                <a:path extrusionOk="0" h="471" w="349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5756276" y="2579688"/>
              <a:ext cx="1312863" cy="1698625"/>
            </a:xfrm>
            <a:custGeom>
              <a:rect b="b" l="l" r="r" t="t"/>
              <a:pathLst>
                <a:path extrusionOk="0" h="1070" w="827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4"/>
          <p:cNvSpPr/>
          <p:nvPr/>
        </p:nvSpPr>
        <p:spPr>
          <a:xfrm>
            <a:off x="810594" y="1352959"/>
            <a:ext cx="5256000" cy="5058000"/>
          </a:xfrm>
          <a:prstGeom prst="rect">
            <a:avLst/>
          </a:prstGeom>
          <a:solidFill>
            <a:srgbClr val="F2F2F2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6480905" y="1351536"/>
            <a:ext cx="5256000" cy="5058000"/>
          </a:xfrm>
          <a:prstGeom prst="rect">
            <a:avLst/>
          </a:prstGeom>
          <a:solidFill>
            <a:srgbClr val="F2F2F2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" name="Google Shape;37;p4"/>
          <p:cNvCxnSpPr/>
          <p:nvPr/>
        </p:nvCxnSpPr>
        <p:spPr>
          <a:xfrm>
            <a:off x="809427" y="1362845"/>
            <a:ext cx="52560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" name="Google Shape;38;p4"/>
          <p:cNvSpPr txBox="1"/>
          <p:nvPr>
            <p:ph type="title"/>
          </p:nvPr>
        </p:nvSpPr>
        <p:spPr>
          <a:xfrm>
            <a:off x="809976" y="-2081"/>
            <a:ext cx="109260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" type="body"/>
          </p:nvPr>
        </p:nvSpPr>
        <p:spPr>
          <a:xfrm>
            <a:off x="802127" y="1364110"/>
            <a:ext cx="5256000" cy="50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180000" spcFirstLastPara="1" rIns="180000" wrap="square" tIns="1800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›"/>
              <a:defRPr sz="2000"/>
            </a:lvl1pPr>
            <a:lvl2pPr indent="-355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2" type="body"/>
          </p:nvPr>
        </p:nvSpPr>
        <p:spPr>
          <a:xfrm>
            <a:off x="6491935" y="1347919"/>
            <a:ext cx="5256000" cy="50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180000" spcFirstLastPara="1" rIns="180000" wrap="square" tIns="1800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›"/>
              <a:defRPr sz="2000"/>
            </a:lvl1pPr>
            <a:lvl2pPr indent="-355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41" name="Google Shape;41;p4"/>
          <p:cNvCxnSpPr/>
          <p:nvPr/>
        </p:nvCxnSpPr>
        <p:spPr>
          <a:xfrm>
            <a:off x="6472438" y="1361941"/>
            <a:ext cx="52560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" name="Google Shape;42;p4"/>
          <p:cNvSpPr txBox="1"/>
          <p:nvPr>
            <p:ph idx="11" type="ftr"/>
          </p:nvPr>
        </p:nvSpPr>
        <p:spPr>
          <a:xfrm>
            <a:off x="811950" y="6408000"/>
            <a:ext cx="5252673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"/>
          <p:cNvSpPr txBox="1"/>
          <p:nvPr>
            <p:ph idx="12" type="sldNum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killeside lys - to liggende bilder">
  <p:cSld name="Skilleside lys - to liggende bilder">
    <p:bg>
      <p:bgPr>
        <a:solidFill>
          <a:schemeClr val="lt1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 txBox="1"/>
          <p:nvPr>
            <p:ph type="ctrTitle"/>
          </p:nvPr>
        </p:nvSpPr>
        <p:spPr>
          <a:xfrm>
            <a:off x="809426" y="1879389"/>
            <a:ext cx="5760000" cy="125852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sz="2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idx="1" type="subTitle"/>
          </p:nvPr>
        </p:nvSpPr>
        <p:spPr>
          <a:xfrm>
            <a:off x="809426" y="3703967"/>
            <a:ext cx="5760000" cy="10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7" name="Google Shape;47;p5"/>
          <p:cNvSpPr/>
          <p:nvPr>
            <p:ph idx="2" type="pic"/>
          </p:nvPr>
        </p:nvSpPr>
        <p:spPr>
          <a:xfrm>
            <a:off x="7152000" y="5495"/>
            <a:ext cx="5040000" cy="3384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48" name="Google Shape;48;p5"/>
          <p:cNvCxnSpPr/>
          <p:nvPr/>
        </p:nvCxnSpPr>
        <p:spPr>
          <a:xfrm>
            <a:off x="809427" y="3434389"/>
            <a:ext cx="421939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9" name="Google Shape;49;p5"/>
          <p:cNvSpPr/>
          <p:nvPr>
            <p:ph idx="3" type="pic"/>
          </p:nvPr>
        </p:nvSpPr>
        <p:spPr>
          <a:xfrm>
            <a:off x="7152000" y="3468783"/>
            <a:ext cx="5040000" cy="3384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spalte uten bakgrunn">
  <p:cSld name="En spalte uten bakgrun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6"/>
          <p:cNvGrpSpPr/>
          <p:nvPr/>
        </p:nvGrpSpPr>
        <p:grpSpPr>
          <a:xfrm>
            <a:off x="279820" y="6504062"/>
            <a:ext cx="250360" cy="218504"/>
            <a:chOff x="5122863" y="2579688"/>
            <a:chExt cx="1946276" cy="1698625"/>
          </a:xfrm>
        </p:grpSpPr>
        <p:sp>
          <p:nvSpPr>
            <p:cNvPr id="52" name="Google Shape;52;p6"/>
            <p:cNvSpPr/>
            <p:nvPr/>
          </p:nvSpPr>
          <p:spPr>
            <a:xfrm>
              <a:off x="5122863" y="2579688"/>
              <a:ext cx="554038" cy="747713"/>
            </a:xfrm>
            <a:custGeom>
              <a:rect b="b" l="l" r="r" t="t"/>
              <a:pathLst>
                <a:path extrusionOk="0" h="471" w="349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5756276" y="2579688"/>
              <a:ext cx="1312863" cy="1698625"/>
            </a:xfrm>
            <a:custGeom>
              <a:rect b="b" l="l" r="r" t="t"/>
              <a:pathLst>
                <a:path extrusionOk="0" h="1070" w="827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6"/>
          <p:cNvSpPr txBox="1"/>
          <p:nvPr>
            <p:ph type="title"/>
          </p:nvPr>
        </p:nvSpPr>
        <p:spPr>
          <a:xfrm>
            <a:off x="809976" y="-2081"/>
            <a:ext cx="109260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6"/>
          <p:cNvSpPr txBox="1"/>
          <p:nvPr>
            <p:ph idx="1" type="body"/>
          </p:nvPr>
        </p:nvSpPr>
        <p:spPr>
          <a:xfrm>
            <a:off x="809976" y="1354730"/>
            <a:ext cx="10926000" cy="50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›"/>
              <a:defRPr sz="2000"/>
            </a:lvl1pPr>
            <a:lvl2pPr indent="-355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1" type="ftr"/>
          </p:nvPr>
        </p:nvSpPr>
        <p:spPr>
          <a:xfrm>
            <a:off x="811950" y="6408000"/>
            <a:ext cx="5252673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12" type="sldNum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 spalter uten bakgrunn">
  <p:cSld name="To spalter uten bakgrunn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7"/>
          <p:cNvGrpSpPr/>
          <p:nvPr/>
        </p:nvGrpSpPr>
        <p:grpSpPr>
          <a:xfrm>
            <a:off x="279820" y="6504062"/>
            <a:ext cx="250360" cy="218504"/>
            <a:chOff x="5122863" y="2579688"/>
            <a:chExt cx="1946276" cy="1698625"/>
          </a:xfrm>
        </p:grpSpPr>
        <p:sp>
          <p:nvSpPr>
            <p:cNvPr id="60" name="Google Shape;60;p7"/>
            <p:cNvSpPr/>
            <p:nvPr/>
          </p:nvSpPr>
          <p:spPr>
            <a:xfrm>
              <a:off x="5122863" y="2579688"/>
              <a:ext cx="554038" cy="747713"/>
            </a:xfrm>
            <a:custGeom>
              <a:rect b="b" l="l" r="r" t="t"/>
              <a:pathLst>
                <a:path extrusionOk="0" h="471" w="349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5756276" y="2579688"/>
              <a:ext cx="1312863" cy="1698625"/>
            </a:xfrm>
            <a:custGeom>
              <a:rect b="b" l="l" r="r" t="t"/>
              <a:pathLst>
                <a:path extrusionOk="0" h="1070" w="827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7"/>
          <p:cNvSpPr txBox="1"/>
          <p:nvPr>
            <p:ph idx="11" type="ftr"/>
          </p:nvPr>
        </p:nvSpPr>
        <p:spPr>
          <a:xfrm>
            <a:off x="811950" y="6408000"/>
            <a:ext cx="5252673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7"/>
          <p:cNvSpPr txBox="1"/>
          <p:nvPr>
            <p:ph idx="12" type="sldNum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64" name="Google Shape;64;p7"/>
          <p:cNvSpPr txBox="1"/>
          <p:nvPr>
            <p:ph type="title"/>
          </p:nvPr>
        </p:nvSpPr>
        <p:spPr>
          <a:xfrm>
            <a:off x="809976" y="-2081"/>
            <a:ext cx="109260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7"/>
          <p:cNvSpPr txBox="1"/>
          <p:nvPr>
            <p:ph idx="1" type="body"/>
          </p:nvPr>
        </p:nvSpPr>
        <p:spPr>
          <a:xfrm>
            <a:off x="809047" y="1352020"/>
            <a:ext cx="5256000" cy="50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180000" spcFirstLastPara="1" rIns="180000" wrap="square" tIns="1800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›"/>
              <a:defRPr sz="2000"/>
            </a:lvl1pPr>
            <a:lvl2pPr indent="-355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7"/>
          <p:cNvSpPr txBox="1"/>
          <p:nvPr>
            <p:ph idx="2" type="body"/>
          </p:nvPr>
        </p:nvSpPr>
        <p:spPr>
          <a:xfrm>
            <a:off x="6479976" y="1347919"/>
            <a:ext cx="5256000" cy="50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180000" spcFirstLastPara="1" rIns="180000" wrap="square" tIns="1800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›"/>
              <a:defRPr sz="2000"/>
            </a:lvl1pPr>
            <a:lvl2pPr indent="-355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eside">
  <p:cSld name="Bildeside">
    <p:bg>
      <p:bgPr>
        <a:solidFill>
          <a:schemeClr val="lt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vslutningsside lys">
  <p:cSld name="Avslutningsside lys">
    <p:bg>
      <p:bgPr>
        <a:solidFill>
          <a:schemeClr val="lt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/>
          <p:nvPr>
            <p:ph type="ctrTitle"/>
          </p:nvPr>
        </p:nvSpPr>
        <p:spPr>
          <a:xfrm>
            <a:off x="2856000" y="5755342"/>
            <a:ext cx="648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sz="2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1" name="Google Shape;71;p9"/>
          <p:cNvGrpSpPr/>
          <p:nvPr/>
        </p:nvGrpSpPr>
        <p:grpSpPr>
          <a:xfrm>
            <a:off x="3774141" y="1039515"/>
            <a:ext cx="4643718" cy="4052830"/>
            <a:chOff x="5122863" y="2579688"/>
            <a:chExt cx="1946276" cy="1698625"/>
          </a:xfrm>
        </p:grpSpPr>
        <p:sp>
          <p:nvSpPr>
            <p:cNvPr id="72" name="Google Shape;72;p9"/>
            <p:cNvSpPr/>
            <p:nvPr/>
          </p:nvSpPr>
          <p:spPr>
            <a:xfrm>
              <a:off x="5122863" y="2579688"/>
              <a:ext cx="554038" cy="747713"/>
            </a:xfrm>
            <a:custGeom>
              <a:rect b="b" l="l" r="r" t="t"/>
              <a:pathLst>
                <a:path extrusionOk="0" h="471" w="349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9"/>
            <p:cNvSpPr/>
            <p:nvPr/>
          </p:nvSpPr>
          <p:spPr>
            <a:xfrm>
              <a:off x="5756276" y="2579688"/>
              <a:ext cx="1312863" cy="1698625"/>
            </a:xfrm>
            <a:custGeom>
              <a:rect b="b" l="l" r="r" t="t"/>
              <a:pathLst>
                <a:path extrusionOk="0" h="1070" w="827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rside lys - to liggende bilder">
  <p:cSld name="Forside lys - to liggende bilder">
    <p:bg>
      <p:bgPr>
        <a:solidFill>
          <a:schemeClr val="lt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 txBox="1"/>
          <p:nvPr>
            <p:ph type="ctrTitle"/>
          </p:nvPr>
        </p:nvSpPr>
        <p:spPr>
          <a:xfrm>
            <a:off x="1619511" y="2054942"/>
            <a:ext cx="5040000" cy="125852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sz="2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0"/>
          <p:cNvSpPr txBox="1"/>
          <p:nvPr>
            <p:ph idx="1" type="subTitle"/>
          </p:nvPr>
        </p:nvSpPr>
        <p:spPr>
          <a:xfrm>
            <a:off x="1619512" y="3718184"/>
            <a:ext cx="5040000" cy="10504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77" name="Google Shape;77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8139" y="553771"/>
            <a:ext cx="3113909" cy="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0"/>
          <p:cNvSpPr txBox="1"/>
          <p:nvPr>
            <p:ph idx="2" type="body"/>
          </p:nvPr>
        </p:nvSpPr>
        <p:spPr>
          <a:xfrm>
            <a:off x="1619512" y="5596146"/>
            <a:ext cx="5040000" cy="908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69696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9696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69696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69696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696"/>
              </a:buClr>
              <a:buSzPts val="1600"/>
              <a:buNone/>
              <a:defRPr sz="1600">
                <a:solidFill>
                  <a:srgbClr val="969696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696"/>
              </a:buClr>
              <a:buSzPts val="1600"/>
              <a:buNone/>
              <a:defRPr sz="1600">
                <a:solidFill>
                  <a:srgbClr val="969696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696"/>
              </a:buClr>
              <a:buSzPts val="1600"/>
              <a:buNone/>
              <a:defRPr sz="1600">
                <a:solidFill>
                  <a:srgbClr val="969696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696"/>
              </a:buClr>
              <a:buSzPts val="1600"/>
              <a:buNone/>
              <a:defRPr sz="1600">
                <a:solidFill>
                  <a:srgbClr val="969696"/>
                </a:solidFill>
              </a:defRPr>
            </a:lvl9pPr>
          </a:lstStyle>
          <a:p/>
        </p:txBody>
      </p:sp>
      <p:cxnSp>
        <p:nvCxnSpPr>
          <p:cNvPr id="79" name="Google Shape;79;p10"/>
          <p:cNvCxnSpPr/>
          <p:nvPr/>
        </p:nvCxnSpPr>
        <p:spPr>
          <a:xfrm>
            <a:off x="1619512" y="5433342"/>
            <a:ext cx="421939" cy="0"/>
          </a:xfrm>
          <a:prstGeom prst="straightConnector1">
            <a:avLst/>
          </a:prstGeom>
          <a:noFill/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0" name="Google Shape;80;p10"/>
          <p:cNvSpPr/>
          <p:nvPr>
            <p:ph idx="3" type="pic"/>
          </p:nvPr>
        </p:nvSpPr>
        <p:spPr>
          <a:xfrm>
            <a:off x="7152000" y="0"/>
            <a:ext cx="5040000" cy="33840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10"/>
          <p:cNvSpPr/>
          <p:nvPr>
            <p:ph idx="4" type="pic"/>
          </p:nvPr>
        </p:nvSpPr>
        <p:spPr>
          <a:xfrm>
            <a:off x="7152000" y="3474000"/>
            <a:ext cx="5040000" cy="3384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03414" y="-1"/>
            <a:ext cx="109260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11859" y="1349999"/>
            <a:ext cx="10927084" cy="50560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›"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›"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›"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›"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›"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811950" y="6408000"/>
            <a:ext cx="5252673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balkon.solar/balkonkraftwerk-selbst-bauen/" TargetMode="External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ecvt.net/service/tune" TargetMode="External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heidelberger-energiegenossenschaft.de/projekte/e-kubator" TargetMode="External"/><Relationship Id="rId4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hitachicm.com/global/en/products/remanufactured/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tripalium.org/reseau" TargetMode="External"/><Relationship Id="rId4" Type="http://schemas.openxmlformats.org/officeDocument/2006/relationships/hyperlink" Target="https://www.kwg.at/strom-aus-wasserkraft/" TargetMode="External"/><Relationship Id="rId5" Type="http://schemas.openxmlformats.org/officeDocument/2006/relationships/image" Target="../media/image21.png"/><Relationship Id="rId6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preciousplastic.com/solutions/products.html" TargetMode="External"/><Relationship Id="rId4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energie-obereggen.it/#info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doi.org/10.1016/j.resconrec.2017.09.005" TargetMode="External"/><Relationship Id="rId4" Type="http://schemas.openxmlformats.org/officeDocument/2006/relationships/hyperlink" Target="https://ec.europa.eu/environment/green-growth/waste-prevention-and-management/index_en.htm" TargetMode="External"/><Relationship Id="rId5" Type="http://schemas.openxmlformats.org/officeDocument/2006/relationships/hyperlink" Target="https://doi.org/10.1016/j.procir.2015.01.026" TargetMode="External"/><Relationship Id="rId6" Type="http://schemas.openxmlformats.org/officeDocument/2006/relationships/hyperlink" Target="https://doi.org/10.1016/j.procir.2016.01.067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circulareconomy.europa.eu/platform/sites/default/files/categorisation_system_for_the_ce.pdf" TargetMode="External"/><Relationship Id="rId4" Type="http://schemas.openxmlformats.org/officeDocument/2006/relationships/hyperlink" Target="https://www.researchgate.net/publication/319314335_Circular_Economy_Measuring_innovation_in_the_product_chain" TargetMode="External"/><Relationship Id="rId9" Type="http://schemas.openxmlformats.org/officeDocument/2006/relationships/hyperlink" Target="https://doi.org/10.1016/j.procir.2016.01.067" TargetMode="External"/><Relationship Id="rId5" Type="http://schemas.openxmlformats.org/officeDocument/2006/relationships/hyperlink" Target="https://commons.wikimedia.org/wiki/File:Flag-map_of_the_Netherlands.svg" TargetMode="External"/><Relationship Id="rId6" Type="http://schemas.openxmlformats.org/officeDocument/2006/relationships/hyperlink" Target="https://upload.wikimedia.org/wikipedia/commons/5/5c/Flag-map_of_the_People%27s_Republic_of_China.svg" TargetMode="External"/><Relationship Id="rId7" Type="http://schemas.openxmlformats.org/officeDocument/2006/relationships/hyperlink" Target="https://commons.wikimedia.org/wiki/File:Flag_map_of_the_European_Union.png" TargetMode="External"/><Relationship Id="rId8" Type="http://schemas.openxmlformats.org/officeDocument/2006/relationships/hyperlink" Target="https://doi.org/10.1016/j.procir.2015.01.026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ec.europa.eu/environment/green-growth/waste-prevention-and-management/index_en.htm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20.png"/><Relationship Id="rId6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doerpsmobil-sh.de/" TargetMode="External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urstrom-mobil.de/fahrzeuge/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oulunverso.com/lampokuvaus-ja-ilmanvaihdonmittaus/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/>
          <p:nvPr>
            <p:ph type="ctrTitle"/>
          </p:nvPr>
        </p:nvSpPr>
        <p:spPr>
          <a:xfrm>
            <a:off x="1619511" y="2054942"/>
            <a:ext cx="5040000" cy="125852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no-NO"/>
              <a:t>C</a:t>
            </a:r>
            <a:r>
              <a:rPr lang="no-NO"/>
              <a:t>ircular economy frameworks and citizen energy examples therein</a:t>
            </a:r>
            <a:endParaRPr/>
          </a:p>
        </p:txBody>
      </p:sp>
      <p:sp>
        <p:nvSpPr>
          <p:cNvPr id="125" name="Google Shape;125;p18"/>
          <p:cNvSpPr txBox="1"/>
          <p:nvPr>
            <p:ph idx="1" type="subTitle"/>
          </p:nvPr>
        </p:nvSpPr>
        <p:spPr>
          <a:xfrm>
            <a:off x="1619512" y="3718184"/>
            <a:ext cx="5040000" cy="10504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</p:txBody>
      </p:sp>
      <p:sp>
        <p:nvSpPr>
          <p:cNvPr id="126" name="Google Shape;126;p18"/>
          <p:cNvSpPr txBox="1"/>
          <p:nvPr>
            <p:ph idx="2" type="body"/>
          </p:nvPr>
        </p:nvSpPr>
        <p:spPr>
          <a:xfrm>
            <a:off x="1619512" y="5596146"/>
            <a:ext cx="5040000" cy="908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no-NO"/>
              <a:t>Constantin v. Beck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br>
              <a:rPr lang="no-NO"/>
            </a:br>
            <a:r>
              <a:rPr lang="no-NO"/>
              <a:t>February 2023</a:t>
            </a:r>
            <a:endParaRPr/>
          </a:p>
        </p:txBody>
      </p:sp>
      <p:sp>
        <p:nvSpPr>
          <p:cNvPr id="127" name="Google Shape;127;p18"/>
          <p:cNvSpPr/>
          <p:nvPr>
            <p:ph idx="3" type="pic"/>
          </p:nvPr>
        </p:nvSpPr>
        <p:spPr>
          <a:xfrm>
            <a:off x="7152000" y="0"/>
            <a:ext cx="504000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128" name="Google Shape;12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5963" y="1007375"/>
            <a:ext cx="7172075" cy="4843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7"/>
          <p:cNvSpPr txBox="1"/>
          <p:nvPr>
            <p:ph type="title"/>
          </p:nvPr>
        </p:nvSpPr>
        <p:spPr>
          <a:xfrm>
            <a:off x="809976" y="-2081"/>
            <a:ext cx="109260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no-NO" sz="4000">
                <a:solidFill>
                  <a:srgbClr val="000000"/>
                </a:solidFill>
              </a:rPr>
              <a:t>R3: Reuse</a:t>
            </a:r>
            <a:endParaRPr sz="4600"/>
          </a:p>
        </p:txBody>
      </p:sp>
      <p:sp>
        <p:nvSpPr>
          <p:cNvPr id="233" name="Google Shape;233;p27"/>
          <p:cNvSpPr txBox="1"/>
          <p:nvPr>
            <p:ph idx="1" type="body"/>
          </p:nvPr>
        </p:nvSpPr>
        <p:spPr>
          <a:xfrm>
            <a:off x="809425" y="1361066"/>
            <a:ext cx="10926000" cy="50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180000" spcFirstLastPara="1" rIns="180000" wrap="square" tIns="180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/>
          </a:p>
        </p:txBody>
      </p:sp>
      <p:sp>
        <p:nvSpPr>
          <p:cNvPr id="234" name="Google Shape;234;p27"/>
          <p:cNvSpPr txBox="1"/>
          <p:nvPr>
            <p:ph idx="11" type="ftr"/>
          </p:nvPr>
        </p:nvSpPr>
        <p:spPr>
          <a:xfrm>
            <a:off x="811950" y="6408000"/>
            <a:ext cx="10926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u="sng">
                <a:solidFill>
                  <a:schemeClr val="hlink"/>
                </a:solidFill>
                <a:hlinkClick r:id="rId3"/>
              </a:rPr>
              <a:t>https://balkon.solar/balkonkraftwerk-selbst-bauen/</a:t>
            </a:r>
            <a:r>
              <a:rPr lang="no-NO"/>
              <a:t> </a:t>
            </a:r>
            <a:endParaRPr/>
          </a:p>
        </p:txBody>
      </p:sp>
      <p:sp>
        <p:nvSpPr>
          <p:cNvPr id="235" name="Google Shape;235;p27"/>
          <p:cNvSpPr txBox="1"/>
          <p:nvPr>
            <p:ph idx="12" type="sldNum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236" name="Google Shape;23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4038" y="1361075"/>
            <a:ext cx="7563924" cy="504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8"/>
          <p:cNvSpPr txBox="1"/>
          <p:nvPr>
            <p:ph type="title"/>
          </p:nvPr>
        </p:nvSpPr>
        <p:spPr>
          <a:xfrm>
            <a:off x="809976" y="-2081"/>
            <a:ext cx="109260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no-NO" sz="4000">
                <a:solidFill>
                  <a:srgbClr val="000000"/>
                </a:solidFill>
              </a:rPr>
              <a:t>R4: Repair</a:t>
            </a:r>
            <a:endParaRPr sz="4600"/>
          </a:p>
        </p:txBody>
      </p:sp>
      <p:sp>
        <p:nvSpPr>
          <p:cNvPr id="243" name="Google Shape;243;p28"/>
          <p:cNvSpPr txBox="1"/>
          <p:nvPr>
            <p:ph idx="1" type="body"/>
          </p:nvPr>
        </p:nvSpPr>
        <p:spPr>
          <a:xfrm>
            <a:off x="809425" y="1361066"/>
            <a:ext cx="10926000" cy="50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180000" spcFirstLastPara="1" rIns="180000" wrap="square" tIns="180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/>
          </a:p>
        </p:txBody>
      </p:sp>
      <p:sp>
        <p:nvSpPr>
          <p:cNvPr id="244" name="Google Shape;244;p28"/>
          <p:cNvSpPr txBox="1"/>
          <p:nvPr>
            <p:ph idx="11" type="ftr"/>
          </p:nvPr>
        </p:nvSpPr>
        <p:spPr>
          <a:xfrm>
            <a:off x="811950" y="6408000"/>
            <a:ext cx="10926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u="sng">
                <a:solidFill>
                  <a:schemeClr val="hlink"/>
                </a:solidFill>
                <a:hlinkClick r:id="rId3"/>
              </a:rPr>
              <a:t>https://www.ecvt.net/service/tune</a:t>
            </a:r>
            <a:r>
              <a:rPr lang="no-NO"/>
              <a:t> </a:t>
            </a:r>
            <a:endParaRPr/>
          </a:p>
        </p:txBody>
      </p:sp>
      <p:sp>
        <p:nvSpPr>
          <p:cNvPr id="245" name="Google Shape;245;p28"/>
          <p:cNvSpPr txBox="1"/>
          <p:nvPr>
            <p:ph idx="12" type="sldNum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246" name="Google Shape;24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7875" y="1483900"/>
            <a:ext cx="9576250" cy="478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9"/>
          <p:cNvSpPr txBox="1"/>
          <p:nvPr>
            <p:ph type="title"/>
          </p:nvPr>
        </p:nvSpPr>
        <p:spPr>
          <a:xfrm>
            <a:off x="809976" y="-2081"/>
            <a:ext cx="109260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no-NO" sz="4000">
                <a:solidFill>
                  <a:srgbClr val="000000"/>
                </a:solidFill>
              </a:rPr>
              <a:t>R5: Refurbish</a:t>
            </a:r>
            <a:endParaRPr sz="4600"/>
          </a:p>
        </p:txBody>
      </p:sp>
      <p:sp>
        <p:nvSpPr>
          <p:cNvPr id="253" name="Google Shape;253;p29"/>
          <p:cNvSpPr txBox="1"/>
          <p:nvPr>
            <p:ph idx="1" type="body"/>
          </p:nvPr>
        </p:nvSpPr>
        <p:spPr>
          <a:xfrm>
            <a:off x="809425" y="1361066"/>
            <a:ext cx="10926000" cy="50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180000" spcFirstLastPara="1" rIns="180000" wrap="square" tIns="180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/>
          </a:p>
        </p:txBody>
      </p:sp>
      <p:sp>
        <p:nvSpPr>
          <p:cNvPr id="254" name="Google Shape;254;p29"/>
          <p:cNvSpPr txBox="1"/>
          <p:nvPr>
            <p:ph idx="11" type="ftr"/>
          </p:nvPr>
        </p:nvSpPr>
        <p:spPr>
          <a:xfrm>
            <a:off x="811950" y="6408000"/>
            <a:ext cx="10926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u="sng">
                <a:solidFill>
                  <a:schemeClr val="hlink"/>
                </a:solidFill>
                <a:hlinkClick r:id="rId3"/>
              </a:rPr>
              <a:t>https://www.heidelberger-energiegenossenschaft.de/projekte/e-kubator</a:t>
            </a:r>
            <a:r>
              <a:rPr lang="no-NO"/>
              <a:t> </a:t>
            </a:r>
            <a:endParaRPr/>
          </a:p>
        </p:txBody>
      </p:sp>
      <p:sp>
        <p:nvSpPr>
          <p:cNvPr id="255" name="Google Shape;255;p29"/>
          <p:cNvSpPr txBox="1"/>
          <p:nvPr>
            <p:ph idx="12" type="sldNum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256" name="Google Shape;25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3338" y="1467863"/>
            <a:ext cx="6425320" cy="482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0"/>
          <p:cNvSpPr txBox="1"/>
          <p:nvPr>
            <p:ph type="title"/>
          </p:nvPr>
        </p:nvSpPr>
        <p:spPr>
          <a:xfrm>
            <a:off x="809976" y="-2081"/>
            <a:ext cx="109260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no-NO" sz="4000">
                <a:solidFill>
                  <a:srgbClr val="000000"/>
                </a:solidFill>
              </a:rPr>
              <a:t>R6: Remanufacture</a:t>
            </a:r>
            <a:endParaRPr sz="4600"/>
          </a:p>
        </p:txBody>
      </p:sp>
      <p:sp>
        <p:nvSpPr>
          <p:cNvPr id="263" name="Google Shape;263;p30"/>
          <p:cNvSpPr txBox="1"/>
          <p:nvPr>
            <p:ph idx="11" type="ftr"/>
          </p:nvPr>
        </p:nvSpPr>
        <p:spPr>
          <a:xfrm>
            <a:off x="811950" y="6408000"/>
            <a:ext cx="10926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u="sng">
                <a:solidFill>
                  <a:schemeClr val="hlink"/>
                </a:solidFill>
                <a:hlinkClick r:id="rId3"/>
              </a:rPr>
              <a:t>https://www.hitachicm.com/global/en/products/remanufactured/</a:t>
            </a:r>
            <a:r>
              <a:rPr lang="no-NO"/>
              <a:t> </a:t>
            </a:r>
            <a:endParaRPr/>
          </a:p>
        </p:txBody>
      </p:sp>
      <p:sp>
        <p:nvSpPr>
          <p:cNvPr id="264" name="Google Shape;264;p30"/>
          <p:cNvSpPr txBox="1"/>
          <p:nvPr>
            <p:ph idx="12" type="sldNum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265" name="Google Shape;2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9703" y="2207388"/>
            <a:ext cx="4973850" cy="33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0"/>
          <p:cNvPicPr preferRelativeResize="0"/>
          <p:nvPr/>
        </p:nvPicPr>
        <p:blipFill rotWithShape="1">
          <a:blip r:embed="rId5">
            <a:alphaModFix/>
          </a:blip>
          <a:srcRect b="5042" l="0" r="0" t="0"/>
          <a:stretch/>
        </p:blipFill>
        <p:spPr>
          <a:xfrm>
            <a:off x="914425" y="2525276"/>
            <a:ext cx="5607000" cy="302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0"/>
          <p:cNvSpPr/>
          <p:nvPr/>
        </p:nvSpPr>
        <p:spPr>
          <a:xfrm>
            <a:off x="2245650" y="1896550"/>
            <a:ext cx="2644272" cy="1350000"/>
          </a:xfrm>
          <a:prstGeom prst="cloud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6800">
                <a:solidFill>
                  <a:schemeClr val="dk2"/>
                </a:solidFill>
              </a:rPr>
              <a:t>?</a:t>
            </a:r>
            <a:endParaRPr sz="6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1"/>
          <p:cNvSpPr txBox="1"/>
          <p:nvPr>
            <p:ph type="title"/>
          </p:nvPr>
        </p:nvSpPr>
        <p:spPr>
          <a:xfrm>
            <a:off x="809976" y="-2081"/>
            <a:ext cx="109260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no-NO" sz="4000">
                <a:solidFill>
                  <a:srgbClr val="000000"/>
                </a:solidFill>
              </a:rPr>
              <a:t>R7: Repurpose</a:t>
            </a:r>
            <a:endParaRPr sz="4600"/>
          </a:p>
        </p:txBody>
      </p:sp>
      <p:sp>
        <p:nvSpPr>
          <p:cNvPr id="274" name="Google Shape;274;p31"/>
          <p:cNvSpPr txBox="1"/>
          <p:nvPr>
            <p:ph idx="11" type="ftr"/>
          </p:nvPr>
        </p:nvSpPr>
        <p:spPr>
          <a:xfrm>
            <a:off x="811950" y="6408000"/>
            <a:ext cx="10926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u="sng">
                <a:solidFill>
                  <a:schemeClr val="hlink"/>
                </a:solidFill>
                <a:hlinkClick r:id="rId3"/>
              </a:rPr>
              <a:t>https://www.tripalium.org/reseau</a:t>
            </a:r>
            <a:r>
              <a:rPr lang="no-NO"/>
              <a:t> ; </a:t>
            </a:r>
            <a:r>
              <a:rPr lang="no-NO" u="sng">
                <a:solidFill>
                  <a:schemeClr val="hlink"/>
                </a:solidFill>
                <a:hlinkClick r:id="rId4"/>
              </a:rPr>
              <a:t>https://www.kwg.at/strom-aus-wasserkraft/</a:t>
            </a:r>
            <a:r>
              <a:rPr lang="no-NO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1"/>
          <p:cNvSpPr txBox="1"/>
          <p:nvPr>
            <p:ph idx="12" type="sldNum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276" name="Google Shape;27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4575" y="1776232"/>
            <a:ext cx="5500728" cy="4203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6663" y="1776225"/>
            <a:ext cx="5199488" cy="420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2"/>
          <p:cNvSpPr txBox="1"/>
          <p:nvPr>
            <p:ph type="title"/>
          </p:nvPr>
        </p:nvSpPr>
        <p:spPr>
          <a:xfrm>
            <a:off x="809976" y="-2081"/>
            <a:ext cx="109260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no-NO" sz="4000">
                <a:solidFill>
                  <a:srgbClr val="000000"/>
                </a:solidFill>
              </a:rPr>
              <a:t>R8: Recycle</a:t>
            </a:r>
            <a:endParaRPr sz="4600"/>
          </a:p>
        </p:txBody>
      </p:sp>
      <p:sp>
        <p:nvSpPr>
          <p:cNvPr id="284" name="Google Shape;284;p32"/>
          <p:cNvSpPr txBox="1"/>
          <p:nvPr>
            <p:ph idx="11" type="ftr"/>
          </p:nvPr>
        </p:nvSpPr>
        <p:spPr>
          <a:xfrm>
            <a:off x="811950" y="6408000"/>
            <a:ext cx="10926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u="sng">
                <a:solidFill>
                  <a:schemeClr val="hlink"/>
                </a:solidFill>
                <a:hlinkClick r:id="rId3"/>
              </a:rPr>
              <a:t>https://preciousplastic.com/solutions/products.html</a:t>
            </a:r>
            <a:r>
              <a:rPr lang="no-NO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2"/>
          <p:cNvSpPr txBox="1"/>
          <p:nvPr>
            <p:ph idx="12" type="sldNum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286" name="Google Shape;28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0779" y="1440663"/>
            <a:ext cx="5930450" cy="487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3"/>
          <p:cNvSpPr txBox="1"/>
          <p:nvPr>
            <p:ph type="title"/>
          </p:nvPr>
        </p:nvSpPr>
        <p:spPr>
          <a:xfrm>
            <a:off x="809976" y="-2081"/>
            <a:ext cx="109260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no-NO" sz="4000">
                <a:solidFill>
                  <a:srgbClr val="000000"/>
                </a:solidFill>
              </a:rPr>
              <a:t>R9: Recover</a:t>
            </a:r>
            <a:endParaRPr sz="4600"/>
          </a:p>
        </p:txBody>
      </p:sp>
      <p:sp>
        <p:nvSpPr>
          <p:cNvPr id="293" name="Google Shape;293;p33"/>
          <p:cNvSpPr txBox="1"/>
          <p:nvPr>
            <p:ph idx="1" type="body"/>
          </p:nvPr>
        </p:nvSpPr>
        <p:spPr>
          <a:xfrm>
            <a:off x="809425" y="1361066"/>
            <a:ext cx="10926000" cy="50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180000" spcFirstLastPara="1" rIns="180000" wrap="square" tIns="180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/>
          </a:p>
        </p:txBody>
      </p:sp>
      <p:sp>
        <p:nvSpPr>
          <p:cNvPr id="294" name="Google Shape;294;p33"/>
          <p:cNvSpPr txBox="1"/>
          <p:nvPr>
            <p:ph idx="11" type="ftr"/>
          </p:nvPr>
        </p:nvSpPr>
        <p:spPr>
          <a:xfrm>
            <a:off x="811950" y="6408000"/>
            <a:ext cx="10926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u="sng">
                <a:solidFill>
                  <a:schemeClr val="hlink"/>
                </a:solidFill>
                <a:hlinkClick r:id="rId3"/>
              </a:rPr>
              <a:t>http://www.energie-obereggen.it/#info</a:t>
            </a:r>
            <a:r>
              <a:rPr lang="no-NO"/>
              <a:t> </a:t>
            </a:r>
            <a:endParaRPr/>
          </a:p>
        </p:txBody>
      </p:sp>
      <p:sp>
        <p:nvSpPr>
          <p:cNvPr id="295" name="Google Shape;295;p33"/>
          <p:cNvSpPr txBox="1"/>
          <p:nvPr>
            <p:ph idx="12" type="sldNum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296" name="Google Shape;29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2684" y="1555688"/>
            <a:ext cx="6192740" cy="464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425" y="1555650"/>
            <a:ext cx="6192750" cy="464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4"/>
          <p:cNvSpPr txBox="1"/>
          <p:nvPr>
            <p:ph type="title"/>
          </p:nvPr>
        </p:nvSpPr>
        <p:spPr>
          <a:xfrm>
            <a:off x="809976" y="-2081"/>
            <a:ext cx="109260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no-NO" sz="4000">
                <a:solidFill>
                  <a:srgbClr val="000000"/>
                </a:solidFill>
              </a:rPr>
              <a:t>Literature &amp; further readings</a:t>
            </a:r>
            <a:endParaRPr sz="4600"/>
          </a:p>
        </p:txBody>
      </p:sp>
      <p:sp>
        <p:nvSpPr>
          <p:cNvPr id="304" name="Google Shape;304;p34"/>
          <p:cNvSpPr txBox="1"/>
          <p:nvPr>
            <p:ph idx="1" type="body"/>
          </p:nvPr>
        </p:nvSpPr>
        <p:spPr>
          <a:xfrm>
            <a:off x="809425" y="1361066"/>
            <a:ext cx="10926000" cy="50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180000" spcFirstLastPara="1" rIns="180000" wrap="square" tIns="180000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›"/>
            </a:pPr>
            <a:r>
              <a:rPr lang="no-NO" sz="2200"/>
              <a:t>Kirchherr, Julian, Denise Reike, and Marko Hekkert. 2017. "Conceptualizing the circular economy: An analysis of 114 definitions." Resources, Conservation and Recycling 127: 221-232. </a:t>
            </a:r>
            <a:r>
              <a:rPr lang="no-NO" sz="2200" u="sng">
                <a:solidFill>
                  <a:schemeClr val="hlink"/>
                </a:solidFill>
                <a:hlinkClick r:id="rId3"/>
              </a:rPr>
              <a:t>https://doi.org/10.1016/j.resconrec.2017.09.005</a:t>
            </a:r>
            <a:r>
              <a:rPr lang="no-NO" sz="2200"/>
              <a:t>.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›"/>
            </a:pPr>
            <a:r>
              <a:rPr lang="no-NO" sz="2200" u="sng">
                <a:solidFill>
                  <a:schemeClr val="hlink"/>
                </a:solidFill>
                <a:hlinkClick r:id="rId4"/>
              </a:rPr>
              <a:t>https://ec.europa.eu/environment/green-growth/waste-prevention-and-management/index_en.htm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›"/>
            </a:pPr>
            <a:r>
              <a:rPr lang="no-NO" sz="2200"/>
              <a:t>Sihvonen, Siru, and Tuomas Ritola. 2015. "Conceptualizing ReX for aggregating end-of-life strategies in product development." Procedia Cirp 29: 639-644. </a:t>
            </a:r>
            <a:r>
              <a:rPr lang="no-NO" sz="2200" u="sng">
                <a:solidFill>
                  <a:schemeClr val="hlink"/>
                </a:solidFill>
                <a:hlinkClick r:id="rId5"/>
              </a:rPr>
              <a:t>https://doi.org/10.1016/j.procir.2015.01.026</a:t>
            </a:r>
            <a:r>
              <a:rPr lang="no-NO" sz="2200"/>
              <a:t>.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›"/>
            </a:pPr>
            <a:r>
              <a:rPr lang="no-NO" sz="2200"/>
              <a:t>Jawahir, Ibrahim S., and Ryan Bradley. </a:t>
            </a:r>
            <a:r>
              <a:rPr lang="no-NO" sz="2200"/>
              <a:t>2016.</a:t>
            </a:r>
            <a:r>
              <a:rPr lang="no-NO" sz="2200"/>
              <a:t>"Technological elements of circular economy and the principles of 6R-based closed-loop material flow in sustainable manufacturing." Procedia Cirp 40: 103-108. </a:t>
            </a:r>
            <a:r>
              <a:rPr lang="no-NO" sz="2200" u="sng">
                <a:solidFill>
                  <a:schemeClr val="hlink"/>
                </a:solidFill>
                <a:hlinkClick r:id="rId6"/>
              </a:rPr>
              <a:t>https://doi.org/10.1016/j.procir.2016.01.067</a:t>
            </a:r>
            <a:r>
              <a:rPr lang="no-NO" sz="2200"/>
              <a:t>. </a:t>
            </a:r>
            <a:endParaRPr sz="2200"/>
          </a:p>
        </p:txBody>
      </p:sp>
      <p:sp>
        <p:nvSpPr>
          <p:cNvPr id="305" name="Google Shape;305;p34"/>
          <p:cNvSpPr txBox="1"/>
          <p:nvPr>
            <p:ph idx="11" type="ftr"/>
          </p:nvPr>
        </p:nvSpPr>
        <p:spPr>
          <a:xfrm>
            <a:off x="811950" y="6408000"/>
            <a:ext cx="10926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4"/>
          <p:cNvSpPr txBox="1"/>
          <p:nvPr>
            <p:ph idx="12" type="sldNum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5"/>
          <p:cNvSpPr txBox="1"/>
          <p:nvPr>
            <p:ph type="title"/>
          </p:nvPr>
        </p:nvSpPr>
        <p:spPr>
          <a:xfrm>
            <a:off x="809976" y="-2081"/>
            <a:ext cx="109260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no-NO" sz="4000">
                <a:solidFill>
                  <a:srgbClr val="000000"/>
                </a:solidFill>
              </a:rPr>
              <a:t>Literature &amp; further readings ctd.</a:t>
            </a:r>
            <a:endParaRPr sz="4600"/>
          </a:p>
        </p:txBody>
      </p:sp>
      <p:sp>
        <p:nvSpPr>
          <p:cNvPr id="313" name="Google Shape;313;p35"/>
          <p:cNvSpPr txBox="1"/>
          <p:nvPr>
            <p:ph idx="1" type="body"/>
          </p:nvPr>
        </p:nvSpPr>
        <p:spPr>
          <a:xfrm>
            <a:off x="809425" y="1361066"/>
            <a:ext cx="10926000" cy="50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180000" spcFirstLastPara="1" rIns="180000" wrap="square" tIns="180000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›"/>
            </a:pPr>
            <a:r>
              <a:rPr lang="no-NO" sz="12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https://circulareconomy.europa.eu/platform/sites/default/files/categorisation_system_for_the_ce.pdf</a:t>
            </a:r>
            <a:r>
              <a:rPr lang="no-NO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›"/>
            </a:pPr>
            <a:r>
              <a:rPr lang="no-NO" sz="12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https://www.researchgate.net/publication/319314335_Circular_Economy_Measuring_innovation_in_the_product_chain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›"/>
            </a:pPr>
            <a:r>
              <a:rPr lang="no-NO" sz="12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https://commons.wikimedia.org/wiki/File:Flag-map_of_the_Netherlands.svg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›"/>
            </a:pPr>
            <a:r>
              <a:rPr lang="no-NO" sz="12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https://upload.wikimedia.org/wikipedia/commons/5/5c/Flag-map_of_the_People%27s_Republic_of_China.svg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›"/>
            </a:pPr>
            <a:r>
              <a:rPr lang="no-NO" sz="12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https://commons.wikimedia.org/wiki/File:Flag_map_of_the_European_Union.png</a:t>
            </a:r>
            <a:r>
              <a:rPr lang="no-NO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›"/>
            </a:pPr>
            <a:r>
              <a:rPr lang="no-NO" sz="1050">
                <a:solidFill>
                  <a:srgbClr val="007398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https://doi.org/10.1016/j.procir.2015.01.026</a:t>
            </a:r>
            <a:r>
              <a:rPr lang="no-NO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›"/>
            </a:pPr>
            <a:r>
              <a:rPr lang="no-NO" sz="1050">
                <a:solidFill>
                  <a:srgbClr val="007398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https://doi.org/10.1016/j.procir.2016.01.067</a:t>
            </a:r>
            <a:endParaRPr sz="2200"/>
          </a:p>
        </p:txBody>
      </p:sp>
      <p:sp>
        <p:nvSpPr>
          <p:cNvPr id="314" name="Google Shape;314;p35"/>
          <p:cNvSpPr txBox="1"/>
          <p:nvPr>
            <p:ph idx="11" type="ftr"/>
          </p:nvPr>
        </p:nvSpPr>
        <p:spPr>
          <a:xfrm>
            <a:off x="811950" y="6408000"/>
            <a:ext cx="10926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5"/>
          <p:cNvSpPr txBox="1"/>
          <p:nvPr>
            <p:ph idx="12" type="sldNum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/>
          <p:nvPr>
            <p:ph type="title"/>
          </p:nvPr>
        </p:nvSpPr>
        <p:spPr>
          <a:xfrm>
            <a:off x="809976" y="-2081"/>
            <a:ext cx="109260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no-NO" sz="4000"/>
              <a:t>Outline</a:t>
            </a:r>
            <a:endParaRPr sz="4600"/>
          </a:p>
        </p:txBody>
      </p:sp>
      <p:sp>
        <p:nvSpPr>
          <p:cNvPr id="135" name="Google Shape;135;p19"/>
          <p:cNvSpPr txBox="1"/>
          <p:nvPr>
            <p:ph idx="1" type="body"/>
          </p:nvPr>
        </p:nvSpPr>
        <p:spPr>
          <a:xfrm>
            <a:off x="809425" y="1361066"/>
            <a:ext cx="10926000" cy="50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180000" spcFirstLastPara="1" rIns="180000" wrap="square" tIns="180000">
            <a:noAutofit/>
          </a:bodyPr>
          <a:lstStyle/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no-NO" sz="2800"/>
              <a:t>A d</a:t>
            </a:r>
            <a:r>
              <a:rPr lang="no-NO" sz="2800"/>
              <a:t>efinition of circular economy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no-NO" sz="2800"/>
              <a:t>EU w</a:t>
            </a:r>
            <a:r>
              <a:rPr lang="no-NO" sz="2800"/>
              <a:t>aste hierarchy</a:t>
            </a:r>
            <a:endParaRPr sz="2800"/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no-NO" sz="2800"/>
              <a:t>3R, 4R and 6R frameworks</a:t>
            </a:r>
            <a:endParaRPr sz="2800"/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no-NO" sz="2800"/>
              <a:t>Examples of 9R's in community energy</a:t>
            </a:r>
            <a:endParaRPr sz="2800"/>
          </a:p>
        </p:txBody>
      </p:sp>
      <p:sp>
        <p:nvSpPr>
          <p:cNvPr id="136" name="Google Shape;136;p19"/>
          <p:cNvSpPr txBox="1"/>
          <p:nvPr>
            <p:ph idx="11" type="ftr"/>
          </p:nvPr>
        </p:nvSpPr>
        <p:spPr>
          <a:xfrm>
            <a:off x="811950" y="6408000"/>
            <a:ext cx="52527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9"/>
          <p:cNvSpPr txBox="1"/>
          <p:nvPr>
            <p:ph idx="12" type="sldNum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/>
          <p:nvPr>
            <p:ph type="title"/>
          </p:nvPr>
        </p:nvSpPr>
        <p:spPr>
          <a:xfrm>
            <a:off x="809976" y="-2081"/>
            <a:ext cx="109260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no-NO" sz="4000"/>
              <a:t>Definition of circular economy</a:t>
            </a:r>
            <a:endParaRPr sz="4600"/>
          </a:p>
        </p:txBody>
      </p:sp>
      <p:sp>
        <p:nvSpPr>
          <p:cNvPr id="144" name="Google Shape;144;p20"/>
          <p:cNvSpPr txBox="1"/>
          <p:nvPr>
            <p:ph idx="1" type="body"/>
          </p:nvPr>
        </p:nvSpPr>
        <p:spPr>
          <a:xfrm>
            <a:off x="809425" y="1361066"/>
            <a:ext cx="10926000" cy="50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180000" spcFirstLastPara="1" rIns="180000" wrap="square" tIns="180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no-NO" sz="2500"/>
              <a:t>“A circular economy describes an economic system that is based on </a:t>
            </a:r>
            <a:r>
              <a:rPr b="1" lang="no-NO" sz="2500"/>
              <a:t>business models</a:t>
            </a:r>
            <a:r>
              <a:rPr lang="no-NO" sz="2500"/>
              <a:t> which replace the ‘end-of-life’ concept with </a:t>
            </a:r>
            <a:r>
              <a:rPr b="1" lang="no-NO" sz="2500"/>
              <a:t>reducing</a:t>
            </a:r>
            <a:r>
              <a:rPr lang="no-NO" sz="2500"/>
              <a:t>, alternatively </a:t>
            </a:r>
            <a:r>
              <a:rPr b="1" lang="no-NO" sz="2500"/>
              <a:t>reusing, recycling</a:t>
            </a:r>
            <a:r>
              <a:rPr lang="no-NO" sz="2500"/>
              <a:t> and </a:t>
            </a:r>
            <a:r>
              <a:rPr b="1" lang="no-NO" sz="2500"/>
              <a:t>recovering</a:t>
            </a:r>
            <a:r>
              <a:rPr lang="no-NO" sz="2500"/>
              <a:t> materials in production/distribution and consumption processes, thus operating at the micro level (products, companies, consumers), meso level (eco-industrial parks) and macro level (city, region, nation and beyond), with the aim to accomplish </a:t>
            </a:r>
            <a:r>
              <a:rPr b="1" lang="no-NO" sz="2500"/>
              <a:t>sustainable development</a:t>
            </a:r>
            <a:r>
              <a:rPr lang="no-NO" sz="2500"/>
              <a:t>, which implies creating </a:t>
            </a:r>
            <a:r>
              <a:rPr b="1" lang="no-NO" sz="2500"/>
              <a:t>environmental quality, economic prosperity and social equity</a:t>
            </a:r>
            <a:r>
              <a:rPr lang="no-NO" sz="2500"/>
              <a:t>, to the benefit of current and future generations.”</a:t>
            </a:r>
            <a:endParaRPr sz="4100"/>
          </a:p>
        </p:txBody>
      </p:sp>
      <p:sp>
        <p:nvSpPr>
          <p:cNvPr id="145" name="Google Shape;145;p20"/>
          <p:cNvSpPr txBox="1"/>
          <p:nvPr>
            <p:ph idx="11" type="ftr"/>
          </p:nvPr>
        </p:nvSpPr>
        <p:spPr>
          <a:xfrm>
            <a:off x="811950" y="6408000"/>
            <a:ext cx="10926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Kirchherr, Julian, Denise Reike, and Marko Hekkert. 2017. "Conceptualizing the circular economy: An analysis of 114 definitions." Resources, Conservation and Recycling 127: 221-232. https://doi.org/10.1016/j.resconrec.2017.09.005.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0"/>
          <p:cNvSpPr txBox="1"/>
          <p:nvPr>
            <p:ph idx="12" type="sldNum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/>
          <p:nvPr>
            <p:ph type="title"/>
          </p:nvPr>
        </p:nvSpPr>
        <p:spPr>
          <a:xfrm>
            <a:off x="809976" y="-2081"/>
            <a:ext cx="109260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no-NO" sz="4000"/>
              <a:t>EU waste hierarchy</a:t>
            </a:r>
            <a:endParaRPr sz="4600"/>
          </a:p>
        </p:txBody>
      </p:sp>
      <p:sp>
        <p:nvSpPr>
          <p:cNvPr id="153" name="Google Shape;153;p21"/>
          <p:cNvSpPr txBox="1"/>
          <p:nvPr>
            <p:ph idx="1" type="body"/>
          </p:nvPr>
        </p:nvSpPr>
        <p:spPr>
          <a:xfrm>
            <a:off x="809425" y="1361066"/>
            <a:ext cx="10926000" cy="50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180000" spcFirstLastPara="1" rIns="18000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/>
          </a:p>
        </p:txBody>
      </p:sp>
      <p:sp>
        <p:nvSpPr>
          <p:cNvPr id="154" name="Google Shape;154;p21"/>
          <p:cNvSpPr txBox="1"/>
          <p:nvPr>
            <p:ph idx="11" type="ftr"/>
          </p:nvPr>
        </p:nvSpPr>
        <p:spPr>
          <a:xfrm>
            <a:off x="811950" y="6408000"/>
            <a:ext cx="10926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Own graphic based on </a:t>
            </a:r>
            <a:r>
              <a:rPr lang="no-NO" u="sng">
                <a:solidFill>
                  <a:schemeClr val="hlink"/>
                </a:solidFill>
                <a:hlinkClick r:id="rId3"/>
              </a:rPr>
              <a:t>https://ec.europa.eu/environment/green-growth/waste-prevention-and-management/index_en.htm</a:t>
            </a:r>
            <a:r>
              <a:rPr lang="no-NO"/>
              <a:t> </a:t>
            </a:r>
            <a:endParaRPr/>
          </a:p>
        </p:txBody>
      </p:sp>
      <p:sp>
        <p:nvSpPr>
          <p:cNvPr id="155" name="Google Shape;155;p21"/>
          <p:cNvSpPr txBox="1"/>
          <p:nvPr>
            <p:ph idx="12" type="sldNum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156" name="Google Shape;156;p21"/>
          <p:cNvSpPr/>
          <p:nvPr/>
        </p:nvSpPr>
        <p:spPr>
          <a:xfrm rot="10800000">
            <a:off x="2534850" y="1928500"/>
            <a:ext cx="6973200" cy="4378200"/>
          </a:xfrm>
          <a:prstGeom prst="triangle">
            <a:avLst>
              <a:gd fmla="val 50094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7" name="Google Shape;157;p21"/>
          <p:cNvCxnSpPr/>
          <p:nvPr/>
        </p:nvCxnSpPr>
        <p:spPr>
          <a:xfrm flipH="1" rot="10800000">
            <a:off x="2606150" y="2669475"/>
            <a:ext cx="6940200" cy="16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8" name="Google Shape;158;p21"/>
          <p:cNvCxnSpPr/>
          <p:nvPr/>
        </p:nvCxnSpPr>
        <p:spPr>
          <a:xfrm>
            <a:off x="4183575" y="3442775"/>
            <a:ext cx="35991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9" name="Google Shape;159;p21"/>
          <p:cNvCxnSpPr/>
          <p:nvPr/>
        </p:nvCxnSpPr>
        <p:spPr>
          <a:xfrm>
            <a:off x="4732200" y="4156000"/>
            <a:ext cx="25293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0" name="Google Shape;160;p21"/>
          <p:cNvCxnSpPr/>
          <p:nvPr/>
        </p:nvCxnSpPr>
        <p:spPr>
          <a:xfrm>
            <a:off x="5258900" y="4880200"/>
            <a:ext cx="1464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1" name="Google Shape;161;p21"/>
          <p:cNvSpPr txBox="1"/>
          <p:nvPr/>
        </p:nvSpPr>
        <p:spPr>
          <a:xfrm>
            <a:off x="5060000" y="2058875"/>
            <a:ext cx="1862700" cy="477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900">
                <a:solidFill>
                  <a:schemeClr val="lt1"/>
                </a:solidFill>
              </a:rPr>
              <a:t>PREVENTION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162" name="Google Shape;162;p21"/>
          <p:cNvSpPr txBox="1"/>
          <p:nvPr/>
        </p:nvSpPr>
        <p:spPr>
          <a:xfrm>
            <a:off x="4243925" y="2800275"/>
            <a:ext cx="3522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900">
                <a:solidFill>
                  <a:schemeClr val="lt1"/>
                </a:solidFill>
              </a:rPr>
              <a:t>PREPARATION FOR RE-USE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163" name="Google Shape;163;p21"/>
          <p:cNvSpPr txBox="1"/>
          <p:nvPr/>
        </p:nvSpPr>
        <p:spPr>
          <a:xfrm>
            <a:off x="5236950" y="3541675"/>
            <a:ext cx="1640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900">
                <a:solidFill>
                  <a:schemeClr val="lt1"/>
                </a:solidFill>
              </a:rPr>
              <a:t>RECYCLING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164" name="Google Shape;164;p21"/>
          <p:cNvSpPr txBox="1"/>
          <p:nvPr/>
        </p:nvSpPr>
        <p:spPr>
          <a:xfrm>
            <a:off x="5258900" y="4279600"/>
            <a:ext cx="1437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900">
                <a:solidFill>
                  <a:schemeClr val="lt1"/>
                </a:solidFill>
              </a:rPr>
              <a:t>RECOVER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165" name="Google Shape;165;p21"/>
          <p:cNvSpPr txBox="1"/>
          <p:nvPr/>
        </p:nvSpPr>
        <p:spPr>
          <a:xfrm>
            <a:off x="5302800" y="5078975"/>
            <a:ext cx="1437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900">
                <a:solidFill>
                  <a:schemeClr val="lt1"/>
                </a:solidFill>
              </a:rPr>
              <a:t>DISPOSAL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166" name="Google Shape;166;p21"/>
          <p:cNvSpPr/>
          <p:nvPr/>
        </p:nvSpPr>
        <p:spPr>
          <a:xfrm>
            <a:off x="9554325" y="2685675"/>
            <a:ext cx="378600" cy="36210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1"/>
          <p:cNvSpPr/>
          <p:nvPr/>
        </p:nvSpPr>
        <p:spPr>
          <a:xfrm>
            <a:off x="9554325" y="1923050"/>
            <a:ext cx="274200" cy="7464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1"/>
          <p:cNvSpPr txBox="1"/>
          <p:nvPr/>
        </p:nvSpPr>
        <p:spPr>
          <a:xfrm>
            <a:off x="9874800" y="2058900"/>
            <a:ext cx="1724700" cy="477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900">
                <a:solidFill>
                  <a:schemeClr val="accent3"/>
                </a:solidFill>
              </a:rPr>
              <a:t>NON-WASTE</a:t>
            </a:r>
            <a:endParaRPr sz="1900">
              <a:solidFill>
                <a:schemeClr val="accent3"/>
              </a:solidFill>
            </a:endParaRPr>
          </a:p>
        </p:txBody>
      </p:sp>
      <p:sp>
        <p:nvSpPr>
          <p:cNvPr id="169" name="Google Shape;169;p21"/>
          <p:cNvSpPr txBox="1"/>
          <p:nvPr/>
        </p:nvSpPr>
        <p:spPr>
          <a:xfrm>
            <a:off x="10114175" y="4233438"/>
            <a:ext cx="1060200" cy="477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900">
                <a:solidFill>
                  <a:schemeClr val="accent3"/>
                </a:solidFill>
              </a:rPr>
              <a:t>WASTE</a:t>
            </a:r>
            <a:endParaRPr sz="19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/>
          <p:nvPr>
            <p:ph type="title"/>
          </p:nvPr>
        </p:nvSpPr>
        <p:spPr>
          <a:xfrm>
            <a:off x="809976" y="-2081"/>
            <a:ext cx="109260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no-NO" sz="4000"/>
              <a:t>3R, </a:t>
            </a:r>
            <a:r>
              <a:rPr lang="no-NO" sz="4000"/>
              <a:t>4R, 6R Framework</a:t>
            </a:r>
            <a:endParaRPr sz="4600"/>
          </a:p>
        </p:txBody>
      </p:sp>
      <p:sp>
        <p:nvSpPr>
          <p:cNvPr id="176" name="Google Shape;176;p22"/>
          <p:cNvSpPr txBox="1"/>
          <p:nvPr>
            <p:ph idx="11" type="ftr"/>
          </p:nvPr>
        </p:nvSpPr>
        <p:spPr>
          <a:xfrm>
            <a:off x="811950" y="6408000"/>
            <a:ext cx="10926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2"/>
          <p:cNvSpPr txBox="1"/>
          <p:nvPr>
            <p:ph idx="12" type="sldNum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178" name="Google Shape;17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9450" y="1495612"/>
            <a:ext cx="3186044" cy="268004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2"/>
          <p:cNvSpPr txBox="1"/>
          <p:nvPr/>
        </p:nvSpPr>
        <p:spPr>
          <a:xfrm>
            <a:off x="1655625" y="4257775"/>
            <a:ext cx="2273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-NO">
                <a:solidFill>
                  <a:schemeClr val="dk2"/>
                </a:solidFill>
              </a:rPr>
              <a:t>3R for circular economy</a:t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o-NO">
                <a:solidFill>
                  <a:schemeClr val="dk2"/>
                </a:solidFill>
              </a:rPr>
              <a:t>R</a:t>
            </a:r>
            <a:r>
              <a:rPr lang="no-NO">
                <a:solidFill>
                  <a:schemeClr val="dk2"/>
                </a:solidFill>
              </a:rPr>
              <a:t>educe</a:t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o-NO">
                <a:solidFill>
                  <a:schemeClr val="dk2"/>
                </a:solidFill>
              </a:rPr>
              <a:t>R</a:t>
            </a:r>
            <a:r>
              <a:rPr lang="no-NO">
                <a:solidFill>
                  <a:schemeClr val="dk2"/>
                </a:solidFill>
              </a:rPr>
              <a:t>euse</a:t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o-NO">
                <a:solidFill>
                  <a:schemeClr val="dk2"/>
                </a:solidFill>
              </a:rPr>
              <a:t>R</a:t>
            </a:r>
            <a:r>
              <a:rPr lang="no-NO">
                <a:solidFill>
                  <a:schemeClr val="dk2"/>
                </a:solidFill>
              </a:rPr>
              <a:t>ecycle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80" name="Google Shape;18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5150" y="1361725"/>
            <a:ext cx="2744750" cy="278465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2"/>
          <p:cNvSpPr txBox="1"/>
          <p:nvPr/>
        </p:nvSpPr>
        <p:spPr>
          <a:xfrm>
            <a:off x="5253338" y="4257775"/>
            <a:ext cx="2273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-NO">
                <a:solidFill>
                  <a:schemeClr val="dk2"/>
                </a:solidFill>
              </a:rPr>
              <a:t>4</a:t>
            </a:r>
            <a:r>
              <a:rPr lang="no-NO">
                <a:solidFill>
                  <a:schemeClr val="dk2"/>
                </a:solidFill>
              </a:rPr>
              <a:t>R for circular economy</a:t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o-NO">
                <a:solidFill>
                  <a:schemeClr val="dk2"/>
                </a:solidFill>
              </a:rPr>
              <a:t>R</a:t>
            </a:r>
            <a:r>
              <a:rPr lang="no-NO">
                <a:solidFill>
                  <a:schemeClr val="dk2"/>
                </a:solidFill>
              </a:rPr>
              <a:t>educe</a:t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o-NO">
                <a:solidFill>
                  <a:schemeClr val="dk2"/>
                </a:solidFill>
              </a:rPr>
              <a:t>R</a:t>
            </a:r>
            <a:r>
              <a:rPr lang="no-NO">
                <a:solidFill>
                  <a:schemeClr val="dk2"/>
                </a:solidFill>
              </a:rPr>
              <a:t>euse</a:t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o-NO">
                <a:solidFill>
                  <a:schemeClr val="dk2"/>
                </a:solidFill>
              </a:rPr>
              <a:t>R</a:t>
            </a:r>
            <a:r>
              <a:rPr lang="no-NO">
                <a:solidFill>
                  <a:schemeClr val="dk2"/>
                </a:solidFill>
              </a:rPr>
              <a:t>ecycle</a:t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o-NO">
                <a:solidFill>
                  <a:schemeClr val="dk2"/>
                </a:solidFill>
              </a:rPr>
              <a:t>R</a:t>
            </a:r>
            <a:r>
              <a:rPr lang="no-NO">
                <a:solidFill>
                  <a:schemeClr val="dk2"/>
                </a:solidFill>
              </a:rPr>
              <a:t>ecover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8913488" y="4257775"/>
            <a:ext cx="22737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-NO">
                <a:solidFill>
                  <a:schemeClr val="dk2"/>
                </a:solidFill>
              </a:rPr>
              <a:t>6</a:t>
            </a:r>
            <a:r>
              <a:rPr lang="no-NO">
                <a:solidFill>
                  <a:schemeClr val="dk2"/>
                </a:solidFill>
              </a:rPr>
              <a:t>R for circular economy</a:t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o-NO">
                <a:solidFill>
                  <a:schemeClr val="dk2"/>
                </a:solidFill>
              </a:rPr>
              <a:t>R</a:t>
            </a:r>
            <a:r>
              <a:rPr lang="no-NO">
                <a:solidFill>
                  <a:schemeClr val="dk2"/>
                </a:solidFill>
              </a:rPr>
              <a:t>educe</a:t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o-NO">
                <a:solidFill>
                  <a:schemeClr val="dk2"/>
                </a:solidFill>
              </a:rPr>
              <a:t>R</a:t>
            </a:r>
            <a:r>
              <a:rPr lang="no-NO">
                <a:solidFill>
                  <a:schemeClr val="dk2"/>
                </a:solidFill>
              </a:rPr>
              <a:t>emanufacture</a:t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o-NO">
                <a:solidFill>
                  <a:schemeClr val="dk2"/>
                </a:solidFill>
              </a:rPr>
              <a:t>R</a:t>
            </a:r>
            <a:r>
              <a:rPr lang="no-NO">
                <a:solidFill>
                  <a:schemeClr val="dk2"/>
                </a:solidFill>
              </a:rPr>
              <a:t>euse</a:t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o-NO">
                <a:solidFill>
                  <a:schemeClr val="dk2"/>
                </a:solidFill>
              </a:rPr>
              <a:t>R</a:t>
            </a:r>
            <a:r>
              <a:rPr lang="no-NO">
                <a:solidFill>
                  <a:schemeClr val="dk2"/>
                </a:solidFill>
              </a:rPr>
              <a:t>ecover</a:t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o-NO">
                <a:solidFill>
                  <a:schemeClr val="dk2"/>
                </a:solidFill>
              </a:rPr>
              <a:t>R</a:t>
            </a:r>
            <a:r>
              <a:rPr lang="no-NO">
                <a:solidFill>
                  <a:schemeClr val="dk2"/>
                </a:solidFill>
              </a:rPr>
              <a:t>ecycle</a:t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o-NO">
                <a:solidFill>
                  <a:schemeClr val="dk2"/>
                </a:solidFill>
              </a:rPr>
              <a:t>R</a:t>
            </a:r>
            <a:r>
              <a:rPr lang="no-NO">
                <a:solidFill>
                  <a:schemeClr val="dk2"/>
                </a:solidFill>
              </a:rPr>
              <a:t>edesign</a:t>
            </a:r>
            <a:endParaRPr>
              <a:solidFill>
                <a:schemeClr val="dk2"/>
              </a:solidFill>
            </a:endParaRPr>
          </a:p>
        </p:txBody>
      </p:sp>
      <p:grpSp>
        <p:nvGrpSpPr>
          <p:cNvPr id="183" name="Google Shape;183;p22"/>
          <p:cNvGrpSpPr/>
          <p:nvPr/>
        </p:nvGrpSpPr>
        <p:grpSpPr>
          <a:xfrm>
            <a:off x="8851062" y="1480137"/>
            <a:ext cx="2398562" cy="2711024"/>
            <a:chOff x="8506212" y="1464637"/>
            <a:chExt cx="2398562" cy="2711024"/>
          </a:xfrm>
        </p:grpSpPr>
        <p:pic>
          <p:nvPicPr>
            <p:cNvPr id="184" name="Google Shape;184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506212" y="1464637"/>
              <a:ext cx="1719825" cy="2418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314450" y="1960037"/>
              <a:ext cx="1590324" cy="2215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 txBox="1"/>
          <p:nvPr>
            <p:ph type="title"/>
          </p:nvPr>
        </p:nvSpPr>
        <p:spPr>
          <a:xfrm>
            <a:off x="809976" y="-2081"/>
            <a:ext cx="109260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no-NO" sz="4000"/>
              <a:t>9R Framework</a:t>
            </a:r>
            <a:endParaRPr sz="4600"/>
          </a:p>
        </p:txBody>
      </p:sp>
      <p:sp>
        <p:nvSpPr>
          <p:cNvPr id="192" name="Google Shape;192;p23"/>
          <p:cNvSpPr txBox="1"/>
          <p:nvPr>
            <p:ph idx="1" type="body"/>
          </p:nvPr>
        </p:nvSpPr>
        <p:spPr>
          <a:xfrm>
            <a:off x="809425" y="1361066"/>
            <a:ext cx="10926000" cy="50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180000" spcFirstLastPara="1" rIns="180000" wrap="square" tIns="180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/>
          </a:p>
        </p:txBody>
      </p:sp>
      <p:sp>
        <p:nvSpPr>
          <p:cNvPr id="193" name="Google Shape;193;p23"/>
          <p:cNvSpPr txBox="1"/>
          <p:nvPr>
            <p:ph idx="11" type="ftr"/>
          </p:nvPr>
        </p:nvSpPr>
        <p:spPr>
          <a:xfrm>
            <a:off x="811950" y="6408000"/>
            <a:ext cx="10926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Kirchherr, Julian, Denise Reike, and Marko Hekkert. 2017. "Conceptualizing the circular economy: An analysis of 114 definitions." Resources, Conservation and Recycling 127: 221-232. https://doi.org/10.1016/j.resconrec.2017.09.005.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3"/>
          <p:cNvSpPr txBox="1"/>
          <p:nvPr>
            <p:ph idx="12" type="sldNum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195" name="Google Shape;195;p23"/>
          <p:cNvPicPr preferRelativeResize="0"/>
          <p:nvPr/>
        </p:nvPicPr>
        <p:blipFill rotWithShape="1">
          <a:blip r:embed="rId3">
            <a:alphaModFix/>
          </a:blip>
          <a:srcRect b="8927" l="5819" r="26032" t="11995"/>
          <a:stretch/>
        </p:blipFill>
        <p:spPr>
          <a:xfrm>
            <a:off x="2379574" y="1452050"/>
            <a:ext cx="7432848" cy="485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89350" y="65038"/>
            <a:ext cx="1046075" cy="121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4"/>
          <p:cNvSpPr txBox="1"/>
          <p:nvPr>
            <p:ph type="title"/>
          </p:nvPr>
        </p:nvSpPr>
        <p:spPr>
          <a:xfrm>
            <a:off x="809976" y="-2081"/>
            <a:ext cx="109260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no-NO" sz="4000"/>
              <a:t>R0: Refuse</a:t>
            </a:r>
            <a:endParaRPr sz="4600"/>
          </a:p>
        </p:txBody>
      </p:sp>
      <p:sp>
        <p:nvSpPr>
          <p:cNvPr id="203" name="Google Shape;203;p24"/>
          <p:cNvSpPr txBox="1"/>
          <p:nvPr>
            <p:ph idx="1" type="body"/>
          </p:nvPr>
        </p:nvSpPr>
        <p:spPr>
          <a:xfrm>
            <a:off x="809425" y="1361066"/>
            <a:ext cx="10926000" cy="50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180000" spcFirstLastPara="1" rIns="180000" wrap="square" tIns="180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/>
          </a:p>
        </p:txBody>
      </p:sp>
      <p:sp>
        <p:nvSpPr>
          <p:cNvPr id="204" name="Google Shape;204;p24"/>
          <p:cNvSpPr txBox="1"/>
          <p:nvPr>
            <p:ph idx="11" type="ftr"/>
          </p:nvPr>
        </p:nvSpPr>
        <p:spPr>
          <a:xfrm>
            <a:off x="811950" y="6408000"/>
            <a:ext cx="10926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u="sng">
                <a:solidFill>
                  <a:schemeClr val="hlink"/>
                </a:solidFill>
                <a:hlinkClick r:id="rId3"/>
              </a:rPr>
              <a:t>https://www.doerpsmobil-sh.de/</a:t>
            </a:r>
            <a:r>
              <a:rPr lang="no-NO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4"/>
          <p:cNvSpPr txBox="1"/>
          <p:nvPr>
            <p:ph idx="12" type="sldNum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206" name="Google Shape;20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7650" y="1467475"/>
            <a:ext cx="6916684" cy="4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5"/>
          <p:cNvSpPr txBox="1"/>
          <p:nvPr>
            <p:ph type="title"/>
          </p:nvPr>
        </p:nvSpPr>
        <p:spPr>
          <a:xfrm>
            <a:off x="809976" y="-2081"/>
            <a:ext cx="109260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no-NO" sz="4000">
                <a:solidFill>
                  <a:srgbClr val="000000"/>
                </a:solidFill>
              </a:rPr>
              <a:t>R1: Rethink</a:t>
            </a:r>
            <a:endParaRPr sz="4600"/>
          </a:p>
        </p:txBody>
      </p:sp>
      <p:sp>
        <p:nvSpPr>
          <p:cNvPr id="213" name="Google Shape;213;p25"/>
          <p:cNvSpPr txBox="1"/>
          <p:nvPr>
            <p:ph idx="1" type="body"/>
          </p:nvPr>
        </p:nvSpPr>
        <p:spPr>
          <a:xfrm>
            <a:off x="809425" y="1361066"/>
            <a:ext cx="10926000" cy="50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180000" spcFirstLastPara="1" rIns="180000" wrap="square" tIns="180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/>
          </a:p>
        </p:txBody>
      </p:sp>
      <p:sp>
        <p:nvSpPr>
          <p:cNvPr id="214" name="Google Shape;214;p25"/>
          <p:cNvSpPr txBox="1"/>
          <p:nvPr>
            <p:ph idx="11" type="ftr"/>
          </p:nvPr>
        </p:nvSpPr>
        <p:spPr>
          <a:xfrm>
            <a:off x="811950" y="6408000"/>
            <a:ext cx="10926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u="sng">
                <a:solidFill>
                  <a:schemeClr val="hlink"/>
                </a:solidFill>
                <a:hlinkClick r:id="rId3"/>
              </a:rPr>
              <a:t>https://www.urstrom-mobil.de/fahrzeuge/</a:t>
            </a:r>
            <a:r>
              <a:rPr lang="no-NO"/>
              <a:t> </a:t>
            </a:r>
            <a:endParaRPr/>
          </a:p>
        </p:txBody>
      </p:sp>
      <p:sp>
        <p:nvSpPr>
          <p:cNvPr id="215" name="Google Shape;215;p25"/>
          <p:cNvSpPr txBox="1"/>
          <p:nvPr>
            <p:ph idx="12" type="sldNum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216" name="Google Shape;21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9962" y="1361075"/>
            <a:ext cx="7392081" cy="504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6"/>
          <p:cNvSpPr txBox="1"/>
          <p:nvPr>
            <p:ph type="title"/>
          </p:nvPr>
        </p:nvSpPr>
        <p:spPr>
          <a:xfrm>
            <a:off x="809976" y="-2081"/>
            <a:ext cx="109260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no-NO" sz="4000">
                <a:solidFill>
                  <a:srgbClr val="000000"/>
                </a:solidFill>
              </a:rPr>
              <a:t>R2: Reduce</a:t>
            </a:r>
            <a:endParaRPr sz="4600"/>
          </a:p>
        </p:txBody>
      </p:sp>
      <p:sp>
        <p:nvSpPr>
          <p:cNvPr id="223" name="Google Shape;223;p26"/>
          <p:cNvSpPr txBox="1"/>
          <p:nvPr>
            <p:ph idx="1" type="body"/>
          </p:nvPr>
        </p:nvSpPr>
        <p:spPr>
          <a:xfrm>
            <a:off x="809425" y="1361066"/>
            <a:ext cx="10926000" cy="50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180000" spcFirstLastPara="1" rIns="180000" wrap="square" tIns="180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/>
          </a:p>
        </p:txBody>
      </p:sp>
      <p:sp>
        <p:nvSpPr>
          <p:cNvPr id="224" name="Google Shape;224;p26"/>
          <p:cNvSpPr txBox="1"/>
          <p:nvPr>
            <p:ph idx="11" type="ftr"/>
          </p:nvPr>
        </p:nvSpPr>
        <p:spPr>
          <a:xfrm>
            <a:off x="811950" y="6408000"/>
            <a:ext cx="10926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u="sng">
                <a:solidFill>
                  <a:schemeClr val="hlink"/>
                </a:solidFill>
                <a:hlinkClick r:id="rId3"/>
              </a:rPr>
              <a:t>https://oulunverso.com/lampokuvaus-ja-ilmanvaihdonmittaus/</a:t>
            </a:r>
            <a:r>
              <a:rPr lang="no-NO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6"/>
          <p:cNvSpPr txBox="1"/>
          <p:nvPr>
            <p:ph idx="12" type="sldNum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226" name="Google Shape;22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9888" y="1355413"/>
            <a:ext cx="5045073" cy="504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HVL">
  <a:themeElements>
    <a:clrScheme name="HVL">
      <a:dk1>
        <a:srgbClr val="515151"/>
      </a:dk1>
      <a:lt1>
        <a:srgbClr val="FFFFFF"/>
      </a:lt1>
      <a:dk2>
        <a:srgbClr val="004357"/>
      </a:dk2>
      <a:lt2>
        <a:srgbClr val="C9D5DA"/>
      </a:lt2>
      <a:accent1>
        <a:srgbClr val="00AFBA"/>
      </a:accent1>
      <a:accent2>
        <a:srgbClr val="97DF9A"/>
      </a:accent2>
      <a:accent3>
        <a:srgbClr val="EB6852"/>
      </a:accent3>
      <a:accent4>
        <a:srgbClr val="F9DE45"/>
      </a:accent4>
      <a:accent5>
        <a:srgbClr val="64D0DF"/>
      </a:accent5>
      <a:accent6>
        <a:srgbClr val="6D2439"/>
      </a:accent6>
      <a:hlink>
        <a:srgbClr val="008AAF"/>
      </a:hlink>
      <a:folHlink>
        <a:srgbClr val="0094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