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o-N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oogle.com/url?sa=i&amp;url=https%3A%2F%2Farchive.ellenmacarthurfoundation.org%2Fexplore%2Fthe-circular-economy-in-detail&amp;psig=AOvVaw298C21gs_fRQonNM5jBUe4&amp;ust=1671721774710000&amp;source=images&amp;cd=vfe&amp;ved=0CBEQjhxqFwoTCMDwwIb_ivwCFQAAAAAdAAAAABAI" TargetMode="Externa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meet.techsoup.org/what-we-offer/" TargetMode="External"/><Relationship Id="rId3" Type="http://schemas.openxmlformats.org/officeDocument/2006/relationships/hyperlink" Target="https://circularcomputing.com/about/" TargetMode="External"/><Relationship Id="rId4" Type="http://schemas.openxmlformats.org/officeDocument/2006/relationships/hyperlink" Target="https://www.komatsu.eu/en/genuine-parts/remanufactured-components" TargetMode="External"/><Relationship Id="rId5" Type="http://schemas.openxmlformats.org/officeDocument/2006/relationships/hyperlink" Target="https://www.nibusinessinfo.co.uk/content/what-products-can-be-remanufactured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kwg.at/strom-aus-wasserkraft/" TargetMode="External"/><Relationship Id="rId3" Type="http://schemas.openxmlformats.org/officeDocument/2006/relationships/hyperlink" Target="https://www.tripalium.org/reseau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energie-obereggen.it/#info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2"/>
              </a:rPr>
              <a:t>https://www.google.com/url?sa=i&amp;url=https%3A%2F%2Farchive.ellenmacarthurfoundation.org%2Fexplore%2Fthe-circular-economy-in-detail&amp;psig=AOvVaw298C21gs_fRQonNM5jBUe4&amp;ust=1671721774710000&amp;source=images&amp;cd=vfe&amp;ved=0CBEQjhxqFwoTCMDwwIb_ivwCFQAAAAAdAAAAABAI</a:t>
            </a:r>
            <a:r>
              <a:rPr lang="no-N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bebb139b52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g1bebb139b52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B2C7C"/>
              </a:solidFill>
              <a:highlight>
                <a:srgbClr val="F9F7F7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1bebb139b52_0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bebb139b52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1bebb139b52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1bebb139b52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bebb139b52_0_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g1bebb139b52_0_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1bebb139b52_0_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bebb139b52_0_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g1bebb139b52_0_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other examples: </a:t>
            </a:r>
            <a:r>
              <a:rPr lang="no-NO" u="sng">
                <a:solidFill>
                  <a:schemeClr val="hlink"/>
                </a:solidFill>
                <a:hlinkClick r:id="rId2"/>
              </a:rPr>
              <a:t>https://meet.techsoup.org/what-we-offer/</a:t>
            </a:r>
            <a:r>
              <a:rPr lang="no-NO"/>
              <a:t> ; </a:t>
            </a:r>
            <a:r>
              <a:rPr lang="no-NO" u="sng">
                <a:solidFill>
                  <a:schemeClr val="hlink"/>
                </a:solidFill>
                <a:hlinkClick r:id="rId3"/>
              </a:rPr>
              <a:t>https://circularcomputing.com/about/</a:t>
            </a:r>
            <a:r>
              <a:rPr lang="no-NO"/>
              <a:t> ; </a:t>
            </a:r>
            <a:r>
              <a:rPr lang="no-NO" u="sng">
                <a:solidFill>
                  <a:schemeClr val="hlink"/>
                </a:solidFill>
                <a:hlinkClick r:id="rId4"/>
              </a:rPr>
              <a:t>https://www.komatsu.eu/en/genuine-parts/remanufactured-components</a:t>
            </a:r>
            <a:r>
              <a:rPr lang="no-N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5"/>
              </a:rPr>
              <a:t>https://www.nibusinessinfo.co.uk/content/what-products-can-be-remanufactured</a:t>
            </a:r>
            <a:r>
              <a:rPr lang="no-NO"/>
              <a:t> </a:t>
            </a:r>
            <a:endParaRPr/>
          </a:p>
        </p:txBody>
      </p:sp>
      <p:sp>
        <p:nvSpPr>
          <p:cNvPr id="260" name="Google Shape;260;g1bebb139b52_0_8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bebb139b52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g1bebb139b52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KWG - </a:t>
            </a:r>
            <a:r>
              <a:rPr lang="no-NO" sz="1000">
                <a:solidFill>
                  <a:srgbClr val="7A7A7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Kraftwerk Glatzing-Rüstorf eGen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2"/>
              </a:rPr>
              <a:t>https://www.kwg.at/strom-aus-wasserkraft/</a:t>
            </a:r>
            <a:r>
              <a:rPr lang="no-N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Repurposing of car alternators in self build windmills: </a:t>
            </a:r>
            <a:r>
              <a:rPr lang="no-NO" sz="1000" u="sng">
                <a:solidFill>
                  <a:srgbClr val="008AA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https://www.tripalium.org/reseau</a:t>
            </a:r>
            <a:endParaRPr/>
          </a:p>
        </p:txBody>
      </p:sp>
      <p:sp>
        <p:nvSpPr>
          <p:cNvPr id="271" name="Google Shape;271;g1bebb139b52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bebb139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g1bebb139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1bebb139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bebb139b52_0_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g1bebb139b52_0_1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o-NO"/>
              <a:t>cooperative district heating network in Obereggen, Italy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no-NO"/>
              <a:t>runs 100% on locally produced wood waste/chips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2"/>
              </a:rPr>
              <a:t>http://www.energie-obereggen.it/#info</a:t>
            </a:r>
            <a:r>
              <a:rPr lang="no-NO"/>
              <a:t> </a:t>
            </a:r>
            <a:endParaRPr/>
          </a:p>
        </p:txBody>
      </p:sp>
      <p:sp>
        <p:nvSpPr>
          <p:cNvPr id="290" name="Google Shape;290;g1bebb139b52_0_1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bebb139b52_0_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g1bebb139b52_0_1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1bebb139b52_0_1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04fda75ec1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g204fda75ec1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204fda75ec1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bd69473d0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1bd69473d0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800">
                <a:solidFill>
                  <a:srgbClr val="004357"/>
                </a:solidFill>
                <a:latin typeface="Arial"/>
                <a:ea typeface="Arial"/>
                <a:cs typeface="Arial"/>
                <a:sym typeface="Arial"/>
              </a:rPr>
              <a:t>CE definitions </a:t>
            </a:r>
            <a:r>
              <a:rPr lang="no-NO" sz="2800">
                <a:solidFill>
                  <a:srgbClr val="004357"/>
                </a:solidFill>
                <a:latin typeface="Arial"/>
                <a:ea typeface="Arial"/>
                <a:cs typeface="Arial"/>
                <a:sym typeface="Arial"/>
              </a:rPr>
              <a:t>(highlight variety of them out there)</a:t>
            </a:r>
            <a:endParaRPr/>
          </a:p>
        </p:txBody>
      </p:sp>
      <p:sp>
        <p:nvSpPr>
          <p:cNvPr id="132" name="Google Shape;132;g1bd69473d0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bebb139b52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g1bebb139b52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1bebb139b52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bebb139b52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1bebb139b52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1bebb139b52_0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fe407441c7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1fe407441c7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1fe407441c7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fe407441c7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1fe407441c7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1fe407441c7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bebb139b52_0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g1bebb139b52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1bebb139b52_0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bebb139b52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1bebb139b52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1bebb139b52_0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bebb139b52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1bebb139b52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15875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1A1A1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1bebb139b52_0_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lys - stående bilde">
  <p:cSld name="Forside lys - stående bilde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1619511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1619512" y="3718184"/>
            <a:ext cx="5040000" cy="1050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39" y="553771"/>
            <a:ext cx="3113909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969696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969696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9pPr>
          </a:lstStyle>
          <a:p/>
        </p:txBody>
      </p:sp>
      <p:cxnSp>
        <p:nvCxnSpPr>
          <p:cNvPr id="19" name="Google Shape;19;p2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" name="Google Shape;20;p2"/>
          <p:cNvSpPr/>
          <p:nvPr>
            <p:ph idx="3" type="pic"/>
          </p:nvPr>
        </p:nvSpPr>
        <p:spPr>
          <a:xfrm>
            <a:off x="7152000" y="0"/>
            <a:ext cx="5040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mørk - stående bilde">
  <p:cSld name="Forside mørk - stående bilde">
    <p:bg>
      <p:bgPr>
        <a:solidFill>
          <a:schemeClr val="dk2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ctrTitle"/>
          </p:nvPr>
        </p:nvSpPr>
        <p:spPr>
          <a:xfrm>
            <a:off x="1619512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" type="subTitle"/>
          </p:nvPr>
        </p:nvSpPr>
        <p:spPr>
          <a:xfrm>
            <a:off x="1619512" y="3718184"/>
            <a:ext cx="504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5" name="Google Shape;85;p11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86" name="Google Shape;86;p11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7" name="Google Shape;8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40" y="537312"/>
            <a:ext cx="3113908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1"/>
          <p:cNvSpPr/>
          <p:nvPr>
            <p:ph idx="3" type="pic"/>
          </p:nvPr>
        </p:nvSpPr>
        <p:spPr>
          <a:xfrm>
            <a:off x="7152000" y="0"/>
            <a:ext cx="5040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mørk - liggende bilder">
  <p:cSld name="Forside mørk - liggende bilder">
    <p:bg>
      <p:bgPr>
        <a:solidFill>
          <a:schemeClr val="dk2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type="ctrTitle"/>
          </p:nvPr>
        </p:nvSpPr>
        <p:spPr>
          <a:xfrm>
            <a:off x="1619512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" type="subTitle"/>
          </p:nvPr>
        </p:nvSpPr>
        <p:spPr>
          <a:xfrm>
            <a:off x="1619512" y="3718184"/>
            <a:ext cx="504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2" name="Google Shape;92;p12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93" name="Google Shape;93;p12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94" name="Google Shape;9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40" y="537312"/>
            <a:ext cx="3113908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2"/>
          <p:cNvSpPr/>
          <p:nvPr>
            <p:ph idx="3" type="pic"/>
          </p:nvPr>
        </p:nvSpPr>
        <p:spPr>
          <a:xfrm>
            <a:off x="7152000" y="0"/>
            <a:ext cx="5040000" cy="33840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12"/>
          <p:cNvSpPr/>
          <p:nvPr>
            <p:ph idx="4" type="pic"/>
          </p:nvPr>
        </p:nvSpPr>
        <p:spPr>
          <a:xfrm>
            <a:off x="7152000" y="3474000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lys - stående bilde">
  <p:cSld name="Skilleside lys - stående bilde"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/>
          <p:nvPr>
            <p:ph idx="2" type="pic"/>
          </p:nvPr>
        </p:nvSpPr>
        <p:spPr>
          <a:xfrm>
            <a:off x="6252000" y="5495"/>
            <a:ext cx="5940000" cy="6852505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3"/>
          <p:cNvSpPr txBox="1"/>
          <p:nvPr>
            <p:ph type="ctrTitle"/>
          </p:nvPr>
        </p:nvSpPr>
        <p:spPr>
          <a:xfrm>
            <a:off x="809426" y="1879389"/>
            <a:ext cx="4914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" type="subTitle"/>
          </p:nvPr>
        </p:nvSpPr>
        <p:spPr>
          <a:xfrm>
            <a:off x="809426" y="3703967"/>
            <a:ext cx="48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01" name="Google Shape;101;p13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mørk - stående bilde">
  <p:cSld name="Skilleside mørk - stående bilde">
    <p:bg>
      <p:bgPr>
        <a:solidFill>
          <a:schemeClr val="dk2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/>
          <p:nvPr>
            <p:ph idx="2" type="pic"/>
          </p:nvPr>
        </p:nvSpPr>
        <p:spPr>
          <a:xfrm>
            <a:off x="6252000" y="5495"/>
            <a:ext cx="5940000" cy="6852505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4"/>
          <p:cNvSpPr txBox="1"/>
          <p:nvPr>
            <p:ph type="ctrTitle"/>
          </p:nvPr>
        </p:nvSpPr>
        <p:spPr>
          <a:xfrm>
            <a:off x="809426" y="1879389"/>
            <a:ext cx="4914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" type="subTitle"/>
          </p:nvPr>
        </p:nvSpPr>
        <p:spPr>
          <a:xfrm>
            <a:off x="809426" y="3703967"/>
            <a:ext cx="48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06" name="Google Shape;106;p14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mørk - to liggende bilder">
  <p:cSld name="Skilleside mørk - to liggende bilder">
    <p:bg>
      <p:bgPr>
        <a:solidFill>
          <a:schemeClr val="dk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ctrTitle"/>
          </p:nvPr>
        </p:nvSpPr>
        <p:spPr>
          <a:xfrm>
            <a:off x="809426" y="1879389"/>
            <a:ext cx="576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5"/>
          <p:cNvSpPr txBox="1"/>
          <p:nvPr>
            <p:ph idx="1" type="subTitle"/>
          </p:nvPr>
        </p:nvSpPr>
        <p:spPr>
          <a:xfrm>
            <a:off x="809426" y="3703967"/>
            <a:ext cx="57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0" name="Google Shape;110;p15"/>
          <p:cNvSpPr/>
          <p:nvPr>
            <p:ph idx="2" type="pic"/>
          </p:nvPr>
        </p:nvSpPr>
        <p:spPr>
          <a:xfrm>
            <a:off x="7152000" y="5495"/>
            <a:ext cx="5040000" cy="3384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11" name="Google Shape;111;p15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2" name="Google Shape;112;p15"/>
          <p:cNvSpPr/>
          <p:nvPr>
            <p:ph idx="3" type="pic"/>
          </p:nvPr>
        </p:nvSpPr>
        <p:spPr>
          <a:xfrm>
            <a:off x="7152000" y="3468783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lutningsside mørk">
  <p:cSld name="Avslutningsside mørk">
    <p:bg>
      <p:bgPr>
        <a:solidFill>
          <a:schemeClr val="dk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type="ctrTitle"/>
          </p:nvPr>
        </p:nvSpPr>
        <p:spPr>
          <a:xfrm>
            <a:off x="2856000" y="575534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6" name="Google Shape;116;p17"/>
          <p:cNvGrpSpPr/>
          <p:nvPr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</p:grpSpPr>
        <p:sp>
          <p:nvSpPr>
            <p:cNvPr id="117" name="Google Shape;117;p17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7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spalte med bakgrunn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3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23" name="Google Shape;23;p3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25;p3"/>
          <p:cNvSpPr/>
          <p:nvPr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" name="Google Shape;26;p3"/>
          <p:cNvCxnSpPr/>
          <p:nvPr/>
        </p:nvCxnSpPr>
        <p:spPr>
          <a:xfrm>
            <a:off x="809427" y="1358552"/>
            <a:ext cx="10926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" name="Google Shape;27;p3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809427" y="1361080"/>
            <a:ext cx="1092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spalter med bakgrunn">
  <p:cSld name="To spalter med bakgrun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33" name="Google Shape;33;p4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4"/>
          <p:cNvSpPr/>
          <p:nvPr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" name="Google Shape;37;p4"/>
          <p:cNvCxnSpPr/>
          <p:nvPr/>
        </p:nvCxnSpPr>
        <p:spPr>
          <a:xfrm>
            <a:off x="809427" y="1362845"/>
            <a:ext cx="5256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" name="Google Shape;38;p4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" type="body"/>
          </p:nvPr>
        </p:nvSpPr>
        <p:spPr>
          <a:xfrm>
            <a:off x="802127" y="1364110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2" type="body"/>
          </p:nvPr>
        </p:nvSpPr>
        <p:spPr>
          <a:xfrm>
            <a:off x="6491935" y="1347919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41" name="Google Shape;41;p4"/>
          <p:cNvCxnSpPr/>
          <p:nvPr/>
        </p:nvCxnSpPr>
        <p:spPr>
          <a:xfrm>
            <a:off x="6472438" y="1361941"/>
            <a:ext cx="5256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2" name="Google Shape;42;p4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lys - to liggende bilder">
  <p:cSld name="Skilleside lys - to liggende bilder"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/>
          <p:nvPr>
            <p:ph type="ctrTitle"/>
          </p:nvPr>
        </p:nvSpPr>
        <p:spPr>
          <a:xfrm>
            <a:off x="809426" y="1879389"/>
            <a:ext cx="576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" type="subTitle"/>
          </p:nvPr>
        </p:nvSpPr>
        <p:spPr>
          <a:xfrm>
            <a:off x="809426" y="3703967"/>
            <a:ext cx="57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7" name="Google Shape;47;p5"/>
          <p:cNvSpPr/>
          <p:nvPr>
            <p:ph idx="2" type="pic"/>
          </p:nvPr>
        </p:nvSpPr>
        <p:spPr>
          <a:xfrm>
            <a:off x="7152000" y="5495"/>
            <a:ext cx="5040000" cy="3384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8" name="Google Shape;48;p5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9" name="Google Shape;49;p5"/>
          <p:cNvSpPr/>
          <p:nvPr>
            <p:ph idx="3" type="pic"/>
          </p:nvPr>
        </p:nvSpPr>
        <p:spPr>
          <a:xfrm>
            <a:off x="7152000" y="3468783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spalte uten bakgrunn">
  <p:cSld name="En spalte uten bakgrun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6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52" name="Google Shape;52;p6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6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" type="body"/>
          </p:nvPr>
        </p:nvSpPr>
        <p:spPr>
          <a:xfrm>
            <a:off x="809976" y="1354730"/>
            <a:ext cx="1092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spalter uten bakgrunn">
  <p:cSld name="To spalter uten bakgrun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7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60" name="Google Shape;60;p7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62;p7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64" name="Google Shape;64;p7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7"/>
          <p:cNvSpPr txBox="1"/>
          <p:nvPr>
            <p:ph idx="1" type="body"/>
          </p:nvPr>
        </p:nvSpPr>
        <p:spPr>
          <a:xfrm>
            <a:off x="809047" y="1352020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7"/>
          <p:cNvSpPr txBox="1"/>
          <p:nvPr>
            <p:ph idx="2" type="body"/>
          </p:nvPr>
        </p:nvSpPr>
        <p:spPr>
          <a:xfrm>
            <a:off x="6479976" y="1347919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eside">
  <p:cSld name="Bildeside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lutningsside lys">
  <p:cSld name="Avslutningsside lys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type="ctrTitle"/>
          </p:nvPr>
        </p:nvSpPr>
        <p:spPr>
          <a:xfrm>
            <a:off x="2856000" y="575534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71" name="Google Shape;71;p9"/>
          <p:cNvGrpSpPr/>
          <p:nvPr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</p:grpSpPr>
        <p:sp>
          <p:nvSpPr>
            <p:cNvPr id="72" name="Google Shape;72;p9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9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lys - to liggende bilder">
  <p:cSld name="Forside lys - to liggende bilder"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type="ctrTitle"/>
          </p:nvPr>
        </p:nvSpPr>
        <p:spPr>
          <a:xfrm>
            <a:off x="1619511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" type="subTitle"/>
          </p:nvPr>
        </p:nvSpPr>
        <p:spPr>
          <a:xfrm>
            <a:off x="1619512" y="3718184"/>
            <a:ext cx="5040000" cy="1050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77" name="Google Shape;7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39" y="553771"/>
            <a:ext cx="3113909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0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969696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969696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9pPr>
          </a:lstStyle>
          <a:p/>
        </p:txBody>
      </p:sp>
      <p:cxnSp>
        <p:nvCxnSpPr>
          <p:cNvPr id="79" name="Google Shape;79;p10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0" name="Google Shape;80;p10"/>
          <p:cNvSpPr/>
          <p:nvPr>
            <p:ph idx="3" type="pic"/>
          </p:nvPr>
        </p:nvSpPr>
        <p:spPr>
          <a:xfrm>
            <a:off x="7152000" y="0"/>
            <a:ext cx="5040000" cy="33840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0"/>
          <p:cNvSpPr/>
          <p:nvPr>
            <p:ph idx="4" type="pic"/>
          </p:nvPr>
        </p:nvSpPr>
        <p:spPr>
          <a:xfrm>
            <a:off x="7152000" y="3474000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balkon.solar/balkonkraftwerk-selbst-bauen/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ecvt.net/service/tune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heidelberger-energiegenossenschaft.de/projekte/e-kubator" TargetMode="External"/><Relationship Id="rId4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hitachicm.com/global/en/products/remanufactured/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tripalium.org/reseau" TargetMode="External"/><Relationship Id="rId4" Type="http://schemas.openxmlformats.org/officeDocument/2006/relationships/hyperlink" Target="https://www.kwg.at/strom-aus-wasserkraft/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preciousplastic.com/solutions/products.html" TargetMode="External"/><Relationship Id="rId4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energie-obereggen.it/#info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doi.org/10.1016/j.resconrec.2017.09.005" TargetMode="External"/><Relationship Id="rId4" Type="http://schemas.openxmlformats.org/officeDocument/2006/relationships/hyperlink" Target="https://ec.europa.eu/environment/green-growth/waste-prevention-and-management/index_en.htm" TargetMode="External"/><Relationship Id="rId5" Type="http://schemas.openxmlformats.org/officeDocument/2006/relationships/hyperlink" Target="https://doi.org/10.1016/j.procir.2015.01.026" TargetMode="External"/><Relationship Id="rId6" Type="http://schemas.openxmlformats.org/officeDocument/2006/relationships/hyperlink" Target="https://doi.org/10.1016/j.procir.2016.01.067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circulareconomy.europa.eu/platform/sites/default/files/categorisation_system_for_the_ce.pdf" TargetMode="External"/><Relationship Id="rId4" Type="http://schemas.openxmlformats.org/officeDocument/2006/relationships/hyperlink" Target="https://www.researchgate.net/publication/319314335_Circular_Economy_Measuring_innovation_in_the_product_chain" TargetMode="External"/><Relationship Id="rId9" Type="http://schemas.openxmlformats.org/officeDocument/2006/relationships/hyperlink" Target="https://doi.org/10.1016/j.procir.2016.01.067" TargetMode="External"/><Relationship Id="rId5" Type="http://schemas.openxmlformats.org/officeDocument/2006/relationships/hyperlink" Target="https://commons.wikimedia.org/wiki/File:Flag-map_of_the_Netherlands.svg" TargetMode="External"/><Relationship Id="rId6" Type="http://schemas.openxmlformats.org/officeDocument/2006/relationships/hyperlink" Target="https://upload.wikimedia.org/wikipedia/commons/5/5c/Flag-map_of_the_People%27s_Republic_of_China.svg" TargetMode="External"/><Relationship Id="rId7" Type="http://schemas.openxmlformats.org/officeDocument/2006/relationships/hyperlink" Target="https://commons.wikimedia.org/wiki/File:Flag_map_of_the_European_Union.png" TargetMode="External"/><Relationship Id="rId8" Type="http://schemas.openxmlformats.org/officeDocument/2006/relationships/hyperlink" Target="https://doi.org/10.1016/j.procir.2015.01.026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ec.europa.eu/environment/green-growth/waste-prevention-and-management/index_en.htm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20.png"/><Relationship Id="rId6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doerpsmobil-sh.de/" TargetMode="External"/><Relationship Id="rId4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urstrom-mobil.de/fahrzeuge/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oulunverso.com/lampokuvaus-ja-ilmanvaihdonmittaus/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ctrTitle"/>
          </p:nvPr>
        </p:nvSpPr>
        <p:spPr>
          <a:xfrm>
            <a:off x="1619511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no-NO"/>
              <a:t>C</a:t>
            </a:r>
            <a:r>
              <a:rPr lang="no-NO"/>
              <a:t>ircular economy frameworks and citizen energy examples therein</a:t>
            </a:r>
            <a:endParaRPr/>
          </a:p>
        </p:txBody>
      </p:sp>
      <p:sp>
        <p:nvSpPr>
          <p:cNvPr id="125" name="Google Shape;125;p18"/>
          <p:cNvSpPr txBox="1"/>
          <p:nvPr>
            <p:ph idx="1" type="subTitle"/>
          </p:nvPr>
        </p:nvSpPr>
        <p:spPr>
          <a:xfrm>
            <a:off x="1619512" y="3718184"/>
            <a:ext cx="5040000" cy="1050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</p:txBody>
      </p:sp>
      <p:sp>
        <p:nvSpPr>
          <p:cNvPr id="126" name="Google Shape;126;p18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no-NO"/>
              <a:t>Constantin v. Beck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br>
              <a:rPr lang="no-NO"/>
            </a:br>
            <a:r>
              <a:rPr lang="no-NO"/>
              <a:t>February 2023</a:t>
            </a:r>
            <a:endParaRPr/>
          </a:p>
        </p:txBody>
      </p:sp>
      <p:sp>
        <p:nvSpPr>
          <p:cNvPr id="127" name="Google Shape;127;p18"/>
          <p:cNvSpPr/>
          <p:nvPr>
            <p:ph idx="3" type="pic"/>
          </p:nvPr>
        </p:nvSpPr>
        <p:spPr>
          <a:xfrm>
            <a:off x="7152000" y="0"/>
            <a:ext cx="5040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8" name="Google Shape;12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5963" y="1007375"/>
            <a:ext cx="7172075" cy="4843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7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R3: Reuse</a:t>
            </a:r>
            <a:endParaRPr sz="4600"/>
          </a:p>
        </p:txBody>
      </p:sp>
      <p:sp>
        <p:nvSpPr>
          <p:cNvPr id="233" name="Google Shape;233;p27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234" name="Google Shape;234;p27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https://balkon.solar/balkonkraftwerk-selbst-bauen/</a:t>
            </a:r>
            <a:r>
              <a:rPr lang="no-NO"/>
              <a:t> </a:t>
            </a:r>
            <a:endParaRPr/>
          </a:p>
        </p:txBody>
      </p:sp>
      <p:sp>
        <p:nvSpPr>
          <p:cNvPr id="235" name="Google Shape;235;p27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36" name="Google Shape;23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4038" y="1361075"/>
            <a:ext cx="7563924" cy="5045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R4: Repair</a:t>
            </a:r>
            <a:endParaRPr sz="4600"/>
          </a:p>
        </p:txBody>
      </p:sp>
      <p:sp>
        <p:nvSpPr>
          <p:cNvPr id="243" name="Google Shape;243;p28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244" name="Google Shape;244;p28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https://www.ecvt.net/service/tune</a:t>
            </a:r>
            <a:r>
              <a:rPr lang="no-NO"/>
              <a:t> </a:t>
            </a:r>
            <a:endParaRPr/>
          </a:p>
        </p:txBody>
      </p:sp>
      <p:sp>
        <p:nvSpPr>
          <p:cNvPr id="245" name="Google Shape;245;p28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46" name="Google Shape;24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7875" y="1483900"/>
            <a:ext cx="9576250" cy="478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R5: Refurbish</a:t>
            </a:r>
            <a:endParaRPr sz="4600"/>
          </a:p>
        </p:txBody>
      </p:sp>
      <p:sp>
        <p:nvSpPr>
          <p:cNvPr id="253" name="Google Shape;253;p29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254" name="Google Shape;254;p29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https://www.heidelberger-energiegenossenschaft.de/projekte/e-kubator</a:t>
            </a:r>
            <a:r>
              <a:rPr lang="no-NO"/>
              <a:t> </a:t>
            </a:r>
            <a:endParaRPr/>
          </a:p>
        </p:txBody>
      </p:sp>
      <p:sp>
        <p:nvSpPr>
          <p:cNvPr id="255" name="Google Shape;255;p29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56" name="Google Shape;25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3338" y="1467863"/>
            <a:ext cx="6425320" cy="482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0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R6: Remanufacture</a:t>
            </a:r>
            <a:endParaRPr sz="4600"/>
          </a:p>
        </p:txBody>
      </p:sp>
      <p:sp>
        <p:nvSpPr>
          <p:cNvPr id="263" name="Google Shape;263;p30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https://www.hitachicm.com/global/en/products/remanufactured/</a:t>
            </a:r>
            <a:r>
              <a:rPr lang="no-NO"/>
              <a:t> </a:t>
            </a:r>
            <a:endParaRPr/>
          </a:p>
        </p:txBody>
      </p:sp>
      <p:sp>
        <p:nvSpPr>
          <p:cNvPr id="264" name="Google Shape;264;p30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65" name="Google Shape;26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9703" y="2207388"/>
            <a:ext cx="4973850" cy="334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0"/>
          <p:cNvPicPr preferRelativeResize="0"/>
          <p:nvPr/>
        </p:nvPicPr>
        <p:blipFill rotWithShape="1">
          <a:blip r:embed="rId5">
            <a:alphaModFix/>
          </a:blip>
          <a:srcRect b="5042" l="0" r="0" t="0"/>
          <a:stretch/>
        </p:blipFill>
        <p:spPr>
          <a:xfrm>
            <a:off x="914425" y="2525276"/>
            <a:ext cx="5607000" cy="302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0"/>
          <p:cNvSpPr/>
          <p:nvPr/>
        </p:nvSpPr>
        <p:spPr>
          <a:xfrm>
            <a:off x="2245650" y="1896550"/>
            <a:ext cx="2644272" cy="1350000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6800">
                <a:solidFill>
                  <a:schemeClr val="dk2"/>
                </a:solidFill>
              </a:rPr>
              <a:t>?</a:t>
            </a:r>
            <a:endParaRPr sz="6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R7: Repurpose</a:t>
            </a:r>
            <a:endParaRPr sz="4600"/>
          </a:p>
        </p:txBody>
      </p:sp>
      <p:sp>
        <p:nvSpPr>
          <p:cNvPr id="274" name="Google Shape;274;p31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https://www.tripalium.org/reseau</a:t>
            </a:r>
            <a:r>
              <a:rPr lang="no-NO"/>
              <a:t> ; </a:t>
            </a:r>
            <a:r>
              <a:rPr lang="no-NO" u="sng">
                <a:solidFill>
                  <a:schemeClr val="hlink"/>
                </a:solidFill>
                <a:hlinkClick r:id="rId4"/>
              </a:rPr>
              <a:t>https://www.kwg.at/strom-aus-wasserkraft/</a:t>
            </a:r>
            <a:r>
              <a:rPr lang="no-N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1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76" name="Google Shape;27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4575" y="1776232"/>
            <a:ext cx="5500728" cy="4203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6663" y="1776225"/>
            <a:ext cx="5199488" cy="420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R8: Recycle</a:t>
            </a:r>
            <a:endParaRPr sz="4600"/>
          </a:p>
        </p:txBody>
      </p:sp>
      <p:sp>
        <p:nvSpPr>
          <p:cNvPr id="284" name="Google Shape;284;p32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https://preciousplastic.com/solutions/products.html</a:t>
            </a:r>
            <a:r>
              <a:rPr lang="no-N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2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86" name="Google Shape;28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0779" y="1440663"/>
            <a:ext cx="5930450" cy="4874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3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R9: Recover</a:t>
            </a:r>
            <a:endParaRPr sz="4600"/>
          </a:p>
        </p:txBody>
      </p:sp>
      <p:sp>
        <p:nvSpPr>
          <p:cNvPr id="293" name="Google Shape;293;p33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294" name="Google Shape;294;p33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http://www.energie-obereggen.it/#info</a:t>
            </a:r>
            <a:r>
              <a:rPr lang="no-NO"/>
              <a:t> </a:t>
            </a:r>
            <a:endParaRPr/>
          </a:p>
        </p:txBody>
      </p:sp>
      <p:sp>
        <p:nvSpPr>
          <p:cNvPr id="295" name="Google Shape;295;p33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96" name="Google Shape;29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2684" y="1555688"/>
            <a:ext cx="6192740" cy="464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9425" y="1555650"/>
            <a:ext cx="6192750" cy="464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4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Literature &amp; further readings</a:t>
            </a:r>
            <a:endParaRPr sz="4600"/>
          </a:p>
        </p:txBody>
      </p:sp>
      <p:sp>
        <p:nvSpPr>
          <p:cNvPr id="304" name="Google Shape;304;p34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2200"/>
              <a:t>Kirchherr, Julian, Denise Reike, and Marko Hekkert. 2017. "Conceptualizing the circular economy: An analysis of 114 definitions." Resources, Conservation and Recycling 127: 221-232. </a:t>
            </a:r>
            <a:r>
              <a:rPr lang="no-NO" sz="2200" u="sng">
                <a:solidFill>
                  <a:schemeClr val="hlink"/>
                </a:solidFill>
                <a:hlinkClick r:id="rId3"/>
              </a:rPr>
              <a:t>https://doi.org/10.1016/j.resconrec.2017.09.005</a:t>
            </a:r>
            <a:r>
              <a:rPr lang="no-NO" sz="2200"/>
              <a:t>.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2200" u="sng">
                <a:solidFill>
                  <a:schemeClr val="hlink"/>
                </a:solidFill>
                <a:hlinkClick r:id="rId4"/>
              </a:rPr>
              <a:t>https://ec.europa.eu/environment/green-growth/waste-prevention-and-management/index_en.htm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2200"/>
              <a:t>Sihvonen, Siru, and Tuomas Ritola. 2015. "Conceptualizing ReX for aggregating end-of-life strategies in product development." Procedia Cirp 29: 639-644. </a:t>
            </a:r>
            <a:r>
              <a:rPr lang="no-NO" sz="2200" u="sng">
                <a:solidFill>
                  <a:schemeClr val="hlink"/>
                </a:solidFill>
                <a:hlinkClick r:id="rId5"/>
              </a:rPr>
              <a:t>https://doi.org/10.1016/j.procir.2015.01.026</a:t>
            </a:r>
            <a:r>
              <a:rPr lang="no-NO" sz="2200"/>
              <a:t>.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2200"/>
              <a:t>Jawahir, Ibrahim S., and Ryan Bradley. </a:t>
            </a:r>
            <a:r>
              <a:rPr lang="no-NO" sz="2200"/>
              <a:t>2016.</a:t>
            </a:r>
            <a:r>
              <a:rPr lang="no-NO" sz="2200"/>
              <a:t>"Technological elements of circular economy and the principles of 6R-based closed-loop material flow in sustainable manufacturing." Procedia Cirp 40: 103-108. </a:t>
            </a:r>
            <a:r>
              <a:rPr lang="no-NO" sz="2200" u="sng">
                <a:solidFill>
                  <a:schemeClr val="hlink"/>
                </a:solidFill>
                <a:hlinkClick r:id="rId6"/>
              </a:rPr>
              <a:t>https://doi.org/10.1016/j.procir.2016.01.067</a:t>
            </a:r>
            <a:r>
              <a:rPr lang="no-NO" sz="2200"/>
              <a:t>. </a:t>
            </a:r>
            <a:endParaRPr sz="2200"/>
          </a:p>
        </p:txBody>
      </p:sp>
      <p:sp>
        <p:nvSpPr>
          <p:cNvPr id="305" name="Google Shape;305;p34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4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Literature &amp; further readings ctd.</a:t>
            </a:r>
            <a:endParaRPr sz="4600"/>
          </a:p>
        </p:txBody>
      </p:sp>
      <p:sp>
        <p:nvSpPr>
          <p:cNvPr id="313" name="Google Shape;313;p35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12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https://circulareconomy.europa.eu/platform/sites/default/files/categorisation_system_for_the_ce.pdf</a:t>
            </a:r>
            <a:r>
              <a:rPr lang="no-NO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12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https://www.researchgate.net/publication/319314335_Circular_Economy_Measuring_innovation_in_the_product_chain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12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https://commons.wikimedia.org/wiki/File:Flag-map_of_the_Netherlands.svg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12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https://upload.wikimedia.org/wikipedia/commons/5/5c/Flag-map_of_the_People%27s_Republic_of_China.svg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12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https://commons.wikimedia.org/wiki/File:Flag_map_of_the_European_Union.png</a:t>
            </a:r>
            <a:r>
              <a:rPr lang="no-NO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1050">
                <a:solidFill>
                  <a:srgbClr val="007398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https://doi.org/10.1016/j.procir.2015.01.026</a:t>
            </a:r>
            <a:r>
              <a:rPr lang="no-NO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›"/>
            </a:pPr>
            <a:r>
              <a:rPr lang="no-NO" sz="1050">
                <a:solidFill>
                  <a:srgbClr val="007398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https://doi.org/10.1016/j.procir.2016.01.067</a:t>
            </a:r>
            <a:endParaRPr sz="2200"/>
          </a:p>
        </p:txBody>
      </p:sp>
      <p:sp>
        <p:nvSpPr>
          <p:cNvPr id="314" name="Google Shape;314;p35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5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/>
              <a:t>Outline</a:t>
            </a:r>
            <a:endParaRPr sz="4600"/>
          </a:p>
        </p:txBody>
      </p:sp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no-NO" sz="2800"/>
              <a:t>A d</a:t>
            </a:r>
            <a:r>
              <a:rPr lang="no-NO" sz="2800"/>
              <a:t>efinition of circular economy</a:t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no-NO" sz="2800"/>
              <a:t>EU w</a:t>
            </a:r>
            <a:r>
              <a:rPr lang="no-NO" sz="2800"/>
              <a:t>aste hierarchy</a:t>
            </a:r>
            <a:endParaRPr sz="2800"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no-NO" sz="2800"/>
              <a:t>3R, 4R and 6R frameworks</a:t>
            </a:r>
            <a:endParaRPr sz="2800"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no-NO" sz="2800"/>
              <a:t>Examples of 9R's in community energy</a:t>
            </a:r>
            <a:endParaRPr sz="2800"/>
          </a:p>
        </p:txBody>
      </p:sp>
      <p:sp>
        <p:nvSpPr>
          <p:cNvPr id="136" name="Google Shape;136;p19"/>
          <p:cNvSpPr txBox="1"/>
          <p:nvPr>
            <p:ph idx="11" type="ftr"/>
          </p:nvPr>
        </p:nvSpPr>
        <p:spPr>
          <a:xfrm>
            <a:off x="811950" y="6408000"/>
            <a:ext cx="52527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9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/>
              <a:t>Definition of circular economy</a:t>
            </a:r>
            <a:endParaRPr sz="4600"/>
          </a:p>
        </p:txBody>
      </p:sp>
      <p:sp>
        <p:nvSpPr>
          <p:cNvPr id="144" name="Google Shape;144;p20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-NO" sz="2500"/>
              <a:t>“A circular economy describes an economic system that is based on </a:t>
            </a:r>
            <a:r>
              <a:rPr b="1" lang="no-NO" sz="2500"/>
              <a:t>business models</a:t>
            </a:r>
            <a:r>
              <a:rPr lang="no-NO" sz="2500"/>
              <a:t> which replace the ‘end-of-life’ concept with </a:t>
            </a:r>
            <a:r>
              <a:rPr b="1" lang="no-NO" sz="2500"/>
              <a:t>reducing</a:t>
            </a:r>
            <a:r>
              <a:rPr lang="no-NO" sz="2500"/>
              <a:t>, alternatively </a:t>
            </a:r>
            <a:r>
              <a:rPr b="1" lang="no-NO" sz="2500"/>
              <a:t>reusing, recycling</a:t>
            </a:r>
            <a:r>
              <a:rPr lang="no-NO" sz="2500"/>
              <a:t> and </a:t>
            </a:r>
            <a:r>
              <a:rPr b="1" lang="no-NO" sz="2500"/>
              <a:t>recovering</a:t>
            </a:r>
            <a:r>
              <a:rPr lang="no-NO" sz="2500"/>
              <a:t> materials in production/distribution and consumption processes, thus operating at the micro level (products, companies, consumers), meso level (eco-industrial parks) and macro level (city, region, nation and beyond), with the aim to accomplish </a:t>
            </a:r>
            <a:r>
              <a:rPr b="1" lang="no-NO" sz="2500"/>
              <a:t>sustainable development</a:t>
            </a:r>
            <a:r>
              <a:rPr lang="no-NO" sz="2500"/>
              <a:t>, which implies creating </a:t>
            </a:r>
            <a:r>
              <a:rPr b="1" lang="no-NO" sz="2500"/>
              <a:t>environmental quality, economic prosperity and social equity</a:t>
            </a:r>
            <a:r>
              <a:rPr lang="no-NO" sz="2500"/>
              <a:t>, to the benefit of current and future generations.”</a:t>
            </a:r>
            <a:endParaRPr sz="4100"/>
          </a:p>
        </p:txBody>
      </p:sp>
      <p:sp>
        <p:nvSpPr>
          <p:cNvPr id="145" name="Google Shape;145;p20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Kirchherr, Julian, Denise Reike, and Marko Hekkert. 2017. "Conceptualizing the circular economy: An analysis of 114 definitions." Resources, Conservation and Recycling 127: 221-232. https://doi.org/10.1016/j.resconrec.2017.09.005.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0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/>
              <a:t>EU waste hierarchy</a:t>
            </a:r>
            <a:endParaRPr sz="4600"/>
          </a:p>
        </p:txBody>
      </p:sp>
      <p:sp>
        <p:nvSpPr>
          <p:cNvPr id="153" name="Google Shape;153;p21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154" name="Google Shape;154;p21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Own graphic based on </a:t>
            </a:r>
            <a:r>
              <a:rPr lang="no-NO" u="sng">
                <a:solidFill>
                  <a:schemeClr val="hlink"/>
                </a:solidFill>
                <a:hlinkClick r:id="rId3"/>
              </a:rPr>
              <a:t>https://ec.europa.eu/environment/green-growth/waste-prevention-and-management/index_en.htm</a:t>
            </a:r>
            <a:r>
              <a:rPr lang="no-NO"/>
              <a:t> </a:t>
            </a:r>
            <a:endParaRPr/>
          </a:p>
        </p:txBody>
      </p:sp>
      <p:sp>
        <p:nvSpPr>
          <p:cNvPr id="155" name="Google Shape;155;p21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56" name="Google Shape;156;p21"/>
          <p:cNvSpPr/>
          <p:nvPr/>
        </p:nvSpPr>
        <p:spPr>
          <a:xfrm rot="10800000">
            <a:off x="2534850" y="1928500"/>
            <a:ext cx="6973200" cy="4378200"/>
          </a:xfrm>
          <a:prstGeom prst="triangle">
            <a:avLst>
              <a:gd fmla="val 50094" name="adj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7" name="Google Shape;157;p21"/>
          <p:cNvCxnSpPr/>
          <p:nvPr/>
        </p:nvCxnSpPr>
        <p:spPr>
          <a:xfrm flipH="1" rot="10800000">
            <a:off x="2606150" y="2669475"/>
            <a:ext cx="6940200" cy="16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8" name="Google Shape;158;p21"/>
          <p:cNvCxnSpPr/>
          <p:nvPr/>
        </p:nvCxnSpPr>
        <p:spPr>
          <a:xfrm>
            <a:off x="4183575" y="3442775"/>
            <a:ext cx="3599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9" name="Google Shape;159;p21"/>
          <p:cNvCxnSpPr/>
          <p:nvPr/>
        </p:nvCxnSpPr>
        <p:spPr>
          <a:xfrm>
            <a:off x="4732200" y="4156000"/>
            <a:ext cx="25293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0" name="Google Shape;160;p21"/>
          <p:cNvCxnSpPr/>
          <p:nvPr/>
        </p:nvCxnSpPr>
        <p:spPr>
          <a:xfrm>
            <a:off x="5258900" y="4880200"/>
            <a:ext cx="14649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1" name="Google Shape;161;p21"/>
          <p:cNvSpPr txBox="1"/>
          <p:nvPr/>
        </p:nvSpPr>
        <p:spPr>
          <a:xfrm>
            <a:off x="5060000" y="2058875"/>
            <a:ext cx="1862700" cy="477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900">
                <a:solidFill>
                  <a:schemeClr val="lt1"/>
                </a:solidFill>
              </a:rPr>
              <a:t>PREVENTION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4243925" y="2800275"/>
            <a:ext cx="3522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900">
                <a:solidFill>
                  <a:schemeClr val="lt1"/>
                </a:solidFill>
              </a:rPr>
              <a:t>PREPARATION FOR RE-USE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5236950" y="3541675"/>
            <a:ext cx="1640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900">
                <a:solidFill>
                  <a:schemeClr val="lt1"/>
                </a:solidFill>
              </a:rPr>
              <a:t>RECYCLING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5258900" y="4279600"/>
            <a:ext cx="1437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900">
                <a:solidFill>
                  <a:schemeClr val="lt1"/>
                </a:solidFill>
              </a:rPr>
              <a:t>RECOVER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5302800" y="5078975"/>
            <a:ext cx="1437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900">
                <a:solidFill>
                  <a:schemeClr val="lt1"/>
                </a:solidFill>
              </a:rPr>
              <a:t>DISPOSAL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9554325" y="2685675"/>
            <a:ext cx="378600" cy="36210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1"/>
          <p:cNvSpPr/>
          <p:nvPr/>
        </p:nvSpPr>
        <p:spPr>
          <a:xfrm>
            <a:off x="9554325" y="1923050"/>
            <a:ext cx="274200" cy="7464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1"/>
          <p:cNvSpPr txBox="1"/>
          <p:nvPr/>
        </p:nvSpPr>
        <p:spPr>
          <a:xfrm>
            <a:off x="9874800" y="2058900"/>
            <a:ext cx="1724700" cy="477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900">
                <a:solidFill>
                  <a:schemeClr val="accent3"/>
                </a:solidFill>
              </a:rPr>
              <a:t>NON-WASTE</a:t>
            </a:r>
            <a:endParaRPr sz="1900">
              <a:solidFill>
                <a:schemeClr val="accent3"/>
              </a:solidFill>
            </a:endParaRPr>
          </a:p>
        </p:txBody>
      </p:sp>
      <p:sp>
        <p:nvSpPr>
          <p:cNvPr id="169" name="Google Shape;169;p21"/>
          <p:cNvSpPr txBox="1"/>
          <p:nvPr/>
        </p:nvSpPr>
        <p:spPr>
          <a:xfrm>
            <a:off x="10114175" y="4233438"/>
            <a:ext cx="1060200" cy="477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900">
                <a:solidFill>
                  <a:schemeClr val="accent3"/>
                </a:solidFill>
              </a:rPr>
              <a:t>WASTE</a:t>
            </a:r>
            <a:endParaRPr sz="190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/>
              <a:t>3R, </a:t>
            </a:r>
            <a:r>
              <a:rPr lang="no-NO" sz="4000"/>
              <a:t>4R, 6R Framework</a:t>
            </a:r>
            <a:endParaRPr sz="4600"/>
          </a:p>
        </p:txBody>
      </p:sp>
      <p:sp>
        <p:nvSpPr>
          <p:cNvPr id="176" name="Google Shape;176;p22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2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178" name="Google Shape;17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9450" y="1495612"/>
            <a:ext cx="3186044" cy="268004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2"/>
          <p:cNvSpPr txBox="1"/>
          <p:nvPr/>
        </p:nvSpPr>
        <p:spPr>
          <a:xfrm>
            <a:off x="1655625" y="4257775"/>
            <a:ext cx="2273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-NO">
                <a:solidFill>
                  <a:schemeClr val="dk2"/>
                </a:solidFill>
              </a:rPr>
              <a:t>3R for circular economy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educe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euse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ecycle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80" name="Google Shape;18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5150" y="1361725"/>
            <a:ext cx="2744750" cy="2784651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 txBox="1"/>
          <p:nvPr/>
        </p:nvSpPr>
        <p:spPr>
          <a:xfrm>
            <a:off x="5253338" y="4257775"/>
            <a:ext cx="22737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-NO">
                <a:solidFill>
                  <a:schemeClr val="dk2"/>
                </a:solidFill>
              </a:rPr>
              <a:t>4</a:t>
            </a:r>
            <a:r>
              <a:rPr lang="no-NO">
                <a:solidFill>
                  <a:schemeClr val="dk2"/>
                </a:solidFill>
              </a:rPr>
              <a:t>R for circular economy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educe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euse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ecycle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ecover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8913488" y="4257775"/>
            <a:ext cx="22737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-NO">
                <a:solidFill>
                  <a:schemeClr val="dk2"/>
                </a:solidFill>
              </a:rPr>
              <a:t>6</a:t>
            </a:r>
            <a:r>
              <a:rPr lang="no-NO">
                <a:solidFill>
                  <a:schemeClr val="dk2"/>
                </a:solidFill>
              </a:rPr>
              <a:t>R for circular economy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educe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emanufacture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euse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ecover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ecycle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>
                <a:solidFill>
                  <a:schemeClr val="dk2"/>
                </a:solidFill>
              </a:rPr>
              <a:t>R</a:t>
            </a:r>
            <a:r>
              <a:rPr lang="no-NO">
                <a:solidFill>
                  <a:schemeClr val="dk2"/>
                </a:solidFill>
              </a:rPr>
              <a:t>edesign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183" name="Google Shape;183;p22"/>
          <p:cNvGrpSpPr/>
          <p:nvPr/>
        </p:nvGrpSpPr>
        <p:grpSpPr>
          <a:xfrm>
            <a:off x="8851062" y="1480137"/>
            <a:ext cx="2398562" cy="2711024"/>
            <a:chOff x="8506212" y="1464637"/>
            <a:chExt cx="2398562" cy="2711024"/>
          </a:xfrm>
        </p:grpSpPr>
        <p:pic>
          <p:nvPicPr>
            <p:cNvPr id="184" name="Google Shape;184;p2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506212" y="1464637"/>
              <a:ext cx="1719825" cy="2418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2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314450" y="1960037"/>
              <a:ext cx="1590324" cy="22156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/>
              <a:t>9R Framework</a:t>
            </a:r>
            <a:endParaRPr sz="4600"/>
          </a:p>
        </p:txBody>
      </p:sp>
      <p:sp>
        <p:nvSpPr>
          <p:cNvPr id="192" name="Google Shape;192;p23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193" name="Google Shape;193;p23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Kirchherr, Julian, Denise Reike, and Marko Hekkert. 2017. "Conceptualizing the circular economy: An analysis of 114 definitions." Resources, Conservation and Recycling 127: 221-232. https://doi.org/10.1016/j.resconrec.2017.09.005.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3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195" name="Google Shape;195;p23"/>
          <p:cNvPicPr preferRelativeResize="0"/>
          <p:nvPr/>
        </p:nvPicPr>
        <p:blipFill rotWithShape="1">
          <a:blip r:embed="rId3">
            <a:alphaModFix/>
          </a:blip>
          <a:srcRect b="8927" l="5819" r="26032" t="11995"/>
          <a:stretch/>
        </p:blipFill>
        <p:spPr>
          <a:xfrm>
            <a:off x="2379574" y="1452050"/>
            <a:ext cx="7432848" cy="485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89350" y="65038"/>
            <a:ext cx="1046075" cy="121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4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/>
              <a:t>R0: Refuse</a:t>
            </a:r>
            <a:endParaRPr sz="4600"/>
          </a:p>
        </p:txBody>
      </p:sp>
      <p:sp>
        <p:nvSpPr>
          <p:cNvPr id="203" name="Google Shape;203;p24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204" name="Google Shape;204;p24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https://www.doerpsmobil-sh.de/</a:t>
            </a:r>
            <a:r>
              <a:rPr lang="no-N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4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06" name="Google Shape;20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7650" y="1467475"/>
            <a:ext cx="6916684" cy="4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R1: Rethink</a:t>
            </a:r>
            <a:endParaRPr sz="4600"/>
          </a:p>
        </p:txBody>
      </p:sp>
      <p:sp>
        <p:nvSpPr>
          <p:cNvPr id="213" name="Google Shape;213;p25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214" name="Google Shape;214;p25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https://www.urstrom-mobil.de/fahrzeuge/</a:t>
            </a:r>
            <a:r>
              <a:rPr lang="no-NO"/>
              <a:t> </a:t>
            </a:r>
            <a:endParaRPr/>
          </a:p>
        </p:txBody>
      </p:sp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16" name="Google Shape;21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9962" y="1361075"/>
            <a:ext cx="7392081" cy="504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no-NO" sz="4000">
                <a:solidFill>
                  <a:srgbClr val="000000"/>
                </a:solidFill>
              </a:rPr>
              <a:t>R2: Reduce</a:t>
            </a:r>
            <a:endParaRPr sz="4600"/>
          </a:p>
        </p:txBody>
      </p:sp>
      <p:sp>
        <p:nvSpPr>
          <p:cNvPr id="223" name="Google Shape;223;p26"/>
          <p:cNvSpPr txBox="1"/>
          <p:nvPr>
            <p:ph idx="1" type="body"/>
          </p:nvPr>
        </p:nvSpPr>
        <p:spPr>
          <a:xfrm>
            <a:off x="809425" y="1361066"/>
            <a:ext cx="10926000" cy="5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/>
          </a:p>
        </p:txBody>
      </p:sp>
      <p:sp>
        <p:nvSpPr>
          <p:cNvPr id="224" name="Google Shape;224;p26"/>
          <p:cNvSpPr txBox="1"/>
          <p:nvPr>
            <p:ph idx="11" type="ftr"/>
          </p:nvPr>
        </p:nvSpPr>
        <p:spPr>
          <a:xfrm>
            <a:off x="811950" y="6408000"/>
            <a:ext cx="10926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https://oulunverso.com/lampokuvaus-ja-ilmanvaihdonmittaus/</a:t>
            </a:r>
            <a:r>
              <a:rPr lang="no-N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6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226" name="Google Shape;22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9888" y="1355413"/>
            <a:ext cx="5045073" cy="504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