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Economica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Italic.fntdata"/><Relationship Id="rId11" Type="http://schemas.openxmlformats.org/officeDocument/2006/relationships/slide" Target="slides/slide6.xml"/><Relationship Id="rId22" Type="http://schemas.openxmlformats.org/officeDocument/2006/relationships/font" Target="fonts/OpenSans-bold.fntdata"/><Relationship Id="rId10" Type="http://schemas.openxmlformats.org/officeDocument/2006/relationships/slide" Target="slides/slide5.xml"/><Relationship Id="rId21" Type="http://schemas.openxmlformats.org/officeDocument/2006/relationships/font" Target="fonts/OpenSans-regular.fntdata"/><Relationship Id="rId13" Type="http://schemas.openxmlformats.org/officeDocument/2006/relationships/slide" Target="slides/slide8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conomic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Economica-italic.fntdata"/><Relationship Id="rId6" Type="http://schemas.openxmlformats.org/officeDocument/2006/relationships/slide" Target="slides/slide1.xml"/><Relationship Id="rId18" Type="http://schemas.openxmlformats.org/officeDocument/2006/relationships/font" Target="fonts/Economic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72d22b22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72d22b22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cecf6837bd7a0fe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cecf6837bd7a0fe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78c46d69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078c46d69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cecf6837bd7a0fe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cecf6837bd7a0fe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cecf6837bd7a0fe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cecf6837bd7a0fe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0318216b570283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0318216b570283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cecf6837bd7a0fe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cecf6837bd7a0fe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b0318216b57028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b0318216b57028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72d22b22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072d22b22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cecf6837bd7a0fe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cecf6837bd7a0fe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cecf6837bd7a0fe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cecf6837bd7a0fe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jp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6.png"/><Relationship Id="rId10" Type="http://schemas.openxmlformats.org/officeDocument/2006/relationships/image" Target="../media/image17.png"/><Relationship Id="rId9" Type="http://schemas.openxmlformats.org/officeDocument/2006/relationships/image" Target="../media/image1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8376" y="265050"/>
            <a:ext cx="4390925" cy="43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004" y="2574900"/>
            <a:ext cx="6646926" cy="24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>
            <p:ph type="title"/>
          </p:nvPr>
        </p:nvSpPr>
        <p:spPr>
          <a:xfrm>
            <a:off x="331175" y="445500"/>
            <a:ext cx="3305400" cy="184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BE PART OF THE CIRCULAR REVOLUTION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2351" y="4249198"/>
            <a:ext cx="754025" cy="7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3892794" y="509550"/>
            <a:ext cx="4878600" cy="17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>
                <a:latin typeface="Economica"/>
                <a:ea typeface="Economica"/>
                <a:cs typeface="Economica"/>
                <a:sym typeface="Economica"/>
              </a:rPr>
              <a:t>HVL —&gt; leader of the circular economy shift</a:t>
            </a:r>
            <a:endParaRPr sz="33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>
                <a:latin typeface="Economica"/>
                <a:ea typeface="Economica"/>
                <a:cs typeface="Economica"/>
                <a:sym typeface="Economica"/>
              </a:rPr>
              <a:t>—</a:t>
            </a:r>
            <a:r>
              <a:rPr lang="it" sz="3300">
                <a:latin typeface="Economica"/>
                <a:ea typeface="Economica"/>
                <a:cs typeface="Economica"/>
                <a:sym typeface="Economica"/>
              </a:rPr>
              <a:t>&gt; Where nothing goes to waste</a:t>
            </a:r>
            <a:endParaRPr sz="3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41" name="Google Shape;141;p22"/>
          <p:cNvCxnSpPr/>
          <p:nvPr/>
        </p:nvCxnSpPr>
        <p:spPr>
          <a:xfrm flipH="1">
            <a:off x="3489383" y="656549"/>
            <a:ext cx="15300" cy="1420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355" y="1172443"/>
            <a:ext cx="6720680" cy="27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>
            <p:ph type="title"/>
          </p:nvPr>
        </p:nvSpPr>
        <p:spPr>
          <a:xfrm>
            <a:off x="3303049" y="1487581"/>
            <a:ext cx="3047100" cy="184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FFFF"/>
                </a:solidFill>
              </a:rPr>
              <a:t>THANK YOU</a:t>
            </a:r>
            <a:endParaRPr b="1" sz="3600">
              <a:solidFill>
                <a:srgbClr val="FFFFFF"/>
              </a:solidFill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2351" y="4249198"/>
            <a:ext cx="754025" cy="75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247075" y="396750"/>
            <a:ext cx="3067500" cy="15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50"/>
              <a:t>27 kg</a:t>
            </a:r>
            <a:r>
              <a:rPr lang="it" sz="3550"/>
              <a:t> </a:t>
            </a:r>
            <a:endParaRPr sz="35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550"/>
              <a:t>E-WASTE per person in NORWAY per year</a:t>
            </a:r>
            <a:endParaRPr sz="3550"/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3994421" y="3432894"/>
            <a:ext cx="4978800" cy="159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/>
              <a:t>TOXIC MATERIALS (lead, mercury)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/>
              <a:t>—&gt; cancer, </a:t>
            </a:r>
            <a:r>
              <a:rPr lang="it" sz="2700"/>
              <a:t>neurological damage, respiratory problems</a:t>
            </a:r>
            <a:endParaRPr sz="27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073" y="148529"/>
            <a:ext cx="5165151" cy="30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94" y="2480984"/>
            <a:ext cx="3503274" cy="2342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695" y="408116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/>
              <a:t>WAST-E </a:t>
            </a:r>
            <a:endParaRPr sz="3800"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430450"/>
            <a:ext cx="3088200" cy="3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latin typeface="Economica"/>
                <a:ea typeface="Economica"/>
                <a:cs typeface="Economica"/>
                <a:sym typeface="Economica"/>
              </a:rPr>
              <a:t>BRING YOUR BROKEN OR OLD ELECTRONIC DEVICES</a:t>
            </a:r>
            <a:r>
              <a:rPr lang="it" sz="2100">
                <a:latin typeface="Economica"/>
                <a:ea typeface="Economica"/>
                <a:cs typeface="Economica"/>
                <a:sym typeface="Economica"/>
              </a:rPr>
              <a:t> TO CAMPUS</a:t>
            </a:r>
            <a:endParaRPr sz="21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100">
                <a:latin typeface="Economica"/>
                <a:ea typeface="Economica"/>
                <a:cs typeface="Economica"/>
                <a:sym typeface="Economica"/>
              </a:rPr>
              <a:t>-c</a:t>
            </a:r>
            <a:r>
              <a:rPr lang="it" sz="2100">
                <a:latin typeface="Economica"/>
                <a:ea typeface="Economica"/>
                <a:cs typeface="Economica"/>
                <a:sym typeface="Economica"/>
              </a:rPr>
              <a:t>omputers, tablets, phones- </a:t>
            </a:r>
            <a:endParaRPr sz="21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it" sz="2200">
                <a:latin typeface="Economica"/>
                <a:ea typeface="Economica"/>
                <a:cs typeface="Economica"/>
                <a:sym typeface="Economica"/>
              </a:rPr>
              <a:t>WAST-E</a:t>
            </a:r>
            <a:r>
              <a:rPr lang="it" sz="2100">
                <a:latin typeface="Economica"/>
                <a:ea typeface="Economica"/>
                <a:cs typeface="Economica"/>
                <a:sym typeface="Economica"/>
              </a:rPr>
              <a:t>: a </a:t>
            </a:r>
            <a:r>
              <a:rPr b="1" lang="it" sz="2100">
                <a:latin typeface="Economica"/>
                <a:ea typeface="Economica"/>
                <a:cs typeface="Economica"/>
                <a:sym typeface="Economica"/>
              </a:rPr>
              <a:t>REPAIRING AND COLLECTION SERVICE </a:t>
            </a:r>
            <a:r>
              <a:rPr lang="it" sz="2100">
                <a:latin typeface="Economica"/>
                <a:ea typeface="Economica"/>
                <a:cs typeface="Economica"/>
                <a:sym typeface="Economica"/>
              </a:rPr>
              <a:t>will fix it or repurpose its parts.</a:t>
            </a:r>
            <a:r>
              <a:rPr b="1" lang="it" sz="21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21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12080" l="0" r="0" t="0"/>
          <a:stretch/>
        </p:blipFill>
        <p:spPr>
          <a:xfrm>
            <a:off x="4191255" y="2348751"/>
            <a:ext cx="4022391" cy="23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4300" y="658875"/>
            <a:ext cx="2459200" cy="138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4275" y="4321100"/>
            <a:ext cx="683000" cy="6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Why at campus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73600"/>
            <a:ext cx="4330800" cy="1966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6"/>
          <p:cNvCxnSpPr/>
          <p:nvPr/>
        </p:nvCxnSpPr>
        <p:spPr>
          <a:xfrm flipH="1">
            <a:off x="4843662" y="1285014"/>
            <a:ext cx="3900" cy="2744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6"/>
          <p:cNvSpPr txBox="1"/>
          <p:nvPr/>
        </p:nvSpPr>
        <p:spPr>
          <a:xfrm>
            <a:off x="5048701" y="1097675"/>
            <a:ext cx="3664500" cy="31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latin typeface="Economica"/>
                <a:ea typeface="Economica"/>
                <a:cs typeface="Economica"/>
                <a:sym typeface="Economica"/>
              </a:rPr>
              <a:t>E-waste is growing 3 times faster than any other waste stream</a:t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Economica"/>
                <a:ea typeface="Economica"/>
                <a:cs typeface="Economica"/>
                <a:sym typeface="Economica"/>
              </a:rPr>
              <a:t>Average student/staff tech items (pc, phone, tablet) e-waste in a year: 4 kg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Economica"/>
                <a:ea typeface="Economica"/>
                <a:cs typeface="Economica"/>
                <a:sym typeface="Economica"/>
              </a:rPr>
              <a:t>LIFESPANS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Economica"/>
                <a:ea typeface="Economica"/>
                <a:cs typeface="Economica"/>
                <a:sym typeface="Economica"/>
              </a:rPr>
              <a:t>. Laptop: 5-8 years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Economica"/>
                <a:ea typeface="Economica"/>
                <a:cs typeface="Economica"/>
                <a:sym typeface="Economica"/>
              </a:rPr>
              <a:t>. Phone: 2.5 years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Economica"/>
                <a:ea typeface="Economica"/>
                <a:cs typeface="Economica"/>
                <a:sym typeface="Economica"/>
              </a:rPr>
              <a:t>. Tablet: 5 years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6826" y="4280247"/>
            <a:ext cx="754025" cy="75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35378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/>
              <a:t>HOW</a:t>
            </a:r>
            <a:endParaRPr sz="36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14289"/>
            <a:ext cx="9144002" cy="15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311700" y="1364558"/>
            <a:ext cx="7132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latin typeface="Economica"/>
                <a:ea typeface="Economica"/>
                <a:cs typeface="Economica"/>
                <a:sym typeface="Economica"/>
              </a:rPr>
              <a:t>. In collaboration with the </a:t>
            </a:r>
            <a:r>
              <a:rPr b="1" lang="it" sz="2200">
                <a:latin typeface="Economica"/>
                <a:ea typeface="Economica"/>
                <a:cs typeface="Economica"/>
                <a:sym typeface="Economica"/>
              </a:rPr>
              <a:t>IT department</a:t>
            </a:r>
            <a:r>
              <a:rPr lang="it" sz="2200">
                <a:latin typeface="Economica"/>
                <a:ea typeface="Economica"/>
                <a:cs typeface="Economica"/>
                <a:sym typeface="Economica"/>
              </a:rPr>
              <a:t> and the </a:t>
            </a:r>
            <a:r>
              <a:rPr b="1" lang="it" sz="2200">
                <a:latin typeface="Economica"/>
                <a:ea typeface="Economica"/>
                <a:cs typeface="Economica"/>
                <a:sym typeface="Economica"/>
              </a:rPr>
              <a:t>Læringslab</a:t>
            </a:r>
            <a:r>
              <a:rPr lang="it" sz="2200">
                <a:latin typeface="Economica"/>
                <a:ea typeface="Economica"/>
                <a:cs typeface="Economica"/>
                <a:sym typeface="Economica"/>
              </a:rPr>
              <a:t> at HVL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latin typeface="Economica"/>
                <a:ea typeface="Economica"/>
                <a:cs typeface="Economica"/>
                <a:sym typeface="Economica"/>
              </a:rPr>
              <a:t>. New position as an IT-technician 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. Getting</a:t>
            </a:r>
            <a:r>
              <a:rPr lang="it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broken electronic devices from students and staff and reusing parts for other devices —&gt; giving credit and data in exchange 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27225" y="291681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/>
              <a:t>FUNDING</a:t>
            </a:r>
            <a:endParaRPr sz="3400"/>
          </a:p>
        </p:txBody>
      </p:sp>
      <p:sp>
        <p:nvSpPr>
          <p:cNvPr id="101" name="Google Shape;101;p18"/>
          <p:cNvSpPr txBox="1"/>
          <p:nvPr/>
        </p:nvSpPr>
        <p:spPr>
          <a:xfrm>
            <a:off x="143676" y="1248012"/>
            <a:ext cx="3753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Economica"/>
                <a:ea typeface="Economica"/>
                <a:cs typeface="Economica"/>
                <a:sym typeface="Economica"/>
              </a:rPr>
              <a:t>. Repaired items will have a cost for students and staff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Economica"/>
                <a:ea typeface="Economica"/>
                <a:cs typeface="Economica"/>
                <a:sym typeface="Economica"/>
              </a:rPr>
              <a:t>. Selling parts of items that cannot be fixed will generate an income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Economica"/>
                <a:ea typeface="Economica"/>
                <a:cs typeface="Economica"/>
                <a:sym typeface="Economica"/>
              </a:rPr>
              <a:t>. HVL —&gt; part of the sustainable innovation shift and circularisation of the institution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6826" y="4280247"/>
            <a:ext cx="754025" cy="7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6575" y="1169913"/>
            <a:ext cx="4984276" cy="280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00" y="446050"/>
            <a:ext cx="7690974" cy="41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107575"/>
            <a:ext cx="3845100" cy="75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MEET THE E-VENGERS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6826" y="4280247"/>
            <a:ext cx="754025" cy="7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 rotWithShape="1">
          <a:blip r:embed="rId4">
            <a:alphaModFix/>
          </a:blip>
          <a:srcRect b="0" l="0" r="0" t="26980"/>
          <a:stretch/>
        </p:blipFill>
        <p:spPr>
          <a:xfrm>
            <a:off x="1458200" y="866450"/>
            <a:ext cx="6227575" cy="341060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1458200" y="4452074"/>
            <a:ext cx="6012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Economica"/>
                <a:ea typeface="Economica"/>
                <a:cs typeface="Economica"/>
                <a:sym typeface="Economica"/>
              </a:rPr>
              <a:t>DONYA     ELENA     SHAHRZAD    KIRAN   DIKSHYA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315925"/>
            <a:ext cx="2723400" cy="8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GOOD FOR YOU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27400"/>
            <a:ext cx="2723400" cy="28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Char char="-"/>
            </a:pPr>
            <a:r>
              <a:rPr lang="it" sz="2100">
                <a:latin typeface="Economica"/>
                <a:ea typeface="Economica"/>
                <a:cs typeface="Economica"/>
                <a:sym typeface="Economica"/>
              </a:rPr>
              <a:t>CHEAP</a:t>
            </a:r>
            <a:endParaRPr sz="2100">
              <a:latin typeface="Economica"/>
              <a:ea typeface="Economica"/>
              <a:cs typeface="Economica"/>
              <a:sym typeface="Economic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Char char="-"/>
            </a:pPr>
            <a:r>
              <a:rPr lang="it" sz="2100">
                <a:latin typeface="Economica"/>
                <a:ea typeface="Economica"/>
                <a:cs typeface="Economica"/>
                <a:sym typeface="Economica"/>
              </a:rPr>
              <a:t>CONVENIENT</a:t>
            </a:r>
            <a:endParaRPr sz="2100">
              <a:latin typeface="Economica"/>
              <a:ea typeface="Economica"/>
              <a:cs typeface="Economica"/>
              <a:sym typeface="Economic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Char char="-"/>
            </a:pPr>
            <a:r>
              <a:rPr lang="it" sz="2100">
                <a:latin typeface="Economica"/>
                <a:ea typeface="Economica"/>
                <a:cs typeface="Economica"/>
                <a:sym typeface="Economica"/>
              </a:rPr>
              <a:t>ACCESSIBLE</a:t>
            </a:r>
            <a:endParaRPr sz="2100">
              <a:latin typeface="Economica"/>
              <a:ea typeface="Economica"/>
              <a:cs typeface="Economica"/>
              <a:sym typeface="Economic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Char char="-"/>
            </a:pPr>
            <a:r>
              <a:rPr lang="it" sz="2100">
                <a:latin typeface="Economica"/>
                <a:ea typeface="Economica"/>
                <a:cs typeface="Economica"/>
                <a:sym typeface="Economica"/>
              </a:rPr>
              <a:t>GREEN</a:t>
            </a:r>
            <a:endParaRPr sz="21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4382880" y="3903547"/>
            <a:ext cx="4579800" cy="91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550"/>
              <a:t>GOOD FOR THE ENVIRONMENT</a:t>
            </a:r>
            <a:endParaRPr sz="3550"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5548331" y="1026450"/>
            <a:ext cx="3145500" cy="30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Economica"/>
              <a:buChar char="-"/>
            </a:pPr>
            <a:r>
              <a:rPr lang="it" sz="2200">
                <a:latin typeface="Economica"/>
                <a:ea typeface="Economica"/>
                <a:cs typeface="Economica"/>
                <a:sym typeface="Economica"/>
              </a:rPr>
              <a:t>AVOID TOXIC POLLUTION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Economica"/>
              <a:buChar char="-"/>
            </a:pPr>
            <a:r>
              <a:rPr lang="it" sz="2200">
                <a:latin typeface="Economica"/>
                <a:ea typeface="Economica"/>
                <a:cs typeface="Economica"/>
                <a:sym typeface="Economica"/>
              </a:rPr>
              <a:t>KEEP IT CIRCULAR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Economica"/>
              <a:buChar char="-"/>
            </a:pPr>
            <a:r>
              <a:rPr lang="it" sz="2200">
                <a:latin typeface="Economica"/>
                <a:ea typeface="Economica"/>
                <a:cs typeface="Economica"/>
                <a:sym typeface="Economica"/>
              </a:rPr>
              <a:t>SAVE LANDFILL WORKERS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Economica"/>
              <a:buChar char="-"/>
            </a:pPr>
            <a:r>
              <a:rPr lang="it" sz="2200">
                <a:latin typeface="Economica"/>
                <a:ea typeface="Economica"/>
                <a:cs typeface="Economica"/>
                <a:sym typeface="Economica"/>
              </a:rPr>
              <a:t>CLEANER AIR AND SOILS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14307" l="8056" r="8190" t="10510"/>
          <a:stretch/>
        </p:blipFill>
        <p:spPr>
          <a:xfrm>
            <a:off x="2493036" y="1370550"/>
            <a:ext cx="3055301" cy="229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00" y="210325"/>
            <a:ext cx="724725" cy="72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6250" y="229000"/>
            <a:ext cx="724725" cy="72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7959" y="229000"/>
            <a:ext cx="724725" cy="72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07107" y="229000"/>
            <a:ext cx="724723" cy="72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65048" y="229025"/>
            <a:ext cx="687325" cy="6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58502" y="229025"/>
            <a:ext cx="687325" cy="6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51938" y="229025"/>
            <a:ext cx="687325" cy="68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