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65" r:id="rId2"/>
    <p:sldId id="258" r:id="rId3"/>
    <p:sldId id="259" r:id="rId4"/>
    <p:sldId id="266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A2E"/>
    <a:srgbClr val="FDDBCD"/>
    <a:srgbClr val="E6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DD37-C668-4121-A2CB-122E1E96C964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CC7A-F0A4-4D3A-AA8B-B329118DD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Good </a:t>
            </a:r>
            <a:r>
              <a:rPr lang="it-IT" dirty="0" err="1"/>
              <a:t>afternoon</a:t>
            </a:r>
            <a:r>
              <a:rPr lang="it-IT" dirty="0"/>
              <a:t>, </a:t>
            </a:r>
            <a:r>
              <a:rPr lang="it-IT" dirty="0" err="1"/>
              <a:t>today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going</a:t>
            </a:r>
            <a:r>
              <a:rPr lang="it-IT" dirty="0"/>
              <a:t> to </a:t>
            </a:r>
            <a:r>
              <a:rPr lang="it-IT" dirty="0" err="1"/>
              <a:t>offer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the </a:t>
            </a:r>
            <a:r>
              <a:rPr lang="it-IT" dirty="0" err="1"/>
              <a:t>solution</a:t>
            </a:r>
            <a:r>
              <a:rPr lang="it-IT" dirty="0"/>
              <a:t> to a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certainly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of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experienced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lives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are Fix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Yourself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06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Alex, he </a:t>
            </a:r>
            <a:r>
              <a:rPr lang="it-IT" dirty="0" err="1"/>
              <a:t>is</a:t>
            </a:r>
            <a:r>
              <a:rPr lang="it-IT" dirty="0"/>
              <a:t> a 21 </a:t>
            </a:r>
            <a:r>
              <a:rPr lang="it-IT" dirty="0" err="1"/>
              <a:t>years</a:t>
            </a:r>
            <a:r>
              <a:rPr lang="it-IT" dirty="0"/>
              <a:t> </a:t>
            </a:r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living alone for the first time in </a:t>
            </a:r>
            <a:r>
              <a:rPr lang="it-IT" dirty="0" err="1"/>
              <a:t>Sogndal</a:t>
            </a:r>
            <a:r>
              <a:rPr lang="it-IT" dirty="0"/>
              <a:t>. 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lives</a:t>
            </a:r>
            <a:r>
              <a:rPr lang="it-IT" dirty="0"/>
              <a:t> in the dark the </a:t>
            </a:r>
            <a:r>
              <a:rPr lang="it-IT" dirty="0" err="1"/>
              <a:t>whole</a:t>
            </a:r>
            <a:r>
              <a:rPr lang="it-IT" dirty="0"/>
              <a:t> day in </a:t>
            </a:r>
            <a:r>
              <a:rPr lang="it-IT" dirty="0" err="1"/>
              <a:t>his</a:t>
            </a:r>
            <a:r>
              <a:rPr lang="it-IT" dirty="0"/>
              <a:t> room ‘cause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lamp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broken</a:t>
            </a:r>
            <a:r>
              <a:rPr lang="it-IT" dirty="0"/>
              <a:t>!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know </a:t>
            </a:r>
            <a:r>
              <a:rPr lang="it-IT" dirty="0" err="1"/>
              <a:t>that</a:t>
            </a:r>
            <a:r>
              <a:rPr lang="it-IT" dirty="0"/>
              <a:t> light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/</a:t>
            </a:r>
            <a:r>
              <a:rPr lang="it-IT" dirty="0" err="1"/>
              <a:t>necessary</a:t>
            </a:r>
            <a:r>
              <a:rPr lang="it-IT" dirty="0"/>
              <a:t>/</a:t>
            </a:r>
            <a:r>
              <a:rPr lang="it-IT" dirty="0" err="1"/>
              <a:t>vital</a:t>
            </a:r>
            <a:r>
              <a:rPr lang="it-IT" dirty="0"/>
              <a:t>!! 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environmentally</a:t>
            </a:r>
            <a:r>
              <a:rPr lang="it-IT" dirty="0"/>
              <a:t> </a:t>
            </a:r>
            <a:r>
              <a:rPr lang="it-IT" dirty="0" err="1"/>
              <a:t>conscious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like </a:t>
            </a:r>
            <a:r>
              <a:rPr lang="it-IT" dirty="0" err="1"/>
              <a:t>all</a:t>
            </a:r>
            <a:r>
              <a:rPr lang="it-IT" dirty="0"/>
              <a:t> of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wants</a:t>
            </a:r>
            <a:r>
              <a:rPr lang="it-IT" dirty="0"/>
              <a:t> to </a:t>
            </a:r>
            <a:r>
              <a:rPr lang="it-IT" dirty="0" err="1"/>
              <a:t>save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money. He </a:t>
            </a:r>
            <a:r>
              <a:rPr lang="it-IT" dirty="0" err="1"/>
              <a:t>doesn’t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it-IT" dirty="0" err="1"/>
              <a:t>replace</a:t>
            </a:r>
            <a:r>
              <a:rPr lang="it-IT" dirty="0"/>
              <a:t> and </a:t>
            </a:r>
            <a:r>
              <a:rPr lang="it-IT" dirty="0" err="1"/>
              <a:t>neither</a:t>
            </a:r>
            <a:r>
              <a:rPr lang="it-IT" dirty="0"/>
              <a:t> can </a:t>
            </a:r>
            <a:r>
              <a:rPr lang="it-IT" dirty="0" err="1"/>
              <a:t>find</a:t>
            </a:r>
            <a:r>
              <a:rPr lang="it-IT" dirty="0"/>
              <a:t> a help to fix </a:t>
            </a:r>
            <a:r>
              <a:rPr lang="it-IT" dirty="0" err="1"/>
              <a:t>it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2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</a:t>
            </a:r>
            <a:r>
              <a:rPr lang="it-IT" dirty="0"/>
              <a:t> Alex, </a:t>
            </a:r>
            <a:r>
              <a:rPr lang="it-IT" dirty="0" err="1"/>
              <a:t>many</a:t>
            </a:r>
            <a:r>
              <a:rPr lang="it-IT" dirty="0"/>
              <a:t> of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certainly</a:t>
            </a:r>
            <a:r>
              <a:rPr lang="it-IT" dirty="0"/>
              <a:t> </a:t>
            </a:r>
            <a:r>
              <a:rPr lang="it-IT" dirty="0" err="1"/>
              <a:t>experienced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. The </a:t>
            </a:r>
            <a:r>
              <a:rPr lang="it-IT" dirty="0" err="1"/>
              <a:t>lack</a:t>
            </a:r>
            <a:r>
              <a:rPr lang="it-IT" dirty="0"/>
              <a:t> of skills makes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more </a:t>
            </a:r>
            <a:r>
              <a:rPr lang="it-IT" dirty="0" err="1"/>
              <a:t>difficult</a:t>
            </a:r>
            <a:r>
              <a:rPr lang="it-IT" dirty="0"/>
              <a:t> for </a:t>
            </a:r>
            <a:r>
              <a:rPr lang="it-IT" dirty="0" err="1"/>
              <a:t>students</a:t>
            </a:r>
            <a:r>
              <a:rPr lang="it-IT" dirty="0"/>
              <a:t> to </a:t>
            </a:r>
            <a:r>
              <a:rPr lang="it-IT" dirty="0" err="1"/>
              <a:t>repair</a:t>
            </a:r>
            <a:r>
              <a:rPr lang="it-IT" dirty="0"/>
              <a:t> items </a:t>
            </a:r>
            <a:r>
              <a:rPr lang="it-IT" dirty="0" err="1"/>
              <a:t>instead</a:t>
            </a:r>
            <a:r>
              <a:rPr lang="it-IT" dirty="0"/>
              <a:t> of </a:t>
            </a:r>
            <a:r>
              <a:rPr lang="it-IT" dirty="0" err="1"/>
              <a:t>buying</a:t>
            </a:r>
            <a:r>
              <a:rPr lang="it-IT" dirty="0"/>
              <a:t> new </a:t>
            </a:r>
            <a:r>
              <a:rPr lang="it-IT" dirty="0" err="1"/>
              <a:t>ones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agree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paying</a:t>
            </a:r>
            <a:r>
              <a:rPr lang="it-IT" dirty="0"/>
              <a:t> a service-man or </a:t>
            </a:r>
            <a:r>
              <a:rPr lang="it-IT" dirty="0" err="1"/>
              <a:t>throwing</a:t>
            </a:r>
            <a:r>
              <a:rPr lang="it-IT" dirty="0"/>
              <a:t>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away</a:t>
            </a:r>
            <a:r>
              <a:rPr lang="it-IT" dirty="0"/>
              <a:t> </a:t>
            </a:r>
            <a:r>
              <a:rPr lang="it-IT" dirty="0" err="1"/>
              <a:t>aren’t</a:t>
            </a:r>
            <a:r>
              <a:rPr lang="it-IT" dirty="0"/>
              <a:t> good </a:t>
            </a:r>
            <a:r>
              <a:rPr lang="it-IT" dirty="0" err="1"/>
              <a:t>solutions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1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conducted</a:t>
            </a:r>
            <a:r>
              <a:rPr lang="it-IT" dirty="0"/>
              <a:t> a </a:t>
            </a:r>
            <a:r>
              <a:rPr lang="it-IT" dirty="0" err="1"/>
              <a:t>little</a:t>
            </a:r>
            <a:r>
              <a:rPr lang="it-IT" dirty="0"/>
              <a:t> survey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responded</a:t>
            </a:r>
            <a:r>
              <a:rPr lang="it-IT" dirty="0"/>
              <a:t> by 11 </a:t>
            </a:r>
            <a:r>
              <a:rPr lang="it-IT" dirty="0" err="1"/>
              <a:t>students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asked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 and </a:t>
            </a:r>
            <a:r>
              <a:rPr lang="it-IT" dirty="0" err="1"/>
              <a:t>found</a:t>
            </a:r>
            <a:r>
              <a:rPr lang="it-IT" dirty="0"/>
              <a:t> out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: 100% of </a:t>
            </a:r>
            <a:r>
              <a:rPr lang="it-IT" dirty="0" err="1"/>
              <a:t>them</a:t>
            </a:r>
            <a:r>
              <a:rPr lang="it-IT" dirty="0"/>
              <a:t> reports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one </a:t>
            </a:r>
            <a:r>
              <a:rPr lang="it-IT" dirty="0" err="1"/>
              <a:t>broken</a:t>
            </a:r>
            <a:r>
              <a:rPr lang="it-IT" dirty="0"/>
              <a:t> item </a:t>
            </a:r>
            <a:r>
              <a:rPr lang="it-IT" dirty="0" err="1"/>
              <a:t>at</a:t>
            </a:r>
            <a:r>
              <a:rPr lang="it-IT" dirty="0"/>
              <a:t> home. 100% of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fix </a:t>
            </a:r>
            <a:r>
              <a:rPr lang="it-IT" dirty="0" err="1"/>
              <a:t>them</a:t>
            </a:r>
            <a:r>
              <a:rPr lang="it-IT" dirty="0"/>
              <a:t>. </a:t>
            </a:r>
            <a:r>
              <a:rPr lang="it-IT" dirty="0" err="1"/>
              <a:t>Finally</a:t>
            </a:r>
            <a:r>
              <a:rPr lang="it-IT" dirty="0"/>
              <a:t> the </a:t>
            </a:r>
            <a:r>
              <a:rPr lang="it-IT" dirty="0" err="1"/>
              <a:t>majority</a:t>
            </a:r>
            <a:r>
              <a:rPr lang="it-IT" dirty="0"/>
              <a:t> of </a:t>
            </a:r>
            <a:r>
              <a:rPr lang="it-IT" dirty="0" err="1"/>
              <a:t>them</a:t>
            </a:r>
            <a:r>
              <a:rPr lang="it-IT" dirty="0"/>
              <a:t> (63,6%/ </a:t>
            </a:r>
            <a:r>
              <a:rPr lang="it-IT" dirty="0" err="1"/>
              <a:t>thought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replacing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.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statistics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the challenge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tackling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common and </a:t>
            </a:r>
            <a:r>
              <a:rPr lang="it-IT" dirty="0" err="1"/>
              <a:t>feasible</a:t>
            </a:r>
            <a:r>
              <a:rPr lang="it-IT" dirty="0"/>
              <a:t>. </a:t>
            </a:r>
            <a:r>
              <a:rPr lang="it-IT" dirty="0" err="1"/>
              <a:t>Therefore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guarantee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offering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rise </a:t>
            </a:r>
            <a:r>
              <a:rPr lang="it-IT" dirty="0" err="1"/>
              <a:t>interest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students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60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That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where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idea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came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from.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slogan «Long Live the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»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perfectly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explains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mission: making items live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as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long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as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possible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in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order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to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avoid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unnecessary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consumption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and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waste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and create a network of knowledge and skills to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empower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1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ourselves</a:t>
            </a:r>
            <a:r>
              <a:rPr lang="it-IT" sz="1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  <a:endParaRPr lang="it-IT" sz="1200" b="1" dirty="0">
              <a:latin typeface="Ink Free" panose="030804020005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dirty="0">
              <a:solidFill>
                <a:srgbClr val="096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7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FIY project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organized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open hub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everybody</a:t>
            </a:r>
            <a:r>
              <a:rPr lang="it-IT" dirty="0"/>
              <a:t> can come and </a:t>
            </a:r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broken</a:t>
            </a:r>
            <a:r>
              <a:rPr lang="it-IT" dirty="0"/>
              <a:t> items matching with </a:t>
            </a:r>
            <a:r>
              <a:rPr lang="it-IT" dirty="0" err="1"/>
              <a:t>someone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shares </a:t>
            </a:r>
            <a:r>
              <a:rPr lang="it-IT" dirty="0" err="1"/>
              <a:t>their</a:t>
            </a:r>
            <a:r>
              <a:rPr lang="it-IT" dirty="0"/>
              <a:t> knowledge/skills.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take place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HVL Campus, U010 </a:t>
            </a:r>
            <a:r>
              <a:rPr lang="it-IT" dirty="0" err="1"/>
              <a:t>Eitre</a:t>
            </a:r>
            <a:r>
              <a:rPr lang="it-IT" dirty="0"/>
              <a:t>, </a:t>
            </a:r>
            <a:r>
              <a:rPr lang="it-IT" dirty="0" err="1"/>
              <a:t>Bragebygget</a:t>
            </a:r>
            <a:r>
              <a:rPr lang="it-IT" dirty="0"/>
              <a:t>. The room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Thursday</a:t>
            </a:r>
            <a:r>
              <a:rPr lang="it-IT" dirty="0"/>
              <a:t> 16-20 </a:t>
            </a:r>
            <a:r>
              <a:rPr lang="it-IT" dirty="0" err="1"/>
              <a:t>starting</a:t>
            </a:r>
            <a:r>
              <a:rPr lang="it-IT" dirty="0"/>
              <a:t> from the end of March. </a:t>
            </a:r>
            <a:r>
              <a:rPr lang="it-IT" dirty="0" err="1"/>
              <a:t>Furthermore</a:t>
            </a:r>
            <a:r>
              <a:rPr lang="it-IT" dirty="0"/>
              <a:t>, </a:t>
            </a:r>
            <a:r>
              <a:rPr lang="it-IT" dirty="0" err="1"/>
              <a:t>monthly</a:t>
            </a:r>
            <a:r>
              <a:rPr lang="it-IT" dirty="0"/>
              <a:t> workshops with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experts</a:t>
            </a:r>
            <a:r>
              <a:rPr lang="it-IT" dirty="0"/>
              <a:t> and </a:t>
            </a:r>
            <a:r>
              <a:rPr lang="it-IT" dirty="0" err="1"/>
              <a:t>handymen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organized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 err="1"/>
              <a:t>everybody</a:t>
            </a:r>
            <a:r>
              <a:rPr lang="it-IT" dirty="0"/>
              <a:t> on the </a:t>
            </a:r>
            <a:r>
              <a:rPr lang="it-IT" dirty="0" err="1"/>
              <a:t>same</a:t>
            </a:r>
            <a:r>
              <a:rPr lang="it-IT" dirty="0"/>
              <a:t> page.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on Facebook with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practical</a:t>
            </a:r>
            <a:r>
              <a:rPr lang="it-IT" dirty="0"/>
              <a:t> </a:t>
            </a:r>
            <a:r>
              <a:rPr lang="it-IT" dirty="0" err="1"/>
              <a:t>tips</a:t>
            </a:r>
            <a:r>
              <a:rPr lang="it-IT" dirty="0"/>
              <a:t> and </a:t>
            </a:r>
            <a:r>
              <a:rPr lang="it-IT" dirty="0" err="1"/>
              <a:t>daily</a:t>
            </a:r>
            <a:r>
              <a:rPr lang="it-IT" dirty="0"/>
              <a:t> info.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03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Here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timeline.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going</a:t>
            </a:r>
            <a:r>
              <a:rPr lang="it-IT" dirty="0"/>
              <a:t> to start </a:t>
            </a:r>
            <a:r>
              <a:rPr lang="it-IT" dirty="0" err="1"/>
              <a:t>our</a:t>
            </a:r>
            <a:r>
              <a:rPr lang="it-IT" dirty="0"/>
              <a:t> project </a:t>
            </a:r>
            <a:r>
              <a:rPr lang="it-IT" dirty="0" err="1"/>
              <a:t>starting</a:t>
            </a:r>
            <a:r>
              <a:rPr lang="it-IT" dirty="0"/>
              <a:t> from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Thursday</a:t>
            </a:r>
            <a:r>
              <a:rPr lang="it-IT" dirty="0"/>
              <a:t> (the 16°) plan to </a:t>
            </a:r>
            <a:r>
              <a:rPr lang="it-IT" dirty="0" err="1"/>
              <a:t>meet</a:t>
            </a:r>
            <a:r>
              <a:rPr lang="it-IT" dirty="0"/>
              <a:t> and </a:t>
            </a:r>
            <a:r>
              <a:rPr lang="it-IT" dirty="0" err="1"/>
              <a:t>arrange</a:t>
            </a:r>
            <a:r>
              <a:rPr lang="it-IT" dirty="0"/>
              <a:t> with the </a:t>
            </a:r>
            <a:r>
              <a:rPr lang="it-IT" dirty="0" err="1"/>
              <a:t>university</a:t>
            </a:r>
            <a:r>
              <a:rPr lang="it-IT" dirty="0"/>
              <a:t> </a:t>
            </a:r>
            <a:r>
              <a:rPr lang="it-IT" dirty="0" err="1"/>
              <a:t>administration</a:t>
            </a:r>
            <a:r>
              <a:rPr lang="it-IT" dirty="0"/>
              <a:t> in 3 the following </a:t>
            </a:r>
            <a:r>
              <a:rPr lang="it-IT" dirty="0" err="1"/>
              <a:t>three</a:t>
            </a:r>
            <a:r>
              <a:rPr lang="it-IT" dirty="0"/>
              <a:t> weeks.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create the network with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experts</a:t>
            </a:r>
            <a:r>
              <a:rPr lang="it-IT" dirty="0"/>
              <a:t> from week 2 </a:t>
            </a:r>
            <a:r>
              <a:rPr lang="it-IT" dirty="0" err="1"/>
              <a:t>until</a:t>
            </a:r>
            <a:r>
              <a:rPr lang="it-IT" dirty="0"/>
              <a:t> week 5 and </a:t>
            </a:r>
            <a:r>
              <a:rPr lang="it-IT" dirty="0" err="1"/>
              <a:t>promote</a:t>
            </a:r>
            <a:r>
              <a:rPr lang="it-IT" dirty="0"/>
              <a:t> the project in the </a:t>
            </a:r>
            <a:r>
              <a:rPr lang="it-IT" dirty="0" err="1"/>
              <a:t>fifth</a:t>
            </a:r>
            <a:r>
              <a:rPr lang="it-IT" dirty="0"/>
              <a:t> and </a:t>
            </a:r>
            <a:r>
              <a:rPr lang="it-IT" dirty="0" err="1"/>
              <a:t>sixth</a:t>
            </a:r>
            <a:r>
              <a:rPr lang="it-IT" dirty="0"/>
              <a:t> week. The </a:t>
            </a:r>
            <a:r>
              <a:rPr lang="it-IT" dirty="0" err="1"/>
              <a:t>launch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finally</a:t>
            </a:r>
            <a:r>
              <a:rPr lang="it-IT" dirty="0"/>
              <a:t> take place in the </a:t>
            </a:r>
            <a:r>
              <a:rPr lang="it-IT" dirty="0" err="1"/>
              <a:t>sixth</a:t>
            </a:r>
            <a:r>
              <a:rPr lang="it-IT" dirty="0"/>
              <a:t> week (23° March)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Alex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finally</a:t>
            </a:r>
            <a:r>
              <a:rPr lang="it-IT" dirty="0"/>
              <a:t> </a:t>
            </a:r>
            <a:r>
              <a:rPr lang="it-IT" dirty="0" err="1"/>
              <a:t>got</a:t>
            </a:r>
            <a:r>
              <a:rPr lang="it-IT" dirty="0"/>
              <a:t> light in </a:t>
            </a:r>
            <a:r>
              <a:rPr lang="it-IT" dirty="0" err="1"/>
              <a:t>his</a:t>
            </a:r>
            <a:r>
              <a:rPr lang="it-IT" dirty="0"/>
              <a:t> room thanks to the help of FIY </a:t>
            </a:r>
            <a:r>
              <a:rPr lang="it-IT" dirty="0" err="1"/>
              <a:t>volunteers</a:t>
            </a:r>
            <a:r>
              <a:rPr lang="it-IT" dirty="0"/>
              <a:t>! Join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an happy </a:t>
            </a:r>
            <a:r>
              <a:rPr lang="it-IT" dirty="0" err="1"/>
              <a:t>ending</a:t>
            </a:r>
            <a:r>
              <a:rPr lang="it-IT" dirty="0"/>
              <a:t> with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broken</a:t>
            </a:r>
            <a:r>
              <a:rPr lang="it-IT" dirty="0"/>
              <a:t> items </a:t>
            </a:r>
            <a:r>
              <a:rPr lang="it-IT" dirty="0" err="1"/>
              <a:t>as</a:t>
            </a:r>
            <a:r>
              <a:rPr lang="it-IT" dirty="0"/>
              <a:t> Alex </a:t>
            </a:r>
            <a:r>
              <a:rPr lang="it-IT" dirty="0" err="1"/>
              <a:t>did</a:t>
            </a:r>
            <a:r>
              <a:rPr lang="it-IT" dirty="0"/>
              <a:t>!!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8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CC7A-F0A4-4D3A-AA8B-B329118DDB2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12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2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0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6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56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09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59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74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21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78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6247-FC91-49AE-BA58-D8BDCD2B21D5}" type="datetimeFigureOut">
              <a:rPr lang="it-IT" smtClean="0"/>
              <a:t>11/02/2023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5280972-68C3-4EFC-9B6D-EE94AD73AA8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B2C6202E-3747-F6F2-AE9D-FFA705CBC2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241"/>
          <a:stretch>
            <a:fillRect/>
          </a:stretch>
        </p:blipFill>
        <p:spPr>
          <a:xfrm>
            <a:off x="8124825" y="1122363"/>
            <a:ext cx="2790825" cy="386715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6BEBFFCB-626C-C7A5-23BF-EF45B9BE5E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631" y="781570"/>
            <a:ext cx="619867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cap="none" dirty="0">
                <a:solidFill>
                  <a:srgbClr val="096A2E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Fix </a:t>
            </a:r>
            <a:r>
              <a:rPr lang="it-IT" sz="7200" b="1" cap="none" dirty="0" err="1">
                <a:solidFill>
                  <a:srgbClr val="096A2E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It</a:t>
            </a:r>
            <a:r>
              <a:rPr lang="it-IT" sz="7200" b="1" cap="none" dirty="0">
                <a:solidFill>
                  <a:srgbClr val="096A2E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it-IT" sz="7200" b="1" cap="none" dirty="0" err="1">
                <a:solidFill>
                  <a:srgbClr val="096A2E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Yourself</a:t>
            </a:r>
            <a:endParaRPr lang="it-IT" sz="7200" b="1" cap="none" dirty="0">
              <a:solidFill>
                <a:srgbClr val="096A2E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36512B6-2710-CB60-1F48-A7EE5AED3569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027057" y="3055938"/>
            <a:ext cx="5737819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Animali Teresa 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Begum </a:t>
            </a:r>
            <a:r>
              <a:rPr lang="it-IT" sz="2800" b="1" dirty="0" err="1">
                <a:latin typeface="Ink Free" panose="03080402000500000000" pitchFamily="66" charset="0"/>
                <a:cs typeface="Arial" panose="020B0604020202020204" pitchFamily="34" charset="0"/>
              </a:rPr>
              <a:t>Forida</a:t>
            </a:r>
            <a:endParaRPr lang="it-IT" sz="2800" b="1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Giglio Giulia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atin typeface="Ink Free" panose="03080402000500000000" pitchFamily="66" charset="0"/>
                <a:cs typeface="Arial" panose="020B0604020202020204" pitchFamily="34" charset="0"/>
              </a:rPr>
              <a:t>Khoshnoodikhah</a:t>
            </a: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 Hadi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atin typeface="Ink Free" panose="03080402000500000000" pitchFamily="66" charset="0"/>
                <a:cs typeface="Arial" panose="020B0604020202020204" pitchFamily="34" charset="0"/>
              </a:rPr>
              <a:t>Waqas</a:t>
            </a:r>
            <a:r>
              <a:rPr lang="it-IT" sz="2800" b="1" dirty="0">
                <a:latin typeface="Ink Free" panose="03080402000500000000" pitchFamily="66" charset="0"/>
                <a:cs typeface="Arial" panose="020B0604020202020204" pitchFamily="34" charset="0"/>
              </a:rPr>
              <a:t> Muhammad</a:t>
            </a:r>
          </a:p>
        </p:txBody>
      </p:sp>
    </p:spTree>
    <p:extLst>
      <p:ext uri="{BB962C8B-B14F-4D97-AF65-F5344CB8AC3E}">
        <p14:creationId xmlns:p14="http://schemas.microsoft.com/office/powerpoint/2010/main" val="161150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D65C2B-80B2-01AF-9C2D-780806BD0FB5}"/>
              </a:ext>
            </a:extLst>
          </p:cNvPr>
          <p:cNvSpPr txBox="1"/>
          <p:nvPr/>
        </p:nvSpPr>
        <p:spPr>
          <a:xfrm>
            <a:off x="1405288" y="2107932"/>
            <a:ext cx="76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2EAD2B-BDC5-9962-CCC3-F6477F790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7" l="10000" r="90000">
                        <a14:foregroundMark x1="45946" y1="7680" x2="55135" y2="20425"/>
                        <a14:backgroundMark x1="51081" y1="82190" x2="51081" y2="95261"/>
                        <a14:backgroundMark x1="48649" y1="76961" x2="49730" y2="82026"/>
                        <a14:backgroundMark x1="57027" y1="42320" x2="50270" y2="49837"/>
                        <a14:backgroundMark x1="40000" y1="48366" x2="46486" y2="36111"/>
                        <a14:backgroundMark x1="51622" y1="36111" x2="59730" y2="44281"/>
                        <a14:backgroundMark x1="52432" y1="42974" x2="47838" y2="50490"/>
                        <a14:backgroundMark x1="55135" y1="47712" x2="49730" y2="53268"/>
                        <a14:backgroundMark x1="50541" y1="40686" x2="51351" y2="47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738" y="2107932"/>
            <a:ext cx="2737931" cy="45286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7887B1-AFA4-1AAA-0E3D-432ADF8D15DD}"/>
              </a:ext>
            </a:extLst>
          </p:cNvPr>
          <p:cNvSpPr txBox="1"/>
          <p:nvPr/>
        </p:nvSpPr>
        <p:spPr>
          <a:xfrm>
            <a:off x="735326" y="1012954"/>
            <a:ext cx="52441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8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Meet Alex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3200" b="1" dirty="0">
                <a:latin typeface="Ink Free" panose="03080402000500000000" pitchFamily="66" charset="0"/>
              </a:rPr>
              <a:t>21 </a:t>
            </a:r>
            <a:r>
              <a:rPr lang="it-IT" sz="3200" b="1" dirty="0" err="1">
                <a:latin typeface="Ink Free" panose="03080402000500000000" pitchFamily="66" charset="0"/>
              </a:rPr>
              <a:t>years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old</a:t>
            </a:r>
            <a:endParaRPr lang="it-IT" sz="3200" b="1" dirty="0">
              <a:latin typeface="Ink Free" panose="03080402000500000000" pitchFamily="66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3200" b="1" dirty="0" err="1">
                <a:latin typeface="Ink Free" panose="03080402000500000000" pitchFamily="66" charset="0"/>
              </a:rPr>
              <a:t>student</a:t>
            </a:r>
            <a:r>
              <a:rPr lang="it-IT" sz="3200" b="1" dirty="0">
                <a:latin typeface="Ink Free" panose="03080402000500000000" pitchFamily="66" charset="0"/>
              </a:rPr>
              <a:t> in </a:t>
            </a:r>
            <a:r>
              <a:rPr lang="it-IT" sz="3200" b="1" dirty="0" err="1">
                <a:latin typeface="Ink Free" panose="03080402000500000000" pitchFamily="66" charset="0"/>
              </a:rPr>
              <a:t>Sogndal</a:t>
            </a:r>
            <a:endParaRPr lang="it-IT" sz="3200" b="1" dirty="0">
              <a:latin typeface="Ink Free" panose="03080402000500000000" pitchFamily="66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3200" b="1" dirty="0" err="1">
                <a:solidFill>
                  <a:srgbClr val="096A2E"/>
                </a:solidFill>
                <a:latin typeface="Ink Free" panose="03080402000500000000" pitchFamily="66" charset="0"/>
              </a:rPr>
              <a:t>problem</a:t>
            </a:r>
            <a:r>
              <a:rPr lang="it-IT" sz="3200" b="1" dirty="0">
                <a:solidFill>
                  <a:srgbClr val="096A2E"/>
                </a:solidFill>
                <a:latin typeface="Ink Free" panose="03080402000500000000" pitchFamily="66" charset="0"/>
              </a:rPr>
              <a:t>: </a:t>
            </a:r>
            <a:r>
              <a:rPr lang="it-IT" sz="3200" b="1" dirty="0" err="1">
                <a:latin typeface="Ink Free" panose="03080402000500000000" pitchFamily="66" charset="0"/>
              </a:rPr>
              <a:t>cannot</a:t>
            </a:r>
            <a:r>
              <a:rPr lang="it-IT" sz="3200" b="1" dirty="0">
                <a:latin typeface="Ink Free" panose="03080402000500000000" pitchFamily="66" charset="0"/>
              </a:rPr>
              <a:t> use </a:t>
            </a:r>
            <a:r>
              <a:rPr lang="it-IT" sz="3200" b="1" dirty="0" err="1">
                <a:latin typeface="Ink Free" panose="03080402000500000000" pitchFamily="66" charset="0"/>
              </a:rPr>
              <a:t>his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broken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lamp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anymore</a:t>
            </a:r>
            <a:endParaRPr lang="it-IT" sz="3200" b="1" dirty="0"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endParaRPr lang="it-IT" sz="3200" b="1" dirty="0"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endParaRPr lang="it-IT" sz="3200" b="1" dirty="0">
              <a:latin typeface="Ink Free" panose="03080402000500000000" pitchFamily="66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7EDBD59-A979-205D-84A6-FC895AB7CA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30945" b="829"/>
          <a:stretch/>
        </p:blipFill>
        <p:spPr>
          <a:xfrm>
            <a:off x="6096000" y="2000052"/>
            <a:ext cx="2071955" cy="2857895"/>
          </a:xfrm>
          <a:prstGeom prst="rect">
            <a:avLst/>
          </a:prstGeom>
        </p:spPr>
      </p:pic>
      <p:sp>
        <p:nvSpPr>
          <p:cNvPr id="3" name="Fumetto: ovale 2">
            <a:extLst>
              <a:ext uri="{FF2B5EF4-FFF2-40B4-BE49-F238E27FC236}">
                <a16:creationId xmlns:a16="http://schemas.microsoft.com/office/drawing/2014/main" id="{46E734D4-8219-9F04-AF02-AA89C341B43B}"/>
              </a:ext>
            </a:extLst>
          </p:cNvPr>
          <p:cNvSpPr/>
          <p:nvPr/>
        </p:nvSpPr>
        <p:spPr>
          <a:xfrm>
            <a:off x="6428075" y="221502"/>
            <a:ext cx="2367814" cy="157455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96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Look </a:t>
            </a:r>
            <a:r>
              <a:rPr lang="it-IT" sz="24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at</a:t>
            </a:r>
            <a:r>
              <a:rPr lang="it-IT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 me! I </a:t>
            </a:r>
            <a:r>
              <a:rPr lang="it-IT" sz="24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am</a:t>
            </a:r>
            <a:r>
              <a:rPr lang="it-IT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broken</a:t>
            </a:r>
            <a:r>
              <a:rPr lang="it-IT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!!!</a:t>
            </a:r>
          </a:p>
        </p:txBody>
      </p:sp>
      <p:sp>
        <p:nvSpPr>
          <p:cNvPr id="4" name="Fumetto: ovale 3">
            <a:extLst>
              <a:ext uri="{FF2B5EF4-FFF2-40B4-BE49-F238E27FC236}">
                <a16:creationId xmlns:a16="http://schemas.microsoft.com/office/drawing/2014/main" id="{04BF1410-F623-AC6D-4C1E-98C149C0EC71}"/>
              </a:ext>
            </a:extLst>
          </p:cNvPr>
          <p:cNvSpPr/>
          <p:nvPr/>
        </p:nvSpPr>
        <p:spPr>
          <a:xfrm flipH="1">
            <a:off x="8795889" y="590834"/>
            <a:ext cx="2367813" cy="157455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96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Ink Free" panose="03080402000500000000" pitchFamily="66" charset="0"/>
              </a:rPr>
              <a:t>Oh no! How </a:t>
            </a:r>
            <a:r>
              <a:rPr lang="it-IT" sz="20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am</a:t>
            </a:r>
            <a:r>
              <a:rPr lang="it-IT" sz="2000" b="1" dirty="0">
                <a:solidFill>
                  <a:schemeClr val="tx1"/>
                </a:solidFill>
                <a:latin typeface="Ink Free" panose="03080402000500000000" pitchFamily="66" charset="0"/>
              </a:rPr>
              <a:t> I </a:t>
            </a:r>
            <a:r>
              <a:rPr lang="it-IT" sz="20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supposed</a:t>
            </a:r>
            <a:r>
              <a:rPr lang="it-IT" sz="2000" b="1" dirty="0">
                <a:solidFill>
                  <a:schemeClr val="tx1"/>
                </a:solidFill>
                <a:latin typeface="Ink Free" panose="03080402000500000000" pitchFamily="66" charset="0"/>
              </a:rPr>
              <a:t> to fix </a:t>
            </a:r>
            <a:r>
              <a:rPr lang="it-IT" sz="20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you</a:t>
            </a:r>
            <a:r>
              <a:rPr lang="it-IT" sz="2000" b="1" dirty="0">
                <a:solidFill>
                  <a:schemeClr val="tx1"/>
                </a:solidFill>
                <a:latin typeface="Ink Free" panose="03080402000500000000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344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F88E28-881B-3F18-26E2-F76BF8AEB548}"/>
              </a:ext>
            </a:extLst>
          </p:cNvPr>
          <p:cNvSpPr txBox="1"/>
          <p:nvPr/>
        </p:nvSpPr>
        <p:spPr>
          <a:xfrm>
            <a:off x="343789" y="506127"/>
            <a:ext cx="5092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</a:t>
            </a:r>
            <a:r>
              <a:rPr lang="it-IT" sz="40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problem</a:t>
            </a:r>
            <a:endParaRPr lang="it-IT" sz="4000" b="1" dirty="0">
              <a:solidFill>
                <a:srgbClr val="096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600" b="1" dirty="0" err="1">
                <a:latin typeface="Ink Free" panose="03080402000500000000" pitchFamily="66" charset="0"/>
              </a:rPr>
              <a:t>Broken</a:t>
            </a:r>
            <a:r>
              <a:rPr lang="it-IT" sz="3600" b="1" dirty="0">
                <a:latin typeface="Ink Free" panose="03080402000500000000" pitchFamily="66" charset="0"/>
              </a:rPr>
              <a:t> items </a:t>
            </a:r>
            <a:r>
              <a:rPr lang="it-IT" sz="3600" b="1" dirty="0" err="1">
                <a:latin typeface="Ink Free" panose="03080402000500000000" pitchFamily="66" charset="0"/>
              </a:rPr>
              <a:t>at</a:t>
            </a:r>
            <a:r>
              <a:rPr lang="it-IT" sz="3600" b="1" dirty="0">
                <a:latin typeface="Ink Free" panose="03080402000500000000" pitchFamily="66" charset="0"/>
              </a:rPr>
              <a:t> home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600" b="1" dirty="0">
                <a:latin typeface="Ink Free" panose="03080402000500000000" pitchFamily="66" charset="0"/>
              </a:rPr>
              <a:t>Students living alone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600" b="1" dirty="0" err="1">
                <a:latin typeface="Ink Free" panose="03080402000500000000" pitchFamily="66" charset="0"/>
              </a:rPr>
              <a:t>Lack</a:t>
            </a:r>
            <a:r>
              <a:rPr lang="it-IT" sz="3600" b="1" dirty="0">
                <a:latin typeface="Ink Free" panose="03080402000500000000" pitchFamily="66" charset="0"/>
              </a:rPr>
              <a:t> of skills</a:t>
            </a:r>
          </a:p>
          <a:p>
            <a:endParaRPr lang="it-IT" sz="3200" b="1" dirty="0">
              <a:latin typeface="Ink Free" panose="03080402000500000000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B16E7D-231F-E85F-A4AE-1A46567987BC}"/>
              </a:ext>
            </a:extLst>
          </p:cNvPr>
          <p:cNvSpPr txBox="1"/>
          <p:nvPr/>
        </p:nvSpPr>
        <p:spPr>
          <a:xfrm>
            <a:off x="240411" y="3206391"/>
            <a:ext cx="610241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Solutions????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Pay</a:t>
            </a:r>
            <a:r>
              <a:rPr lang="it-IT" sz="3200" b="1" dirty="0">
                <a:latin typeface="Ink Free" panose="03080402000500000000" pitchFamily="66" charset="0"/>
              </a:rPr>
              <a:t> a service-man </a:t>
            </a:r>
            <a:r>
              <a:rPr lang="it-IT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X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Throw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them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away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X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Replace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 err="1">
                <a:latin typeface="Ink Free" panose="03080402000500000000" pitchFamily="66" charset="0"/>
              </a:rPr>
              <a:t>them</a:t>
            </a:r>
            <a:r>
              <a:rPr lang="it-IT" sz="3200" b="1" dirty="0">
                <a:latin typeface="Ink Free" panose="03080402000500000000" pitchFamily="66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X</a:t>
            </a:r>
            <a:endParaRPr lang="it-IT" sz="32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455BF8-85C1-8B23-698A-D2600F1A2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20" y="398056"/>
            <a:ext cx="2691096" cy="3588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63FCACF-8C17-35D3-24CC-F3BB85470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43" y="2566484"/>
            <a:ext cx="2598771" cy="3465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6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BFFCFC-8A29-0726-72E5-ABABEF884360}"/>
              </a:ext>
            </a:extLst>
          </p:cNvPr>
          <p:cNvSpPr txBox="1"/>
          <p:nvPr/>
        </p:nvSpPr>
        <p:spPr>
          <a:xfrm>
            <a:off x="184934" y="581844"/>
            <a:ext cx="675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96A2E"/>
                </a:solidFill>
                <a:latin typeface="Ink Free" panose="03080402000500000000" pitchFamily="66" charset="0"/>
              </a:rPr>
              <a:t>A </a:t>
            </a:r>
            <a:r>
              <a:rPr lang="it-IT" sz="3600" b="1" dirty="0" err="1">
                <a:solidFill>
                  <a:srgbClr val="096A2E"/>
                </a:solidFill>
                <a:latin typeface="Ink Free" panose="03080402000500000000" pitchFamily="66" charset="0"/>
              </a:rPr>
              <a:t>simple</a:t>
            </a:r>
            <a:r>
              <a:rPr lang="it-IT" sz="3600" b="1" dirty="0">
                <a:solidFill>
                  <a:srgbClr val="096A2E"/>
                </a:solidFill>
                <a:latin typeface="Ink Free" panose="03080402000500000000" pitchFamily="66" charset="0"/>
              </a:rPr>
              <a:t> survey </a:t>
            </a:r>
            <a:r>
              <a:rPr lang="it-IT" sz="3600" b="1" dirty="0" err="1">
                <a:solidFill>
                  <a:srgbClr val="096A2E"/>
                </a:solidFill>
                <a:latin typeface="Ink Free" panose="03080402000500000000" pitchFamily="66" charset="0"/>
              </a:rPr>
              <a:t>among</a:t>
            </a:r>
            <a:r>
              <a:rPr lang="it-IT" sz="3600" b="1" dirty="0">
                <a:solidFill>
                  <a:srgbClr val="096A2E"/>
                </a:solidFill>
                <a:latin typeface="Ink Free" panose="03080402000500000000" pitchFamily="66" charset="0"/>
              </a:rPr>
              <a:t> </a:t>
            </a:r>
            <a:r>
              <a:rPr lang="it-IT" sz="3600" b="1" dirty="0" err="1">
                <a:solidFill>
                  <a:srgbClr val="096A2E"/>
                </a:solidFill>
                <a:latin typeface="Ink Free" panose="03080402000500000000" pitchFamily="66" charset="0"/>
              </a:rPr>
              <a:t>students</a:t>
            </a:r>
            <a:endParaRPr lang="it-IT" sz="3600" b="1" dirty="0">
              <a:solidFill>
                <a:srgbClr val="096A2E"/>
              </a:solidFill>
              <a:latin typeface="Ink Free" panose="03080402000500000000" pitchFamily="66" charset="0"/>
            </a:endParaRPr>
          </a:p>
          <a:p>
            <a:endParaRPr lang="it-IT" sz="3600" b="1" dirty="0">
              <a:solidFill>
                <a:srgbClr val="096A2E"/>
              </a:solidFill>
              <a:latin typeface="Ink Free" panose="03080402000500000000" pitchFamily="66" charset="0"/>
            </a:endParaRPr>
          </a:p>
        </p:txBody>
      </p:sp>
      <p:pic>
        <p:nvPicPr>
          <p:cNvPr id="1026" name="Picture 2" descr="Grafico delle risposte di Moduli. Titolo della domanda: Have you ever had some broken items in your house in Sogndal?. Numero di risposte: 11 risposte.">
            <a:extLst>
              <a:ext uri="{FF2B5EF4-FFF2-40B4-BE49-F238E27FC236}">
                <a16:creationId xmlns:a16="http://schemas.microsoft.com/office/drawing/2014/main" id="{3F23B2BE-2015-2BFC-2F09-0FAA074FC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5793" r="29454" b="2970"/>
          <a:stretch/>
        </p:blipFill>
        <p:spPr bwMode="auto">
          <a:xfrm>
            <a:off x="819683" y="1782173"/>
            <a:ext cx="4993241" cy="2811985"/>
          </a:xfrm>
          <a:prstGeom prst="rect">
            <a:avLst/>
          </a:prstGeom>
          <a:noFill/>
          <a:ln>
            <a:solidFill>
              <a:srgbClr val="096A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ico delle risposte di Moduli. Titolo della domanda: Were you able to fix it by yourself?. Numero di risposte: 11 risposte.">
            <a:extLst>
              <a:ext uri="{FF2B5EF4-FFF2-40B4-BE49-F238E27FC236}">
                <a16:creationId xmlns:a16="http://schemas.microsoft.com/office/drawing/2014/main" id="{42C34AD3-89C9-EB6D-ACEA-1799B772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4203" r="29385" b="5412"/>
          <a:stretch/>
        </p:blipFill>
        <p:spPr bwMode="auto">
          <a:xfrm>
            <a:off x="6840496" y="491590"/>
            <a:ext cx="4714507" cy="2581166"/>
          </a:xfrm>
          <a:prstGeom prst="rect">
            <a:avLst/>
          </a:prstGeom>
          <a:noFill/>
          <a:ln>
            <a:solidFill>
              <a:srgbClr val="096A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ico delle risposte di Moduli. Titolo della domanda: Have you thought about replacing it instead of repairing it?. Numero di risposte: 11 risposte.">
            <a:extLst>
              <a:ext uri="{FF2B5EF4-FFF2-40B4-BE49-F238E27FC236}">
                <a16:creationId xmlns:a16="http://schemas.microsoft.com/office/drawing/2014/main" id="{805853F6-74C5-E3E5-BCBC-0AD0CDE84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6417" r="28887" b="3197"/>
          <a:stretch/>
        </p:blipFill>
        <p:spPr bwMode="auto">
          <a:xfrm>
            <a:off x="6851688" y="3300789"/>
            <a:ext cx="4714507" cy="2581166"/>
          </a:xfrm>
          <a:prstGeom prst="rect">
            <a:avLst/>
          </a:prstGeom>
          <a:noFill/>
          <a:ln>
            <a:solidFill>
              <a:srgbClr val="096A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B3927-445E-CC93-F548-0621A855E6EC}"/>
              </a:ext>
            </a:extLst>
          </p:cNvPr>
          <p:cNvSpPr txBox="1"/>
          <p:nvPr/>
        </p:nvSpPr>
        <p:spPr>
          <a:xfrm>
            <a:off x="2685336" y="798399"/>
            <a:ext cx="75610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</a:t>
            </a:r>
            <a:r>
              <a:rPr lang="it-IT" sz="48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missions</a:t>
            </a:r>
          </a:p>
          <a:p>
            <a:endParaRPr lang="it-IT" sz="4800" b="1" dirty="0">
              <a:solidFill>
                <a:srgbClr val="096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it-IT" sz="48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MAKING ITEMS LIVE AS LONG AS POSSIBLE</a:t>
            </a:r>
          </a:p>
          <a:p>
            <a:endParaRPr lang="it-IT" sz="4800" b="1" dirty="0">
              <a:solidFill>
                <a:srgbClr val="096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it-IT" sz="48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EMPOWER OURSELVES</a:t>
            </a:r>
          </a:p>
          <a:p>
            <a:endParaRPr lang="it-IT" sz="3600" b="1" dirty="0">
              <a:latin typeface="Ink Free" panose="03080402000500000000" pitchFamily="66" charset="0"/>
            </a:endParaRPr>
          </a:p>
          <a:p>
            <a:endParaRPr lang="it-IT" sz="3600" b="1" dirty="0">
              <a:latin typeface="Ink Free" panose="03080402000500000000" pitchFamily="66" charset="0"/>
            </a:endParaRPr>
          </a:p>
          <a:p>
            <a:endParaRPr lang="it-IT" sz="3600" b="1" dirty="0">
              <a:latin typeface="Ink Free" panose="03080402000500000000" pitchFamily="6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EE0E93B-89CD-8DC2-75E4-5609BB70D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2" b="98538" l="9836" r="89982">
                        <a14:foregroundMark x1="42987" y1="37538" x2="36339" y2="88692"/>
                        <a14:foregroundMark x1="43716" y1="50462" x2="52914" y2="92154"/>
                        <a14:foregroundMark x1="60200" y1="68154" x2="60929" y2="74077"/>
                        <a14:foregroundMark x1="35428" y1="16538" x2="50273" y2="21692"/>
                        <a14:foregroundMark x1="21494" y1="59923" x2="31056" y2="60923"/>
                        <a14:foregroundMark x1="37341" y1="39000" x2="29599" y2="58923"/>
                        <a14:foregroundMark x1="45355" y1="33385" x2="58561" y2="45154"/>
                        <a14:foregroundMark x1="38616" y1="9385" x2="44171" y2="7077"/>
                        <a14:foregroundMark x1="44171" y1="7923" x2="53370" y2="11231"/>
                        <a14:backgroundMark x1="51002" y1="44308" x2="56831" y2="59308"/>
                        <a14:backgroundMark x1="50455" y1="41231" x2="53370" y2="46154"/>
                        <a14:backgroundMark x1="50000" y1="36692" x2="51730" y2="44308"/>
                        <a14:backgroundMark x1="48543" y1="35846" x2="51730" y2="41846"/>
                        <a14:backgroundMark x1="50729" y1="38154" x2="56102" y2="42462"/>
                        <a14:backgroundMark x1="37614" y1="45308" x2="34426" y2="55231"/>
                        <a14:backgroundMark x1="37341" y1="41231" x2="36157" y2="5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51" y="1726059"/>
            <a:ext cx="4334515" cy="5131941"/>
          </a:xfrm>
          <a:prstGeom prst="rect">
            <a:avLst/>
          </a:prstGeom>
        </p:spPr>
      </p:pic>
      <p:pic>
        <p:nvPicPr>
          <p:cNvPr id="3" name="Segnaposto immagine 4">
            <a:extLst>
              <a:ext uri="{FF2B5EF4-FFF2-40B4-BE49-F238E27FC236}">
                <a16:creationId xmlns:a16="http://schemas.microsoft.com/office/drawing/2014/main" id="{592662D1-1EDA-0127-FCEA-47C527188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241"/>
          <a:stretch>
            <a:fillRect/>
          </a:stretch>
        </p:blipFill>
        <p:spPr>
          <a:xfrm>
            <a:off x="287677" y="155353"/>
            <a:ext cx="1748056" cy="24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5FB0AE-F681-FE3A-811C-A3413639A92F}"/>
              </a:ext>
            </a:extLst>
          </p:cNvPr>
          <p:cNvSpPr txBox="1"/>
          <p:nvPr/>
        </p:nvSpPr>
        <p:spPr>
          <a:xfrm>
            <a:off x="340762" y="235127"/>
            <a:ext cx="7433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Where</a:t>
            </a:r>
            <a:r>
              <a:rPr lang="it-IT" sz="3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? </a:t>
            </a:r>
            <a:r>
              <a:rPr lang="it-IT" sz="32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When</a:t>
            </a:r>
            <a:r>
              <a:rPr lang="it-IT" sz="3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? How?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U010 EITRE -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B</a:t>
            </a:r>
            <a:r>
              <a:rPr lang="it-IT" sz="2400" b="1" i="0" u="none" strike="noStrike" dirty="0" err="1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ragebygget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Weekly meetings: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Thursday</a:t>
            </a: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 16-20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Workshops on the 25° of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every</a:t>
            </a: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month</a:t>
            </a:r>
            <a:endParaRPr lang="it-IT" sz="24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Practical</a:t>
            </a: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tips</a:t>
            </a: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 and info on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our</a:t>
            </a:r>
            <a:r>
              <a:rPr lang="it-IT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 Facebook page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it-IT" sz="28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it-IT" sz="28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endParaRPr lang="it-IT" sz="28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endParaRPr lang="it-IT" sz="2800" b="1" dirty="0">
              <a:latin typeface="Ink Free" panose="03080402000500000000" pitchFamily="6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A24A50-C952-9E0E-F803-216428984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12" y="3113427"/>
            <a:ext cx="2165012" cy="2886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WhatsApp Video 2023-02-10 at 11.11.56">
            <a:hlinkClick r:id="" action="ppaction://media"/>
            <a:extLst>
              <a:ext uri="{FF2B5EF4-FFF2-40B4-BE49-F238E27FC236}">
                <a16:creationId xmlns:a16="http://schemas.microsoft.com/office/drawing/2014/main" id="{B2A12E11-ACA1-D32C-F115-60C6EFEAC9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6594" r="1264"/>
          <a:stretch/>
        </p:blipFill>
        <p:spPr>
          <a:xfrm>
            <a:off x="8209052" y="184936"/>
            <a:ext cx="2748435" cy="58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054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C3D7A4-A444-0520-B547-6F548C30860B}"/>
              </a:ext>
            </a:extLst>
          </p:cNvPr>
          <p:cNvSpPr txBox="1"/>
          <p:nvPr/>
        </p:nvSpPr>
        <p:spPr>
          <a:xfrm>
            <a:off x="454982" y="33504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</a:t>
            </a:r>
            <a:r>
              <a:rPr lang="it-IT" sz="40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Timeline 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1FB732B-2A55-3486-24AE-9979B79A094F}"/>
              </a:ext>
            </a:extLst>
          </p:cNvPr>
          <p:cNvGraphicFramePr>
            <a:graphicFrameLocks noGrp="1"/>
          </p:cNvGraphicFramePr>
          <p:nvPr/>
        </p:nvGraphicFramePr>
        <p:xfrm>
          <a:off x="1571947" y="1136024"/>
          <a:ext cx="8630292" cy="458595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803776">
                  <a:extLst>
                    <a:ext uri="{9D8B030D-6E8A-4147-A177-3AD203B41FA5}">
                      <a16:colId xmlns:a16="http://schemas.microsoft.com/office/drawing/2014/main" val="3671968926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3604581444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203162774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184562371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753727668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56439732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98336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ACTIVITIES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75493"/>
                  </a:ext>
                </a:extLst>
              </a:tr>
              <a:tr h="574111"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282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Meeting and </a:t>
                      </a:r>
                      <a:r>
                        <a:rPr lang="it-IT" sz="2400" b="1" dirty="0" err="1">
                          <a:latin typeface="Ink Free" panose="03080402000500000000" pitchFamily="66" charset="0"/>
                        </a:rPr>
                        <a:t>arranging</a:t>
                      </a:r>
                      <a:r>
                        <a:rPr lang="it-IT" sz="2400" b="1" dirty="0">
                          <a:latin typeface="Ink Free" panose="03080402000500000000" pitchFamily="66" charset="0"/>
                        </a:rPr>
                        <a:t> with </a:t>
                      </a:r>
                      <a:r>
                        <a:rPr lang="it-IT" sz="2400" b="1" dirty="0" err="1">
                          <a:latin typeface="Ink Free" panose="03080402000500000000" pitchFamily="66" charset="0"/>
                        </a:rPr>
                        <a:t>administration</a:t>
                      </a:r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     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827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Ink Free" panose="03080402000500000000" pitchFamily="66" charset="0"/>
                        </a:rPr>
                        <a:t>Create network with </a:t>
                      </a:r>
                      <a:r>
                        <a:rPr lang="it-IT" sz="2400" b="1" dirty="0" err="1">
                          <a:latin typeface="Ink Free" panose="03080402000500000000" pitchFamily="66" charset="0"/>
                        </a:rPr>
                        <a:t>local</a:t>
                      </a:r>
                      <a:r>
                        <a:rPr lang="it-IT" sz="2400" b="1" dirty="0">
                          <a:latin typeface="Ink Free" panose="03080402000500000000" pitchFamily="66" charset="0"/>
                        </a:rPr>
                        <a:t> </a:t>
                      </a:r>
                      <a:r>
                        <a:rPr lang="it-IT" sz="2400" b="1" dirty="0" err="1">
                          <a:latin typeface="Ink Free" panose="03080402000500000000" pitchFamily="66" charset="0"/>
                        </a:rPr>
                        <a:t>experts</a:t>
                      </a:r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463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t-IT" sz="2400" b="1" dirty="0" err="1">
                          <a:latin typeface="Ink Free" panose="03080402000500000000" pitchFamily="66" charset="0"/>
                        </a:rPr>
                        <a:t>Promoting</a:t>
                      </a:r>
                      <a:r>
                        <a:rPr lang="it-IT" sz="2400" b="1" dirty="0">
                          <a:latin typeface="Ink Free" panose="03080402000500000000" pitchFamily="66" charset="0"/>
                        </a:rPr>
                        <a:t>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601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it-IT" sz="2400" b="1" dirty="0" err="1">
                          <a:latin typeface="Ink Free" panose="03080402000500000000" pitchFamily="66" charset="0"/>
                        </a:rPr>
                        <a:t>Launch</a:t>
                      </a:r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FDD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FDD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7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4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8575BE-DDC9-D3C7-3099-917BC44D583C}"/>
              </a:ext>
            </a:extLst>
          </p:cNvPr>
          <p:cNvSpPr txBox="1"/>
          <p:nvPr/>
        </p:nvSpPr>
        <p:spPr>
          <a:xfrm>
            <a:off x="438128" y="204268"/>
            <a:ext cx="68977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JOIN US!!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>
                <a:latin typeface="Ink Free" panose="03080402000500000000" pitchFamily="66" charset="0"/>
              </a:rPr>
              <a:t>Follow </a:t>
            </a:r>
            <a:r>
              <a:rPr lang="it-IT" sz="2400" b="1" dirty="0" err="1">
                <a:latin typeface="Ink Free" panose="03080402000500000000" pitchFamily="66" charset="0"/>
              </a:rPr>
              <a:t>us</a:t>
            </a:r>
            <a:r>
              <a:rPr lang="it-IT" sz="2400" b="1" dirty="0">
                <a:latin typeface="Ink Free" panose="03080402000500000000" pitchFamily="66" charset="0"/>
              </a:rPr>
              <a:t> on </a:t>
            </a:r>
            <a:r>
              <a:rPr lang="it-IT" sz="2400" b="1" dirty="0" err="1">
                <a:latin typeface="Ink Free" panose="03080402000500000000" pitchFamily="66" charset="0"/>
              </a:rPr>
              <a:t>facebook</a:t>
            </a:r>
            <a:r>
              <a:rPr lang="it-IT" sz="2400" b="1" dirty="0">
                <a:latin typeface="Ink Free" panose="03080402000500000000" pitchFamily="66" charset="0"/>
              </a:rPr>
              <a:t> to </a:t>
            </a:r>
            <a:r>
              <a:rPr lang="it-IT" sz="2400" b="1" dirty="0" err="1">
                <a:latin typeface="Ink Free" panose="03080402000500000000" pitchFamily="66" charset="0"/>
              </a:rPr>
              <a:t>keep</a:t>
            </a:r>
            <a:r>
              <a:rPr lang="it-IT" sz="2400" b="1" dirty="0"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latin typeface="Ink Free" panose="03080402000500000000" pitchFamily="66" charset="0"/>
              </a:rPr>
              <a:t>updated</a:t>
            </a:r>
            <a:r>
              <a:rPr lang="it-IT" sz="2400" b="1" dirty="0">
                <a:latin typeface="Ink Free" panose="03080402000500000000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>
                <a:latin typeface="Ink Free" panose="03080402000500000000" pitchFamily="66" charset="0"/>
              </a:rPr>
              <a:t>Join </a:t>
            </a:r>
            <a:r>
              <a:rPr lang="it-IT" sz="2400" b="1" dirty="0" err="1">
                <a:latin typeface="Ink Free" panose="03080402000500000000" pitchFamily="66" charset="0"/>
              </a:rPr>
              <a:t>our</a:t>
            </a:r>
            <a:r>
              <a:rPr lang="it-IT" sz="2400" b="1" dirty="0"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latin typeface="Ink Free" panose="03080402000500000000" pitchFamily="66" charset="0"/>
              </a:rPr>
              <a:t>weekly</a:t>
            </a:r>
            <a:r>
              <a:rPr lang="it-IT" sz="2400" b="1" dirty="0">
                <a:latin typeface="Ink Free" panose="03080402000500000000" pitchFamily="66" charset="0"/>
              </a:rPr>
              <a:t> meetings and </a:t>
            </a:r>
            <a:r>
              <a:rPr lang="it-IT" sz="2400" b="1" dirty="0" err="1">
                <a:latin typeface="Ink Free" panose="03080402000500000000" pitchFamily="66" charset="0"/>
              </a:rPr>
              <a:t>monthly</a:t>
            </a:r>
            <a:r>
              <a:rPr lang="it-IT" sz="2400" b="1" dirty="0">
                <a:latin typeface="Ink Free" panose="03080402000500000000" pitchFamily="66" charset="0"/>
              </a:rPr>
              <a:t> workshops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400" b="1" dirty="0" err="1">
                <a:latin typeface="Ink Free" panose="03080402000500000000" pitchFamily="66" charset="0"/>
              </a:rPr>
              <a:t>If</a:t>
            </a:r>
            <a:r>
              <a:rPr lang="it-IT" sz="2400" b="1" dirty="0"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latin typeface="Ink Free" panose="03080402000500000000" pitchFamily="66" charset="0"/>
              </a:rPr>
              <a:t>you</a:t>
            </a:r>
            <a:r>
              <a:rPr lang="it-IT" sz="2400" b="1" dirty="0"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latin typeface="Ink Free" panose="03080402000500000000" pitchFamily="66" charset="0"/>
              </a:rPr>
              <a:t>have</a:t>
            </a:r>
            <a:r>
              <a:rPr lang="it-IT" sz="2400" b="1" dirty="0"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latin typeface="Ink Free" panose="03080402000500000000" pitchFamily="66" charset="0"/>
              </a:rPr>
              <a:t>any</a:t>
            </a:r>
            <a:r>
              <a:rPr lang="it-IT" sz="2400" b="1" dirty="0">
                <a:latin typeface="Ink Free" panose="03080402000500000000" pitchFamily="66" charset="0"/>
              </a:rPr>
              <a:t> skill or knowledge come and share </a:t>
            </a:r>
            <a:r>
              <a:rPr lang="it-IT" sz="2400" b="1" dirty="0" err="1">
                <a:latin typeface="Ink Free" panose="03080402000500000000" pitchFamily="66" charset="0"/>
              </a:rPr>
              <a:t>them</a:t>
            </a:r>
            <a:r>
              <a:rPr lang="it-IT" sz="2400" b="1" dirty="0">
                <a:latin typeface="Ink Free" panose="03080402000500000000" pitchFamily="66" charset="0"/>
              </a:rPr>
              <a:t> with the </a:t>
            </a:r>
            <a:r>
              <a:rPr lang="it-IT" sz="2400" b="1" dirty="0" err="1">
                <a:latin typeface="Ink Free" panose="03080402000500000000" pitchFamily="66" charset="0"/>
              </a:rPr>
              <a:t>others</a:t>
            </a:r>
            <a:r>
              <a:rPr lang="it-IT" sz="2400" b="1" dirty="0">
                <a:latin typeface="Ink Free" panose="03080402000500000000" pitchFamily="66" charset="0"/>
              </a:rPr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400" dirty="0">
              <a:solidFill>
                <a:srgbClr val="096A2E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2400" dirty="0">
              <a:solidFill>
                <a:srgbClr val="096A2E"/>
              </a:solidFill>
            </a:endParaRPr>
          </a:p>
          <a:p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FB5D6A7-4EEE-CC85-4031-EFA58A02D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7188" l="10000" r="99844">
                        <a14:foregroundMark x1="39688" y1="47969" x2="59219" y2="52500"/>
                        <a14:foregroundMark x1="48750" y1="14688" x2="49063" y2="16094"/>
                        <a14:foregroundMark x1="51563" y1="75469" x2="49063" y2="87813"/>
                        <a14:foregroundMark x1="84063" y1="42344" x2="84063" y2="42344"/>
                        <a14:foregroundMark x1="63750" y1="20313" x2="63750" y2="20313"/>
                        <a14:foregroundMark x1="82656" y1="59531" x2="82656" y2="59531"/>
                        <a14:foregroundMark x1="74219" y1="73750" x2="74219" y2="73750"/>
                        <a14:foregroundMark x1="25625" y1="71406" x2="25625" y2="71406"/>
                        <a14:foregroundMark x1="17656" y1="55937" x2="17656" y2="55937"/>
                        <a14:foregroundMark x1="19688" y1="34688" x2="19688" y2="34688"/>
                        <a14:foregroundMark x1="75313" y1="75156" x2="75313" y2="7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07" y="3675580"/>
            <a:ext cx="2563496" cy="25634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CB81EB-4378-A253-7AB1-370B7423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7385" l="3330" r="97146">
                        <a14:foregroundMark x1="71361" y1="20231" x2="71361" y2="34462"/>
                        <a14:foregroundMark x1="27498" y1="21846" x2="39772" y2="32462"/>
                        <a14:foregroundMark x1="29686" y1="21154" x2="35871" y2="17308"/>
                        <a14:foregroundMark x1="33587" y1="19538" x2="37583" y2="19769"/>
                        <a14:foregroundMark x1="8468" y1="12538" x2="8183" y2="16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1300" y="2582560"/>
            <a:ext cx="3441115" cy="4256375"/>
          </a:xfrm>
          <a:prstGeom prst="rect">
            <a:avLst/>
          </a:prstGeom>
        </p:spPr>
      </p:pic>
      <p:sp>
        <p:nvSpPr>
          <p:cNvPr id="12" name="Scorrimento orizzontale 11">
            <a:extLst>
              <a:ext uri="{FF2B5EF4-FFF2-40B4-BE49-F238E27FC236}">
                <a16:creationId xmlns:a16="http://schemas.microsoft.com/office/drawing/2014/main" id="{6E4EFD3D-896B-9BEB-AEB6-0C297D066C7F}"/>
              </a:ext>
            </a:extLst>
          </p:cNvPr>
          <p:cNvSpPr/>
          <p:nvPr/>
        </p:nvSpPr>
        <p:spPr>
          <a:xfrm>
            <a:off x="438128" y="3032678"/>
            <a:ext cx="6683172" cy="303754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From the 20° to the 22° of March </a:t>
            </a:r>
            <a:r>
              <a:rPr lang="it-IT" sz="24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you</a:t>
            </a:r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will</a:t>
            </a:r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find</a:t>
            </a:r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it-IT" sz="24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our</a:t>
            </a:r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stand in the </a:t>
            </a:r>
            <a:r>
              <a:rPr lang="it-IT" sz="24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canteen</a:t>
            </a:r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!</a:t>
            </a:r>
          </a:p>
          <a:p>
            <a:r>
              <a:rPr lang="it-IT" sz="2400" b="1" dirty="0">
                <a:solidFill>
                  <a:srgbClr val="096A2E"/>
                </a:solidFill>
                <a:latin typeface="Ink Free" panose="03080402000500000000" pitchFamily="66" charset="0"/>
              </a:rPr>
              <a:t> </a:t>
            </a:r>
          </a:p>
          <a:p>
            <a:r>
              <a:rPr lang="it-IT" sz="24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First meeting: 23° of March in </a:t>
            </a:r>
            <a:r>
              <a:rPr lang="it-IT" sz="2400" b="1" i="0" u="none" strike="noStrike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U010 EITRE - </a:t>
            </a:r>
            <a:r>
              <a:rPr lang="it-IT" sz="2400" b="1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B</a:t>
            </a:r>
            <a:r>
              <a:rPr lang="it-IT" sz="2400" b="1" i="0" u="none" strike="noStrike" dirty="0" err="1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ragebygget</a:t>
            </a:r>
            <a:r>
              <a:rPr lang="it-IT" sz="2400" b="1" i="0" u="none" strike="noStrike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94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C39240-CBFF-0A7A-A2FC-A369126F155B}"/>
              </a:ext>
            </a:extLst>
          </p:cNvPr>
          <p:cNvSpPr txBox="1"/>
          <p:nvPr/>
        </p:nvSpPr>
        <p:spPr>
          <a:xfrm>
            <a:off x="431516" y="350698"/>
            <a:ext cx="54144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96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Budget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Ink Free" panose="03080402000500000000" pitchFamily="66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Voluntary project based at university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Main goal: NOT earning, BUT </a:t>
            </a:r>
            <a:r>
              <a:rPr lang="en-US" sz="2400" b="1" dirty="0">
                <a:latin typeface="Ink Free" panose="03080402000500000000" pitchFamily="66" charset="0"/>
              </a:rPr>
              <a:t>sharing </a:t>
            </a:r>
            <a:endParaRPr lang="en-US" sz="2400" b="1" dirty="0">
              <a:solidFill>
                <a:srgbClr val="096A2E"/>
              </a:solidFill>
              <a:latin typeface="Ink Free" panose="03080402000500000000" pitchFamily="66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Tools available in the 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U010 EITRE - </a:t>
            </a:r>
            <a:r>
              <a:rPr lang="it-IT" sz="2400" b="1" dirty="0" err="1">
                <a:solidFill>
                  <a:srgbClr val="000000"/>
                </a:solidFill>
                <a:latin typeface="Ink Free" panose="03080402000500000000" pitchFamily="66" charset="0"/>
              </a:rPr>
              <a:t>B</a:t>
            </a:r>
            <a:r>
              <a:rPr lang="it-IT" sz="2400" b="1" i="0" u="none" strike="noStrike" dirty="0" err="1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ragebygget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C17464-453C-CCFB-845F-D906A98EB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5354" l="4792" r="97500">
                        <a14:foregroundMark x1="53333" y1="92257" x2="53333" y2="92257"/>
                        <a14:foregroundMark x1="73542" y1="92699" x2="73542" y2="92699"/>
                        <a14:foregroundMark x1="63958" y1="92699" x2="63958" y2="926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2737" y="350698"/>
            <a:ext cx="3818713" cy="35959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C68836-767C-5256-F287-C541C3B47D06}"/>
              </a:ext>
            </a:extLst>
          </p:cNvPr>
          <p:cNvSpPr txBox="1"/>
          <p:nvPr/>
        </p:nvSpPr>
        <p:spPr>
          <a:xfrm>
            <a:off x="3482939" y="4241899"/>
            <a:ext cx="86987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Specific materials </a:t>
            </a:r>
            <a:r>
              <a:rPr lang="en-US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freely provided by our company partners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snacks for </a:t>
            </a:r>
            <a:r>
              <a:rPr lang="en-US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meetings and workshops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are 300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kr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 per month</a:t>
            </a:r>
          </a:p>
          <a:p>
            <a:pPr marL="342900" indent="-342900" rtl="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Ink Free" panose="03080402000500000000" pitchFamily="66" charset="0"/>
              </a:rPr>
              <a:t>We are going to ask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university department to fund our project</a:t>
            </a:r>
            <a:endParaRPr lang="en-US" sz="2400" b="1" dirty="0">
              <a:effectLst/>
              <a:latin typeface="Ink Free" panose="03080402000500000000" pitchFamily="66" charset="0"/>
            </a:endParaRPr>
          </a:p>
          <a:p>
            <a:br>
              <a:rPr lang="en-US" sz="2400" dirty="0"/>
            </a:br>
            <a:endParaRPr lang="en-US" sz="2400" b="1" i="0" u="none" strike="noStrike" dirty="0">
              <a:solidFill>
                <a:srgbClr val="000000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46877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Raccolt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418</TotalTime>
  <Words>786</Words>
  <Application>Microsoft Office PowerPoint</Application>
  <PresentationFormat>Widescreen</PresentationFormat>
  <Paragraphs>81</Paragraphs>
  <Slides>9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DejaVu Math TeX Gyre</vt:lpstr>
      <vt:lpstr>Ink Free</vt:lpstr>
      <vt:lpstr>Rockwell</vt:lpstr>
      <vt:lpstr>Raccolta</vt:lpstr>
      <vt:lpstr>Fix It Yourself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Animali</dc:creator>
  <cp:lastModifiedBy>Teresa Animali</cp:lastModifiedBy>
  <cp:revision>24</cp:revision>
  <dcterms:created xsi:type="dcterms:W3CDTF">2023-02-09T12:31:40Z</dcterms:created>
  <dcterms:modified xsi:type="dcterms:W3CDTF">2023-02-11T15:34:40Z</dcterms:modified>
</cp:coreProperties>
</file>