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57" r:id="rId7"/>
    <p:sldId id="259" r:id="rId8"/>
    <p:sldId id="262" r:id="rId9"/>
    <p:sldId id="261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5242"/>
    <a:srgbClr val="37543F"/>
    <a:srgbClr val="2F5239"/>
    <a:srgbClr val="1A8F3B"/>
    <a:srgbClr val="206935"/>
    <a:srgbClr val="285C37"/>
    <a:srgbClr val="E36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0FF893-1375-4C92-B7E6-3A5992F3079A}" v="289" dt="2023-02-09T21:57:06.109"/>
    <p1510:client id="{13AC93EC-FB85-45E4-A5B5-8262B077C7B1}" v="1" dt="2023-02-10T08:38:26.201"/>
    <p1510:client id="{26EF3D64-7067-48E0-B79C-E2F92EAFB3BA}" v="2" dt="2023-02-09T17:38:17.803"/>
    <p1510:client id="{3EF59EF4-7FA1-4C62-96AD-529C688D3AD7}" v="88" dt="2023-02-10T09:18:59.075"/>
    <p1510:client id="{4E2E8B03-92C0-4A64-B684-C4859DDFDD4E}" v="2" dt="2023-02-09T13:22:38.990"/>
    <p1510:client id="{50D9753B-9671-4F4A-9181-5BDF93DE4D51}" v="63" dt="2023-02-10T10:24:47.279"/>
    <p1510:client id="{79198EB6-CD4F-4164-ABB3-025B00E0DB6B}" v="296" dt="2023-02-10T10:58:12.290"/>
    <p1510:client id="{8035B8B9-34DA-484D-89A8-02CDFBDAD9F1}" v="38" dt="2023-02-09T12:56:44.772"/>
    <p1510:client id="{908B09B5-3982-4680-BDE8-4195DF0364D4}" v="67" dt="2023-02-09T13:03:17.616"/>
    <p1510:client id="{AC5A4F51-0C18-4944-8D48-463819E5B975}" v="1698" dt="2023-02-10T12:39:11.093"/>
    <p1510:client id="{AE4CE839-0B00-4538-A750-2C61A1C74D25}" v="10" dt="2023-02-10T09:41:27.296"/>
    <p1510:client id="{B29C13EA-C86F-4CC2-934A-411F1CD14D39}" v="74" dt="2023-02-09T13:53:38.258"/>
    <p1510:client id="{C8063EF8-AEE0-40F6-8CFC-09670D5395CF}" v="8" dt="2023-02-09T12:34:05.253"/>
    <p1510:client id="{CD301C60-C8A1-44AD-8612-79D079905E16}" v="113" dt="2023-02-10T08:34:34.702"/>
    <p1510:client id="{D67946D4-1010-47DC-A37C-57E21F06E171}" v="51" dt="2023-02-10T12:04:24.144"/>
    <p1510:client id="{F98C6972-9054-4A20-821A-96D6D3EE18DB}" v="147" dt="2023-02-10T09:29:30.486"/>
    <p1510:client id="{FBAE08CB-6A13-4343-9535-032FA53C505F}" v="445" dt="2023-02-09T13:44:09.318"/>
    <p1510:client id="{FCD611A3-207A-4CB5-9364-D7D453DF966C}" v="9" dt="2023-02-10T09:20:29.649"/>
    <p1510:client id="{FEDCA9FC-0282-4A60-B791-705203DA799A}" v="4" dt="2023-02-10T11:01:45.0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6409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60DBE57-BF2F-ED9B-7D56-92B920A4CE98}"/>
              </a:ext>
            </a:extLst>
          </p:cNvPr>
          <p:cNvSpPr/>
          <p:nvPr/>
        </p:nvSpPr>
        <p:spPr>
          <a:xfrm>
            <a:off x="787870" y="5326944"/>
            <a:ext cx="10573925" cy="115711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Calibri"/>
              </a:rPr>
              <a:t>Nasim, Harry, </a:t>
            </a:r>
            <a:r>
              <a:rPr lang="en-US" err="1">
                <a:cs typeface="Calibri"/>
              </a:rPr>
              <a:t>Abhishesh</a:t>
            </a:r>
            <a:r>
              <a:rPr lang="en-US">
                <a:cs typeface="Calibri"/>
              </a:rPr>
              <a:t>, Fatemeh, Sarah</a:t>
            </a:r>
          </a:p>
          <a:p>
            <a:pPr algn="ctr"/>
            <a:endParaRPr lang="en-US"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5656540-D6A3-64A0-D60D-AA6A84919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030" y="740362"/>
            <a:ext cx="4521201" cy="4511793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5B8E773-3C97-B13E-FFA7-692C9489A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845" y="1000921"/>
            <a:ext cx="5650088" cy="376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51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ark&#10;&#10;Description automatically generated">
            <a:extLst>
              <a:ext uri="{FF2B5EF4-FFF2-40B4-BE49-F238E27FC236}">
                <a16:creationId xmlns:a16="http://schemas.microsoft.com/office/drawing/2014/main" id="{E9801A31-BE4B-350E-77E5-EACC38954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789" y="-137094"/>
            <a:ext cx="2165929" cy="21565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DEF9E2-B29D-760E-2B55-F3BDD42AE952}"/>
              </a:ext>
            </a:extLst>
          </p:cNvPr>
          <p:cNvSpPr txBox="1"/>
          <p:nvPr/>
        </p:nvSpPr>
        <p:spPr>
          <a:xfrm>
            <a:off x="2023340" y="539749"/>
            <a:ext cx="653761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>
                <a:cs typeface="Calibri"/>
              </a:rPr>
              <a:t>Problems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4354BB-D53E-0666-F29D-A39A72D29FD0}"/>
              </a:ext>
            </a:extLst>
          </p:cNvPr>
          <p:cNvSpPr/>
          <p:nvPr/>
        </p:nvSpPr>
        <p:spPr>
          <a:xfrm>
            <a:off x="291522" y="2101273"/>
            <a:ext cx="5599545" cy="431799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BBC8C62-1292-BE72-6A85-BC98B548A88F}"/>
              </a:ext>
            </a:extLst>
          </p:cNvPr>
          <p:cNvSpPr/>
          <p:nvPr/>
        </p:nvSpPr>
        <p:spPr>
          <a:xfrm>
            <a:off x="6029612" y="2112818"/>
            <a:ext cx="5599545" cy="431799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indoor, ceiling, counter, table&#10;&#10;Description automatically generated">
            <a:extLst>
              <a:ext uri="{FF2B5EF4-FFF2-40B4-BE49-F238E27FC236}">
                <a16:creationId xmlns:a16="http://schemas.microsoft.com/office/drawing/2014/main" id="{E99D6B01-6BB1-0D6E-A757-ABFFE9C1D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757" y="2446272"/>
            <a:ext cx="5158596" cy="3624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8" descr="A picture containing text, gauge, device&#10;&#10;Description automatically generated">
            <a:extLst>
              <a:ext uri="{FF2B5EF4-FFF2-40B4-BE49-F238E27FC236}">
                <a16:creationId xmlns:a16="http://schemas.microsoft.com/office/drawing/2014/main" id="{839893C0-4AB6-56E2-A9D2-76A96EC3F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2098" y="157001"/>
            <a:ext cx="1909314" cy="1943244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CAFE0FC7-0E81-6769-A551-25039D9489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74" y="2402168"/>
            <a:ext cx="5179717" cy="3662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11606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C30565-C5C7-D0BB-6EB0-D730E6F7DC42}"/>
              </a:ext>
            </a:extLst>
          </p:cNvPr>
          <p:cNvSpPr txBox="1"/>
          <p:nvPr/>
        </p:nvSpPr>
        <p:spPr>
          <a:xfrm>
            <a:off x="613208" y="-840509"/>
            <a:ext cx="4505552" cy="23876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Meet FIVH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A54428-C09B-0190-43F2-AA22CC5D30A4}"/>
              </a:ext>
            </a:extLst>
          </p:cNvPr>
          <p:cNvSpPr/>
          <p:nvPr/>
        </p:nvSpPr>
        <p:spPr>
          <a:xfrm>
            <a:off x="5873750" y="548409"/>
            <a:ext cx="2990272" cy="294409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E7EF68E-1DA1-DC89-1062-E12B01D0E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325" y="2663211"/>
            <a:ext cx="3391080" cy="3408121"/>
          </a:xfrm>
          <a:prstGeom prst="rect">
            <a:avLst/>
          </a:prstGeom>
        </p:spPr>
      </p:pic>
      <p:pic>
        <p:nvPicPr>
          <p:cNvPr id="3" name="Picture 2" descr="A picture containing dark&#10;&#10;Description automatically generated">
            <a:extLst>
              <a:ext uri="{FF2B5EF4-FFF2-40B4-BE49-F238E27FC236}">
                <a16:creationId xmlns:a16="http://schemas.microsoft.com/office/drawing/2014/main" id="{E9801A31-BE4B-350E-77E5-EACC38954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832" y="519764"/>
            <a:ext cx="2999096" cy="29990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9FE611-5315-1242-AAF6-38F246051C47}"/>
              </a:ext>
            </a:extLst>
          </p:cNvPr>
          <p:cNvSpPr txBox="1"/>
          <p:nvPr/>
        </p:nvSpPr>
        <p:spPr>
          <a:xfrm>
            <a:off x="609023" y="4909703"/>
            <a:ext cx="564284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cs typeface="Calibri"/>
              </a:rPr>
              <a:t>WWB+FIVH= Win-Win situation</a:t>
            </a:r>
          </a:p>
        </p:txBody>
      </p:sp>
    </p:spTree>
    <p:extLst>
      <p:ext uri="{BB962C8B-B14F-4D97-AF65-F5344CB8AC3E}">
        <p14:creationId xmlns:p14="http://schemas.microsoft.com/office/powerpoint/2010/main" val="166421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ark&#10;&#10;Description automatically generated">
            <a:extLst>
              <a:ext uri="{FF2B5EF4-FFF2-40B4-BE49-F238E27FC236}">
                <a16:creationId xmlns:a16="http://schemas.microsoft.com/office/drawing/2014/main" id="{E9801A31-BE4B-350E-77E5-EACC38954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789" y="-137094"/>
            <a:ext cx="2165929" cy="21565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20A45E-2535-DED5-7F56-E55C9CAB0E4D}"/>
              </a:ext>
            </a:extLst>
          </p:cNvPr>
          <p:cNvSpPr txBox="1"/>
          <p:nvPr/>
        </p:nvSpPr>
        <p:spPr>
          <a:xfrm>
            <a:off x="2023340" y="539749"/>
            <a:ext cx="653761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>
                <a:cs typeface="Calibri"/>
              </a:rPr>
              <a:t>Solutions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69CF70C3-0D9B-F90F-ECF5-95474BEA2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322" y="2703904"/>
            <a:ext cx="6227095" cy="4160323"/>
          </a:xfrm>
          <a:prstGeom prst="rect">
            <a:avLst/>
          </a:prstGeom>
        </p:spPr>
      </p:pic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D858E681-600D-9993-66A7-8D455EB640E0}"/>
              </a:ext>
            </a:extLst>
          </p:cNvPr>
          <p:cNvSpPr/>
          <p:nvPr/>
        </p:nvSpPr>
        <p:spPr>
          <a:xfrm>
            <a:off x="1069617" y="2040130"/>
            <a:ext cx="2025254" cy="1486902"/>
          </a:xfrm>
          <a:prstGeom prst="homePlate">
            <a:avLst/>
          </a:prstGeom>
          <a:solidFill>
            <a:srgbClr val="3C5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58D8CFBC-326D-71F8-ADC9-57AE91B033D4}"/>
              </a:ext>
            </a:extLst>
          </p:cNvPr>
          <p:cNvSpPr/>
          <p:nvPr/>
        </p:nvSpPr>
        <p:spPr>
          <a:xfrm>
            <a:off x="2885867" y="2038130"/>
            <a:ext cx="2530802" cy="1486370"/>
          </a:xfrm>
          <a:prstGeom prst="chevron">
            <a:avLst/>
          </a:prstGeom>
          <a:solidFill>
            <a:srgbClr val="2F52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D1F41D83-6149-A75B-E271-4211A263B5EA}"/>
              </a:ext>
            </a:extLst>
          </p:cNvPr>
          <p:cNvSpPr/>
          <p:nvPr/>
        </p:nvSpPr>
        <p:spPr>
          <a:xfrm>
            <a:off x="5167914" y="2036186"/>
            <a:ext cx="1937925" cy="1486370"/>
          </a:xfrm>
          <a:prstGeom prst="chevron">
            <a:avLst/>
          </a:prstGeom>
          <a:solidFill>
            <a:srgbClr val="285C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847AC92B-EB41-B7CF-8935-C71C4D02E46C}"/>
              </a:ext>
            </a:extLst>
          </p:cNvPr>
          <p:cNvSpPr/>
          <p:nvPr/>
        </p:nvSpPr>
        <p:spPr>
          <a:xfrm>
            <a:off x="6928747" y="2037510"/>
            <a:ext cx="1937925" cy="1486370"/>
          </a:xfrm>
          <a:prstGeom prst="chevron">
            <a:avLst/>
          </a:prstGeom>
          <a:solidFill>
            <a:srgbClr val="2069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6173F52A-F7A1-0A83-5D56-04E9EA4C2DE0}"/>
              </a:ext>
            </a:extLst>
          </p:cNvPr>
          <p:cNvSpPr/>
          <p:nvPr/>
        </p:nvSpPr>
        <p:spPr>
          <a:xfrm>
            <a:off x="8622405" y="2025076"/>
            <a:ext cx="1937925" cy="1486370"/>
          </a:xfrm>
          <a:prstGeom prst="chevron">
            <a:avLst/>
          </a:prstGeom>
          <a:solidFill>
            <a:srgbClr val="1A8F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U-Turn 20">
            <a:extLst>
              <a:ext uri="{FF2B5EF4-FFF2-40B4-BE49-F238E27FC236}">
                <a16:creationId xmlns:a16="http://schemas.microsoft.com/office/drawing/2014/main" id="{1906988E-6DE0-6201-9037-C0ED602BC18F}"/>
              </a:ext>
            </a:extLst>
          </p:cNvPr>
          <p:cNvSpPr/>
          <p:nvPr/>
        </p:nvSpPr>
        <p:spPr>
          <a:xfrm rot="10800000">
            <a:off x="1069616" y="3705506"/>
            <a:ext cx="9487348" cy="696148"/>
          </a:xfrm>
          <a:prstGeom prst="uturnArrow">
            <a:avLst/>
          </a:prstGeom>
          <a:solidFill>
            <a:srgbClr val="1A8F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08CCF0-7525-1C3F-3CA0-22309CC7A50D}"/>
              </a:ext>
            </a:extLst>
          </p:cNvPr>
          <p:cNvSpPr txBox="1"/>
          <p:nvPr/>
        </p:nvSpPr>
        <p:spPr>
          <a:xfrm>
            <a:off x="3368826" y="2180882"/>
            <a:ext cx="1702739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Arial"/>
                <a:cs typeface="Arial"/>
              </a:rPr>
              <a:t>Food waste will be collected from canteen and Samman cafe</a:t>
            </a:r>
            <a:endParaRPr lang="en-US" sz="16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8E651E-2491-85A8-1EC5-5FD3685568B3}"/>
              </a:ext>
            </a:extLst>
          </p:cNvPr>
          <p:cNvSpPr txBox="1"/>
          <p:nvPr/>
        </p:nvSpPr>
        <p:spPr>
          <a:xfrm>
            <a:off x="5835919" y="2441763"/>
            <a:ext cx="152870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</a:rPr>
              <a:t>Produce compost</a:t>
            </a:r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4E0BAA-C72A-8D74-EF74-3127486F74FE}"/>
              </a:ext>
            </a:extLst>
          </p:cNvPr>
          <p:cNvSpPr txBox="1"/>
          <p:nvPr/>
        </p:nvSpPr>
        <p:spPr>
          <a:xfrm>
            <a:off x="7577534" y="2315339"/>
            <a:ext cx="123472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</a:rPr>
              <a:t>Trasport to FIVH Garden</a:t>
            </a:r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BEA956-0E27-7159-2711-A6E7FCD4F9FA}"/>
              </a:ext>
            </a:extLst>
          </p:cNvPr>
          <p:cNvSpPr txBox="1"/>
          <p:nvPr/>
        </p:nvSpPr>
        <p:spPr>
          <a:xfrm>
            <a:off x="9225708" y="2438879"/>
            <a:ext cx="138288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</a:rPr>
              <a:t>Grow vegetables</a:t>
            </a:r>
            <a:endParaRPr lang="en-US" err="1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8E3626-517F-1ADB-680D-5A0E2C6E983F}"/>
              </a:ext>
            </a:extLst>
          </p:cNvPr>
          <p:cNvSpPr txBox="1"/>
          <p:nvPr/>
        </p:nvSpPr>
        <p:spPr>
          <a:xfrm>
            <a:off x="2332339" y="4393913"/>
            <a:ext cx="729074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Arial"/>
                <a:cs typeface="Arial"/>
              </a:rPr>
              <a:t>Fresh vegetable will sell to canteen with discount to be use</a:t>
            </a:r>
            <a:endParaRPr lang="en-US">
              <a:ea typeface="+mn-lt"/>
              <a:cs typeface="+mn-lt"/>
            </a:endParaRPr>
          </a:p>
          <a:p>
            <a:pPr algn="l"/>
            <a:endParaRPr lang="en-US">
              <a:cs typeface="Calibri"/>
            </a:endParaRPr>
          </a:p>
        </p:txBody>
      </p:sp>
      <p:pic>
        <p:nvPicPr>
          <p:cNvPr id="5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FB38B15C-D803-747C-DCC8-7F0994799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351" y="88799"/>
            <a:ext cx="2743200" cy="18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9709A7-B2CF-9683-F4BA-906FE6D289F3}"/>
              </a:ext>
            </a:extLst>
          </p:cNvPr>
          <p:cNvSpPr txBox="1"/>
          <p:nvPr/>
        </p:nvSpPr>
        <p:spPr>
          <a:xfrm>
            <a:off x="1073621" y="2079278"/>
            <a:ext cx="1775271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Segregate composting and non-composting food waste</a:t>
            </a:r>
          </a:p>
        </p:txBody>
      </p:sp>
    </p:spTree>
    <p:extLst>
      <p:ext uri="{BB962C8B-B14F-4D97-AF65-F5344CB8AC3E}">
        <p14:creationId xmlns:p14="http://schemas.microsoft.com/office/powerpoint/2010/main" val="644625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ark&#10;&#10;Description automatically generated">
            <a:extLst>
              <a:ext uri="{FF2B5EF4-FFF2-40B4-BE49-F238E27FC236}">
                <a16:creationId xmlns:a16="http://schemas.microsoft.com/office/drawing/2014/main" id="{E9801A31-BE4B-350E-77E5-EACC38954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789" y="-137094"/>
            <a:ext cx="1601485" cy="16014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93487A-69D6-E357-9F50-6572D2E0F3C2}"/>
              </a:ext>
            </a:extLst>
          </p:cNvPr>
          <p:cNvSpPr txBox="1"/>
          <p:nvPr/>
        </p:nvSpPr>
        <p:spPr>
          <a:xfrm>
            <a:off x="1938673" y="144638"/>
            <a:ext cx="715850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>
                <a:cs typeface="Calibri"/>
              </a:rPr>
              <a:t>Expenditure and Income</a:t>
            </a:r>
          </a:p>
        </p:txBody>
      </p:sp>
      <p:pic>
        <p:nvPicPr>
          <p:cNvPr id="6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D95D96D5-2B89-8896-D55B-A44168D0D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420" y="51730"/>
            <a:ext cx="2084860" cy="118535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A528441-1244-E401-77E6-AA95A6B60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677986"/>
              </p:ext>
            </p:extLst>
          </p:nvPr>
        </p:nvGraphicFramePr>
        <p:xfrm>
          <a:off x="-1" y="1523998"/>
          <a:ext cx="12215030" cy="5195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6924">
                  <a:extLst>
                    <a:ext uri="{9D8B030D-6E8A-4147-A177-3AD203B41FA5}">
                      <a16:colId xmlns:a16="http://schemas.microsoft.com/office/drawing/2014/main" val="2294498500"/>
                    </a:ext>
                  </a:extLst>
                </a:gridCol>
                <a:gridCol w="2273434">
                  <a:extLst>
                    <a:ext uri="{9D8B030D-6E8A-4147-A177-3AD203B41FA5}">
                      <a16:colId xmlns:a16="http://schemas.microsoft.com/office/drawing/2014/main" val="1543959876"/>
                    </a:ext>
                  </a:extLst>
                </a:gridCol>
                <a:gridCol w="7034672">
                  <a:extLst>
                    <a:ext uri="{9D8B030D-6E8A-4147-A177-3AD203B41FA5}">
                      <a16:colId xmlns:a16="http://schemas.microsoft.com/office/drawing/2014/main" val="28121811"/>
                    </a:ext>
                  </a:extLst>
                </a:gridCol>
              </a:tblGrid>
              <a:tr h="356608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</a:rPr>
                        <a:t>Title​</a:t>
                      </a:r>
                      <a:endParaRPr lang="en-US" sz="14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</a:rPr>
                        <a:t>Pricing (Norwegian Kr)​</a:t>
                      </a:r>
                      <a:endParaRPr lang="en-US" sz="14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</a:rPr>
                        <a:t>Remarks​</a:t>
                      </a:r>
                      <a:endParaRPr lang="en-US" sz="14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471726"/>
                  </a:ext>
                </a:extLst>
              </a:tr>
              <a:tr h="527159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</a:rPr>
                        <a:t>Container ​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</a:rPr>
                        <a:t>Free​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</a:rPr>
                        <a:t>Reuse of plastic containers that are not in use (Volunteering ask with Students/Professors who have waste plastic containers)​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816487"/>
                  </a:ext>
                </a:extLst>
              </a:tr>
              <a:tr h="341103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</a:rPr>
                        <a:t>Worm (Red Wigglers)​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</a:rPr>
                        <a:t>140​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</a:rPr>
                        <a:t>Best recommended by experts ​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564161"/>
                  </a:ext>
                </a:extLst>
              </a:tr>
              <a:tr h="356608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</a:rPr>
                        <a:t>Transport cart​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</a:rPr>
                        <a:t>650​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en-US" sz="1400">
                          <a:effectLst/>
                        </a:rPr>
                        <a:t>​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00749"/>
                  </a:ext>
                </a:extLst>
              </a:tr>
              <a:tr h="356608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</a:rPr>
                        <a:t>Greenhouse ​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</a:rPr>
                        <a:t>12000​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</a:rPr>
                        <a:t>10sqm=Rs 12000 </a:t>
                      </a:r>
                      <a:r>
                        <a:rPr lang="en-US" sz="1400" err="1">
                          <a:effectLst/>
                        </a:rPr>
                        <a:t>kr</a:t>
                      </a:r>
                      <a:r>
                        <a:rPr lang="en-US" sz="1400">
                          <a:effectLst/>
                        </a:rPr>
                        <a:t> (Total FIVH Garden: 10sqm) ​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246655"/>
                  </a:ext>
                </a:extLst>
              </a:tr>
              <a:tr h="356608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</a:rPr>
                        <a:t>Vehicle for transportation​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</a:rPr>
                        <a:t>1000​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</a:rPr>
                        <a:t>Only use Electric (1 time use in a month that is also in Rent)​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364834"/>
                  </a:ext>
                </a:extLst>
              </a:tr>
              <a:tr h="356608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</a:rPr>
                        <a:t>Packaging​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</a:rPr>
                        <a:t>Free​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</a:rPr>
                        <a:t>Encourage public to bring their own bags/ Not accepted plastics​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2621"/>
                  </a:ext>
                </a:extLst>
              </a:tr>
              <a:tr h="372112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</a:rPr>
                        <a:t>Maintenance​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</a:rPr>
                        <a:t>1500​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en-US" sz="1400">
                          <a:effectLst/>
                        </a:rPr>
                        <a:t>​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881470"/>
                  </a:ext>
                </a:extLst>
              </a:tr>
              <a:tr h="372112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</a:rPr>
                        <a:t>Total​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</a:rPr>
                        <a:t>15290​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en-US" sz="1400">
                          <a:effectLst/>
                        </a:rPr>
                        <a:t>​</a:t>
                      </a:r>
                      <a:endParaRPr lang="en-US" sz="1400">
                        <a:effectLst/>
                        <a:latin typeface="Arial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827712"/>
                  </a:ext>
                </a:extLst>
              </a:tr>
              <a:tr h="372112">
                <a:tc gridSpan="3">
                  <a:txBody>
                    <a:bodyPr/>
                    <a:lstStyle/>
                    <a:p>
                      <a:pPr algn="just" fontAlgn="base"/>
                      <a:r>
                        <a:rPr lang="en-US" sz="1400" b="1">
                          <a:effectLst/>
                        </a:rPr>
                        <a:t>Probable Income​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830055"/>
                  </a:ext>
                </a:extLst>
              </a:tr>
              <a:tr h="552685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</a:rPr>
                        <a:t>Tentative Food Waste Production in 3month​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</a:rPr>
                        <a:t>Tentative Compost Production (50% conversion)​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</a:rPr>
                        <a:t>Income after Selling the Compost (5kr/kg)​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242898"/>
                  </a:ext>
                </a:extLst>
              </a:tr>
              <a:tr h="356608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</a:rPr>
                        <a:t>2-3 Quintal​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</a:rPr>
                        <a:t>1-1.5 Quintal ​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</a:rPr>
                        <a:t>425-675 </a:t>
                      </a:r>
                      <a:r>
                        <a:rPr lang="en-US" sz="1400" err="1">
                          <a:effectLst/>
                        </a:rPr>
                        <a:t>NKr</a:t>
                      </a:r>
                      <a:r>
                        <a:rPr lang="en-US" sz="1400">
                          <a:effectLst/>
                        </a:rPr>
                        <a:t>​ (Estimated Income per month)/Vegetables will be quantify after the production only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863781"/>
                  </a:ext>
                </a:extLst>
              </a:tr>
              <a:tr h="356608">
                <a:tc gridSpan="3"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</a:rPr>
                        <a:t>15 KG of compost will be used in FIVH garden and rest will be sold to public, will try to expand FIVH Garden with communication to </a:t>
                      </a:r>
                      <a:r>
                        <a:rPr lang="en-US" sz="1400" err="1">
                          <a:effectLst/>
                        </a:rPr>
                        <a:t>Sogndal</a:t>
                      </a:r>
                      <a:r>
                        <a:rPr lang="en-US" sz="1400">
                          <a:effectLst/>
                        </a:rPr>
                        <a:t> </a:t>
                      </a:r>
                      <a:r>
                        <a:rPr lang="en-US" sz="1400" err="1">
                          <a:effectLst/>
                        </a:rPr>
                        <a:t>Communa</a:t>
                      </a:r>
                      <a:r>
                        <a:rPr lang="en-US" sz="1400">
                          <a:effectLst/>
                        </a:rPr>
                        <a:t> and HVL ​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257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43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ark&#10;&#10;Description automatically generated">
            <a:extLst>
              <a:ext uri="{FF2B5EF4-FFF2-40B4-BE49-F238E27FC236}">
                <a16:creationId xmlns:a16="http://schemas.microsoft.com/office/drawing/2014/main" id="{E9801A31-BE4B-350E-77E5-EACC38954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789" y="-137094"/>
            <a:ext cx="2165929" cy="21565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1B87B6-43C2-086B-2248-6A15DAD5AC68}"/>
              </a:ext>
            </a:extLst>
          </p:cNvPr>
          <p:cNvSpPr txBox="1"/>
          <p:nvPr/>
        </p:nvSpPr>
        <p:spPr>
          <a:xfrm>
            <a:off x="2023340" y="539749"/>
            <a:ext cx="794872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 dirty="0">
                <a:cs typeface="Calibri"/>
              </a:rPr>
              <a:t>Probable Collaborators</a:t>
            </a:r>
          </a:p>
        </p:txBody>
      </p:sp>
      <p:pic>
        <p:nvPicPr>
          <p:cNvPr id="2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85A38C0-6C7A-D1AB-6110-545FA5A9F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43" y="4699379"/>
            <a:ext cx="4002262" cy="1029150"/>
          </a:xfrm>
          <a:prstGeom prst="rect">
            <a:avLst/>
          </a:prstGeom>
        </p:spPr>
      </p:pic>
      <p:pic>
        <p:nvPicPr>
          <p:cNvPr id="5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7A5C800-5F21-315E-B31F-3BF5BF12D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478" y="4006002"/>
            <a:ext cx="1714500" cy="1714500"/>
          </a:xfrm>
          <a:prstGeom prst="rect">
            <a:avLst/>
          </a:prstGeom>
        </p:spPr>
      </p:pic>
      <p:pic>
        <p:nvPicPr>
          <p:cNvPr id="6" name="Picture 6" descr="Logo, icon, company name&#10;&#10;Description automatically generated">
            <a:extLst>
              <a:ext uri="{FF2B5EF4-FFF2-40B4-BE49-F238E27FC236}">
                <a16:creationId xmlns:a16="http://schemas.microsoft.com/office/drawing/2014/main" id="{4313D7A8-B94E-81BB-3A30-FFD6531C4A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72" y="1803469"/>
            <a:ext cx="2743200" cy="1842516"/>
          </a:xfrm>
          <a:prstGeom prst="rect">
            <a:avLst/>
          </a:prstGeom>
        </p:spPr>
      </p:pic>
      <p:pic>
        <p:nvPicPr>
          <p:cNvPr id="7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958C9D82-4714-9588-C17D-C60D298FEA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2168" y="4059729"/>
            <a:ext cx="3135745" cy="1647998"/>
          </a:xfrm>
          <a:prstGeom prst="rect">
            <a:avLst/>
          </a:prstGeom>
        </p:spPr>
      </p:pic>
      <p:pic>
        <p:nvPicPr>
          <p:cNvPr id="8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7666D075-8E91-417C-31CC-CACC09BF1C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3351" y="1805565"/>
            <a:ext cx="2486025" cy="18383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6AE0B4-59BB-A006-12B3-1D2D5C59231F}"/>
              </a:ext>
            </a:extLst>
          </p:cNvPr>
          <p:cNvSpPr txBox="1"/>
          <p:nvPr/>
        </p:nvSpPr>
        <p:spPr>
          <a:xfrm>
            <a:off x="1183409" y="6032500"/>
            <a:ext cx="297295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cs typeface="Calibri"/>
              </a:rPr>
              <a:t>Local collaborator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830730-7F40-4277-A377-C7D2780ABB61}"/>
              </a:ext>
            </a:extLst>
          </p:cNvPr>
          <p:cNvSpPr txBox="1"/>
          <p:nvPr/>
        </p:nvSpPr>
        <p:spPr>
          <a:xfrm>
            <a:off x="6538147" y="6032499"/>
            <a:ext cx="457435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cs typeface="Calibri"/>
              </a:rPr>
              <a:t>National Collaborators</a:t>
            </a:r>
            <a:endParaRPr lang="en-US" sz="2400">
              <a:cs typeface="Calibri"/>
            </a:endParaRPr>
          </a:p>
        </p:txBody>
      </p:sp>
      <p:pic>
        <p:nvPicPr>
          <p:cNvPr id="12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C76CE885-6416-1714-97C8-5A32E9474C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1887" y="3074742"/>
            <a:ext cx="1740569" cy="1041735"/>
          </a:xfrm>
          <a:prstGeom prst="rect">
            <a:avLst/>
          </a:prstGeom>
        </p:spPr>
      </p:pic>
      <p:pic>
        <p:nvPicPr>
          <p:cNvPr id="13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A6796A66-CA76-174E-F35A-F2D7989460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3672" y="3076324"/>
            <a:ext cx="1584158" cy="1046247"/>
          </a:xfrm>
          <a:prstGeom prst="rect">
            <a:avLst/>
          </a:prstGeom>
        </p:spPr>
      </p:pic>
      <p:pic>
        <p:nvPicPr>
          <p:cNvPr id="14" name="Picture 14" descr="Logo&#10;&#10;Description automatically generated">
            <a:extLst>
              <a:ext uri="{FF2B5EF4-FFF2-40B4-BE49-F238E27FC236}">
                <a16:creationId xmlns:a16="http://schemas.microsoft.com/office/drawing/2014/main" id="{75651178-3552-6B77-1531-813A94B4ED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5971" y="1807809"/>
            <a:ext cx="3640245" cy="11675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32E30E-51AB-1004-4340-FDBE6C9E6636}"/>
              </a:ext>
            </a:extLst>
          </p:cNvPr>
          <p:cNvSpPr txBox="1"/>
          <p:nvPr/>
        </p:nvSpPr>
        <p:spPr>
          <a:xfrm>
            <a:off x="641987" y="4117474"/>
            <a:ext cx="446687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cs typeface="Calibri"/>
              </a:rPr>
              <a:t>International collaborators</a:t>
            </a:r>
          </a:p>
        </p:txBody>
      </p:sp>
      <p:pic>
        <p:nvPicPr>
          <p:cNvPr id="16" name="Picture 16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A23A2C02-9D86-18A8-99E3-F1454B79C3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97684" y="-185470"/>
            <a:ext cx="2268747" cy="225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01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ark&#10;&#10;Description automatically generated">
            <a:extLst>
              <a:ext uri="{FF2B5EF4-FFF2-40B4-BE49-F238E27FC236}">
                <a16:creationId xmlns:a16="http://schemas.microsoft.com/office/drawing/2014/main" id="{E9801A31-BE4B-350E-77E5-EACC38954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789" y="-137094"/>
            <a:ext cx="2165929" cy="21565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0CA6A1-6BB2-1E19-E41C-F8C095EAEE9F}"/>
              </a:ext>
            </a:extLst>
          </p:cNvPr>
          <p:cNvSpPr txBox="1"/>
          <p:nvPr/>
        </p:nvSpPr>
        <p:spPr>
          <a:xfrm>
            <a:off x="2023340" y="539749"/>
            <a:ext cx="732783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>
                <a:cs typeface="Calibri"/>
              </a:rPr>
              <a:t>Current and Future Steps</a:t>
            </a:r>
          </a:p>
        </p:txBody>
      </p:sp>
      <p:pic>
        <p:nvPicPr>
          <p:cNvPr id="2" name="Picture 4" descr="Logo&#10;&#10;Description automatically generated">
            <a:extLst>
              <a:ext uri="{FF2B5EF4-FFF2-40B4-BE49-F238E27FC236}">
                <a16:creationId xmlns:a16="http://schemas.microsoft.com/office/drawing/2014/main" id="{939DBEF0-0D4E-F453-9BC0-9A41D14EE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8890" y="108916"/>
            <a:ext cx="2743200" cy="1924396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179FE62-828A-8D13-C905-DB9E1D7E6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026165"/>
              </p:ext>
            </p:extLst>
          </p:nvPr>
        </p:nvGraphicFramePr>
        <p:xfrm>
          <a:off x="296333" y="1951609"/>
          <a:ext cx="7159001" cy="46888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0796">
                  <a:extLst>
                    <a:ext uri="{9D8B030D-6E8A-4147-A177-3AD203B41FA5}">
                      <a16:colId xmlns:a16="http://schemas.microsoft.com/office/drawing/2014/main" val="2955964515"/>
                    </a:ext>
                  </a:extLst>
                </a:gridCol>
                <a:gridCol w="5508205">
                  <a:extLst>
                    <a:ext uri="{9D8B030D-6E8A-4147-A177-3AD203B41FA5}">
                      <a16:colId xmlns:a16="http://schemas.microsoft.com/office/drawing/2014/main" val="11575232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Time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194934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1st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Research for the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970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2nd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Discussion and negotiations with Collaborators/ Try to get the fund/ Discussion with Saman and Arrangement of Store sites, Equipment and other required Documents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30105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2nd Month and Continue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Start to collect the waste from the Cafeteria and Canteen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64658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4th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Producing the Compost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262579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4th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Investigation from Ministry of Environment (Miljo </a:t>
                      </a:r>
                      <a:r>
                        <a:rPr lang="en-US" err="1"/>
                        <a:t>Departmentet</a:t>
                      </a:r>
                      <a:r>
                        <a:rPr lang="en-US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469107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5th Month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If clear from </a:t>
                      </a:r>
                      <a:r>
                        <a:rPr lang="en-US" err="1"/>
                        <a:t>MoE</a:t>
                      </a:r>
                      <a:r>
                        <a:rPr lang="en-US"/>
                        <a:t>, starts to use in FIVH Garden and if not try to follow the regulation and get the perfect compost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899895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6th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Selling Compost to Public and our partners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203210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Future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Collaborating with Public and Restaurant in </a:t>
                      </a:r>
                      <a:r>
                        <a:rPr lang="en-US" err="1"/>
                        <a:t>Sogndal</a:t>
                      </a:r>
                      <a:r>
                        <a:rPr lang="en-US"/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373567"/>
                  </a:ext>
                </a:extLst>
              </a:tr>
            </a:tbl>
          </a:graphicData>
        </a:graphic>
      </p:graphicFrame>
      <p:pic>
        <p:nvPicPr>
          <p:cNvPr id="6" name="Picture 6">
            <a:extLst>
              <a:ext uri="{FF2B5EF4-FFF2-40B4-BE49-F238E27FC236}">
                <a16:creationId xmlns:a16="http://schemas.microsoft.com/office/drawing/2014/main" id="{46F3DE0D-1FD2-D64F-52B1-4D5B6E1A3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219" y="2149765"/>
            <a:ext cx="4648199" cy="465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93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Shape, background pattern, arrow&#10;&#10;Description automatically generated">
            <a:extLst>
              <a:ext uri="{FF2B5EF4-FFF2-40B4-BE49-F238E27FC236}">
                <a16:creationId xmlns:a16="http://schemas.microsoft.com/office/drawing/2014/main" id="{4DB0F0F6-00CF-DF4C-CF0C-9DDEF52400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6" b="58252"/>
          <a:stretch/>
        </p:blipFill>
        <p:spPr>
          <a:xfrm>
            <a:off x="6190892" y="3380"/>
            <a:ext cx="5920607" cy="1627823"/>
          </a:xfrm>
          <a:prstGeom prst="rect">
            <a:avLst/>
          </a:prstGeom>
        </p:spPr>
      </p:pic>
      <p:pic>
        <p:nvPicPr>
          <p:cNvPr id="3" name="Picture 2" descr="A picture containing dark&#10;&#10;Description automatically generated">
            <a:extLst>
              <a:ext uri="{FF2B5EF4-FFF2-40B4-BE49-F238E27FC236}">
                <a16:creationId xmlns:a16="http://schemas.microsoft.com/office/drawing/2014/main" id="{E9801A31-BE4B-350E-77E5-EACC38954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789" y="-137094"/>
            <a:ext cx="2165929" cy="21565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A26E41-45C2-9E8E-C453-56058411B4CB}"/>
              </a:ext>
            </a:extLst>
          </p:cNvPr>
          <p:cNvSpPr txBox="1"/>
          <p:nvPr/>
        </p:nvSpPr>
        <p:spPr>
          <a:xfrm>
            <a:off x="2023340" y="539749"/>
            <a:ext cx="653761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>
                <a:cs typeface="Calibri"/>
              </a:rPr>
              <a:t>Education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568289-A053-9B18-B070-E7D0AF5A7C12}"/>
              </a:ext>
            </a:extLst>
          </p:cNvPr>
          <p:cNvSpPr txBox="1"/>
          <p:nvPr/>
        </p:nvSpPr>
        <p:spPr>
          <a:xfrm>
            <a:off x="2693759" y="2441503"/>
            <a:ext cx="460632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Everyone can scan our QR code and access our booklet to get more information about compost. With our guidance, they can compost at home and use it for their garden </a:t>
            </a:r>
            <a:endParaRPr lang="en-US"/>
          </a:p>
        </p:txBody>
      </p:sp>
      <p:pic>
        <p:nvPicPr>
          <p:cNvPr id="6" name="Picture 6" descr="Qr code&#10;&#10;Description automatically generated">
            <a:extLst>
              <a:ext uri="{FF2B5EF4-FFF2-40B4-BE49-F238E27FC236}">
                <a16:creationId xmlns:a16="http://schemas.microsoft.com/office/drawing/2014/main" id="{9CBA679F-9E52-88C7-AEB0-AA2E3EDE4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821" y="2436732"/>
            <a:ext cx="1963274" cy="25585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1B9ABE-D905-909C-587B-A8502F5D631D}"/>
              </a:ext>
            </a:extLst>
          </p:cNvPr>
          <p:cNvSpPr txBox="1"/>
          <p:nvPr/>
        </p:nvSpPr>
        <p:spPr>
          <a:xfrm>
            <a:off x="8300928" y="5403239"/>
            <a:ext cx="2766028" cy="3837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Our business model canvas</a:t>
            </a:r>
            <a:endParaRPr lang="en-US"/>
          </a:p>
        </p:txBody>
      </p:sp>
      <p:pic>
        <p:nvPicPr>
          <p:cNvPr id="7" name="Picture 9" descr="Qr code&#10;&#10;Description automatically generated">
            <a:extLst>
              <a:ext uri="{FF2B5EF4-FFF2-40B4-BE49-F238E27FC236}">
                <a16:creationId xmlns:a16="http://schemas.microsoft.com/office/drawing/2014/main" id="{589E3973-34C4-E9EC-E956-2348FDE62F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6927" y="2441704"/>
            <a:ext cx="1981201" cy="256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52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80DCC11326F8043AEE679C7CA272776" ma:contentTypeVersion="2" ma:contentTypeDescription="Opprett et nytt dokument." ma:contentTypeScope="" ma:versionID="b4d2c192a01ffbcb9bf25092f1c77101">
  <xsd:schema xmlns:xsd="http://www.w3.org/2001/XMLSchema" xmlns:xs="http://www.w3.org/2001/XMLSchema" xmlns:p="http://schemas.microsoft.com/office/2006/metadata/properties" xmlns:ns2="4e1df99d-fab1-4321-805f-c2e3377d6df8" targetNamespace="http://schemas.microsoft.com/office/2006/metadata/properties" ma:root="true" ma:fieldsID="8a0989af5405356c85c7427d89cb9157" ns2:_="">
    <xsd:import namespace="4e1df99d-fab1-4321-805f-c2e3377d6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1df99d-fab1-4321-805f-c2e3377d6d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8DDC6B-BA7A-4C19-B938-D5E7A3685C69}">
  <ds:schemaRefs>
    <ds:schemaRef ds:uri="4e1df99d-fab1-4321-805f-c2e3377d6df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B9AD7DF-872B-426C-9772-F4DEF012B8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458609-3CDA-4883-A9C6-06D93209631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3</cp:revision>
  <dcterms:created xsi:type="dcterms:W3CDTF">2013-07-15T20:26:40Z</dcterms:created>
  <dcterms:modified xsi:type="dcterms:W3CDTF">2023-02-10T12:49:50Z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0x010100980DCC11326F8043AEE679C7CA272776</vt:lpwstr>
  </property>
</Properties>
</file>